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comments/modernComment_15B_1C8F26D2.xml" ContentType="application/vnd.ms-powerpoint.comments+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comments/modernComment_135_0.xml" ContentType="application/vnd.ms-powerpoint.comments+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4"/>
  </p:sldMasterIdLst>
  <p:notesMasterIdLst>
    <p:notesMasterId r:id="rId91"/>
  </p:notesMasterIdLst>
  <p:sldIdLst>
    <p:sldId id="256"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2" r:id="rId18"/>
    <p:sldId id="273" r:id="rId19"/>
    <p:sldId id="274" r:id="rId20"/>
    <p:sldId id="275" r:id="rId21"/>
    <p:sldId id="276" r:id="rId22"/>
    <p:sldId id="344" r:id="rId23"/>
    <p:sldId id="345" r:id="rId24"/>
    <p:sldId id="277" r:id="rId25"/>
    <p:sldId id="278" r:id="rId26"/>
    <p:sldId id="279" r:id="rId27"/>
    <p:sldId id="280" r:id="rId28"/>
    <p:sldId id="281" r:id="rId29"/>
    <p:sldId id="330" r:id="rId30"/>
    <p:sldId id="332" r:id="rId31"/>
    <p:sldId id="331" r:id="rId32"/>
    <p:sldId id="282" r:id="rId33"/>
    <p:sldId id="285" r:id="rId34"/>
    <p:sldId id="287" r:id="rId35"/>
    <p:sldId id="288" r:id="rId36"/>
    <p:sldId id="289" r:id="rId37"/>
    <p:sldId id="290" r:id="rId38"/>
    <p:sldId id="291" r:id="rId39"/>
    <p:sldId id="292" r:id="rId40"/>
    <p:sldId id="293" r:id="rId41"/>
    <p:sldId id="294" r:id="rId42"/>
    <p:sldId id="295" r:id="rId43"/>
    <p:sldId id="296" r:id="rId44"/>
    <p:sldId id="297" r:id="rId45"/>
    <p:sldId id="298" r:id="rId46"/>
    <p:sldId id="299" r:id="rId47"/>
    <p:sldId id="300" r:id="rId48"/>
    <p:sldId id="346" r:id="rId49"/>
    <p:sldId id="301" r:id="rId50"/>
    <p:sldId id="302" r:id="rId51"/>
    <p:sldId id="347" r:id="rId52"/>
    <p:sldId id="303" r:id="rId53"/>
    <p:sldId id="304" r:id="rId54"/>
    <p:sldId id="305" r:id="rId55"/>
    <p:sldId id="306" r:id="rId56"/>
    <p:sldId id="307" r:id="rId57"/>
    <p:sldId id="308" r:id="rId58"/>
    <p:sldId id="309" r:id="rId59"/>
    <p:sldId id="339" r:id="rId60"/>
    <p:sldId id="335" r:id="rId61"/>
    <p:sldId id="310" r:id="rId62"/>
    <p:sldId id="311" r:id="rId63"/>
    <p:sldId id="312" r:id="rId64"/>
    <p:sldId id="313" r:id="rId65"/>
    <p:sldId id="314" r:id="rId66"/>
    <p:sldId id="315" r:id="rId67"/>
    <p:sldId id="317" r:id="rId68"/>
    <p:sldId id="341" r:id="rId69"/>
    <p:sldId id="316" r:id="rId70"/>
    <p:sldId id="333" r:id="rId71"/>
    <p:sldId id="334" r:id="rId72"/>
    <p:sldId id="336" r:id="rId73"/>
    <p:sldId id="342" r:id="rId74"/>
    <p:sldId id="337" r:id="rId75"/>
    <p:sldId id="318" r:id="rId76"/>
    <p:sldId id="348" r:id="rId77"/>
    <p:sldId id="319" r:id="rId78"/>
    <p:sldId id="320" r:id="rId79"/>
    <p:sldId id="321" r:id="rId80"/>
    <p:sldId id="322" r:id="rId81"/>
    <p:sldId id="323" r:id="rId82"/>
    <p:sldId id="324" r:id="rId83"/>
    <p:sldId id="325" r:id="rId84"/>
    <p:sldId id="326" r:id="rId85"/>
    <p:sldId id="349" r:id="rId86"/>
    <p:sldId id="350" r:id="rId87"/>
    <p:sldId id="340" r:id="rId88"/>
    <p:sldId id="351" r:id="rId89"/>
    <p:sldId id="343" r:id="rId90"/>
  </p:sldIdLst>
  <p:sldSz cx="18288000" cy="10287000"/>
  <p:notesSz cx="6858000" cy="9144000"/>
  <p:embeddedFontLst>
    <p:embeddedFont>
      <p:font typeface="Abril Fatface" panose="02000503000000020003" pitchFamily="2" charset="0"/>
      <p:regular r:id="rId92"/>
    </p:embeddedFont>
    <p:embeddedFont>
      <p:font typeface="Calibri" panose="020F0502020204030204" pitchFamily="34" charset="0"/>
      <p:regular r:id="rId93"/>
      <p:bold r:id="rId94"/>
      <p:italic r:id="rId95"/>
      <p:boldItalic r:id="rId96"/>
    </p:embeddedFont>
    <p:embeddedFont>
      <p:font typeface="Cambria Math" panose="02040503050406030204" pitchFamily="18" charset="0"/>
      <p:regular r:id="rId97"/>
    </p:embeddedFont>
    <p:embeddedFont>
      <p:font typeface="Helvetica" panose="020B0604020202020204" pitchFamily="34" charset="0"/>
      <p:regular r:id="rId98"/>
      <p:bold r:id="rId99"/>
      <p:italic r:id="rId100"/>
      <p:boldItalic r:id="rId101"/>
    </p:embeddedFont>
    <p:embeddedFont>
      <p:font typeface="Lato" panose="020F0502020204030203" pitchFamily="34" charset="0"/>
      <p:regular r:id="rId102"/>
      <p:bold r:id="rId103"/>
      <p:italic r:id="rId104"/>
      <p:boldItalic r:id="rId10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AFD997B6-B4FC-423C-B8FC-18CCDA9DAC74}">
          <p14:sldIdLst>
            <p14:sldId id="256"/>
            <p14:sldId id="258"/>
            <p14:sldId id="259"/>
            <p14:sldId id="260"/>
            <p14:sldId id="261"/>
            <p14:sldId id="262"/>
            <p14:sldId id="263"/>
            <p14:sldId id="264"/>
            <p14:sldId id="265"/>
            <p14:sldId id="266"/>
            <p14:sldId id="267"/>
            <p14:sldId id="268"/>
            <p14:sldId id="269"/>
            <p14:sldId id="272"/>
            <p14:sldId id="273"/>
            <p14:sldId id="274"/>
            <p14:sldId id="275"/>
            <p14:sldId id="276"/>
            <p14:sldId id="344"/>
            <p14:sldId id="345"/>
            <p14:sldId id="277"/>
            <p14:sldId id="278"/>
            <p14:sldId id="279"/>
            <p14:sldId id="280"/>
            <p14:sldId id="281"/>
            <p14:sldId id="330"/>
            <p14:sldId id="332"/>
            <p14:sldId id="331"/>
            <p14:sldId id="282"/>
            <p14:sldId id="285"/>
            <p14:sldId id="287"/>
            <p14:sldId id="288"/>
            <p14:sldId id="289"/>
            <p14:sldId id="290"/>
            <p14:sldId id="291"/>
            <p14:sldId id="292"/>
            <p14:sldId id="293"/>
            <p14:sldId id="294"/>
            <p14:sldId id="295"/>
            <p14:sldId id="296"/>
            <p14:sldId id="297"/>
            <p14:sldId id="298"/>
            <p14:sldId id="299"/>
            <p14:sldId id="300"/>
            <p14:sldId id="346"/>
            <p14:sldId id="301"/>
            <p14:sldId id="302"/>
            <p14:sldId id="347"/>
            <p14:sldId id="303"/>
            <p14:sldId id="304"/>
            <p14:sldId id="305"/>
            <p14:sldId id="306"/>
            <p14:sldId id="307"/>
            <p14:sldId id="308"/>
            <p14:sldId id="309"/>
            <p14:sldId id="339"/>
            <p14:sldId id="335"/>
            <p14:sldId id="310"/>
            <p14:sldId id="311"/>
            <p14:sldId id="312"/>
            <p14:sldId id="313"/>
            <p14:sldId id="314"/>
            <p14:sldId id="315"/>
            <p14:sldId id="317"/>
            <p14:sldId id="341"/>
            <p14:sldId id="316"/>
            <p14:sldId id="333"/>
            <p14:sldId id="334"/>
            <p14:sldId id="336"/>
            <p14:sldId id="342"/>
            <p14:sldId id="337"/>
            <p14:sldId id="318"/>
            <p14:sldId id="348"/>
            <p14:sldId id="319"/>
            <p14:sldId id="320"/>
            <p14:sldId id="321"/>
            <p14:sldId id="322"/>
            <p14:sldId id="323"/>
            <p14:sldId id="324"/>
            <p14:sldId id="325"/>
            <p14:sldId id="326"/>
            <p14:sldId id="349"/>
            <p14:sldId id="350"/>
            <p14:sldId id="340"/>
            <p14:sldId id="351"/>
            <p14:sldId id="343"/>
          </p14:sldIdLst>
        </p14:section>
      </p14:sectionLst>
    </p:ext>
    <p:ext uri="{EFAFB233-063F-42B5-8137-9DF3F51BA10A}">
      <p15:sldGuideLst xmlns:p15="http://schemas.microsoft.com/office/powerpoint/2012/main">
        <p15:guide id="1" orient="horz" pos="2160">
          <p15:clr>
            <a:srgbClr val="000000"/>
          </p15:clr>
        </p15:guide>
        <p15:guide id="2" pos="2880">
          <p15:clr>
            <a:srgbClr val="000000"/>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106" roundtripDataSignature="AMtx7mibj4LFsAMaydkfAfRJAmogmVd95w=="/>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487548A8-DEEE-6E86-8D6D-7B9C5B37E2A3}" name="saggar07@student.ubc.ca" initials="s" userId="S::saggar07@student.ubc.ca::301601e9-e70a-477e-bb7a-629696746411"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F6CCC87-41A4-42DF-A10A-F892F23C3859}" v="2087" dt="2023-10-26T05:54:52.649"/>
  </p1510:revLst>
</p1510:revInfo>
</file>

<file path=ppt/tableStyles.xml><?xml version="1.0" encoding="utf-8"?>
<a:tblStyleLst xmlns:a="http://schemas.openxmlformats.org/drawingml/2006/main" def="{2E2255D8-10FA-4DCF-8B93-D0133457CBF3}">
  <a:tblStyle styleId="{2E2255D8-10FA-4DCF-8B93-D0133457CBF3}" styleName="Table_0">
    <a:wholeTbl>
      <a:tcTxStyle b="off" i="off">
        <a:font>
          <a:latin typeface="Arial"/>
          <a:ea typeface="Arial"/>
          <a:cs typeface="Arial"/>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6E6E6"/>
          </a:solidFill>
        </a:fill>
      </a:tcStyle>
    </a:wholeTbl>
    <a:band1H>
      <a:tcTxStyle/>
      <a:tcStyle>
        <a:tcBdr/>
        <a:fill>
          <a:solidFill>
            <a:srgbClr val="CACACA"/>
          </a:solidFill>
        </a:fill>
      </a:tcStyle>
    </a:band1H>
    <a:band2H>
      <a:tcTxStyle/>
      <a:tcStyle>
        <a:tcBdr/>
      </a:tcStyle>
    </a:band2H>
    <a:band1V>
      <a:tcTxStyle/>
      <a:tcStyle>
        <a:tcBdr/>
        <a:fill>
          <a:solidFill>
            <a:srgbClr val="CACACA"/>
          </a:solidFill>
        </a:fill>
      </a:tcStyle>
    </a:band1V>
    <a:band2V>
      <a:tcTxStyle/>
      <a:tcStyle>
        <a:tcBdr/>
      </a:tcStyle>
    </a:band2V>
    <a:lastCol>
      <a:tcTxStyle b="on" i="off">
        <a:font>
          <a:latin typeface="Arial"/>
          <a:ea typeface="Arial"/>
          <a:cs typeface="Arial"/>
        </a:font>
        <a:schemeClr val="lt1"/>
      </a:tcTxStyle>
      <a:tcStyle>
        <a:tcBdr/>
        <a:fill>
          <a:solidFill>
            <a:schemeClr val="dk1"/>
          </a:solidFill>
        </a:fill>
      </a:tcStyle>
    </a:lastCol>
    <a:firstCol>
      <a:tcTxStyle b="on" i="off">
        <a:font>
          <a:latin typeface="Arial"/>
          <a:ea typeface="Arial"/>
          <a:cs typeface="Arial"/>
        </a:font>
        <a:schemeClr val="lt1"/>
      </a:tcTxStyle>
      <a:tcStyle>
        <a:tcBdr/>
        <a:fill>
          <a:solidFill>
            <a:schemeClr val="dk1"/>
          </a:solidFill>
        </a:fill>
      </a:tcStyle>
    </a:firstCol>
    <a:lastRow>
      <a:tcTxStyle b="on" i="off">
        <a:font>
          <a:latin typeface="Arial"/>
          <a:ea typeface="Arial"/>
          <a:cs typeface="Arial"/>
        </a:font>
        <a:schemeClr val="lt1"/>
      </a:tcTxStyle>
      <a:tcStyle>
        <a:tcBdr>
          <a:top>
            <a:ln w="38100" cap="flat" cmpd="sng">
              <a:solidFill>
                <a:schemeClr val="lt1"/>
              </a:solidFill>
              <a:prstDash val="solid"/>
              <a:round/>
              <a:headEnd type="none" w="sm" len="sm"/>
              <a:tailEnd type="none" w="sm" len="sm"/>
            </a:ln>
          </a:top>
        </a:tcBdr>
        <a:fill>
          <a:solidFill>
            <a:schemeClr val="dk1"/>
          </a:solidFill>
        </a:fill>
      </a:tcStyle>
    </a:lastRow>
    <a:seCell>
      <a:tcTxStyle/>
      <a:tcStyle>
        <a:tcBdr/>
      </a:tcStyle>
    </a:seCell>
    <a:swCell>
      <a:tcTxStyle/>
      <a:tcStyle>
        <a:tcBdr/>
      </a:tcStyle>
    </a:swCell>
    <a:firstRow>
      <a:tcTxStyle b="on" i="off">
        <a:font>
          <a:latin typeface="Arial"/>
          <a:ea typeface="Arial"/>
          <a:cs typeface="Arial"/>
        </a:font>
        <a:schemeClr val="lt1"/>
      </a:tcTxStyle>
      <a:tcStyle>
        <a:tcBdr>
          <a:bottom>
            <a:ln w="38100" cap="flat" cmpd="sng">
              <a:solidFill>
                <a:schemeClr val="lt1"/>
              </a:solidFill>
              <a:prstDash val="solid"/>
              <a:round/>
              <a:headEnd type="none" w="sm" len="sm"/>
              <a:tailEnd type="none" w="sm" len="sm"/>
            </a:ln>
          </a:bottom>
        </a:tcBdr>
        <a:fill>
          <a:solidFill>
            <a:schemeClr val="dk1"/>
          </a:solidFill>
        </a:fill>
      </a:tcStyle>
    </a:firstRow>
    <a:neCell>
      <a:tcTxStyle/>
      <a:tcStyle>
        <a:tcBdr/>
      </a:tcStyle>
    </a:neCell>
    <a:nwCell>
      <a:tcTxStyle/>
      <a:tcStyle>
        <a:tcBdr/>
      </a:tcStyle>
    </a:nwCell>
  </a:tblStyle>
  <a:tblStyle styleId="{A220FB78-5EFA-46FD-98BA-AE0514786C3B}" styleName="Table_1">
    <a:wholeTbl>
      <a:tcTxStyle b="off" i="off">
        <a:font>
          <a:latin typeface="Arial"/>
          <a:ea typeface="Arial"/>
          <a:cs typeface="Arial"/>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8ECF4"/>
          </a:solidFill>
        </a:fill>
      </a:tcStyle>
    </a:wholeTbl>
    <a:band1H>
      <a:tcTxStyle/>
      <a:tcStyle>
        <a:tcBdr/>
        <a:fill>
          <a:solidFill>
            <a:srgbClr val="CFD7E7"/>
          </a:solidFill>
        </a:fill>
      </a:tcStyle>
    </a:band1H>
    <a:band2H>
      <a:tcTxStyle/>
      <a:tcStyle>
        <a:tcBdr/>
      </a:tcStyle>
    </a:band2H>
    <a:band1V>
      <a:tcTxStyle/>
      <a:tcStyle>
        <a:tcBdr/>
        <a:fill>
          <a:solidFill>
            <a:srgbClr val="CFD7E7"/>
          </a:solidFill>
        </a:fill>
      </a:tcStyle>
    </a:band1V>
    <a:band2V>
      <a:tcTxStyle/>
      <a:tcStyle>
        <a:tcBdr/>
      </a:tcStyle>
    </a:band2V>
    <a:lastCol>
      <a:tcTxStyle b="on" i="off">
        <a:font>
          <a:latin typeface="Arial"/>
          <a:ea typeface="Arial"/>
          <a:cs typeface="Arial"/>
        </a:font>
        <a:schemeClr val="lt1"/>
      </a:tcTxStyle>
      <a:tcStyle>
        <a:tcBdr/>
        <a:fill>
          <a:solidFill>
            <a:schemeClr val="accent1"/>
          </a:solidFill>
        </a:fill>
      </a:tcStyle>
    </a:lastCol>
    <a:firstCol>
      <a:tcTxStyle b="on" i="off">
        <a:font>
          <a:latin typeface="Arial"/>
          <a:ea typeface="Arial"/>
          <a:cs typeface="Arial"/>
        </a:font>
        <a:schemeClr val="lt1"/>
      </a:tcTxStyle>
      <a:tcStyle>
        <a:tcBdr/>
        <a:fill>
          <a:solidFill>
            <a:schemeClr val="accent1"/>
          </a:solidFill>
        </a:fill>
      </a:tcStyle>
    </a:firstCol>
    <a:lastRow>
      <a:tcTxStyle b="on" i="off">
        <a:font>
          <a:latin typeface="Arial"/>
          <a:ea typeface="Arial"/>
          <a:cs typeface="Arial"/>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Arial"/>
          <a:ea typeface="Arial"/>
          <a:cs typeface="Arial"/>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368" autoAdjust="0"/>
    <p:restoredTop sz="94659"/>
  </p:normalViewPr>
  <p:slideViewPr>
    <p:cSldViewPr snapToGrid="0">
      <p:cViewPr>
        <p:scale>
          <a:sx n="39" d="100"/>
          <a:sy n="39" d="100"/>
        </p:scale>
        <p:origin x="948" y="148"/>
      </p:cViewPr>
      <p:guideLst>
        <p:guide orient="horz" pos="2160"/>
        <p:guide pos="2880"/>
      </p:guideLst>
    </p:cSldViewPr>
  </p:slideViewPr>
  <p:notesTextViewPr>
    <p:cViewPr>
      <p:scale>
        <a:sx n="1" d="1"/>
        <a:sy n="1" d="1"/>
      </p:scale>
      <p:origin x="0" y="0"/>
    </p:cViewPr>
  </p:notesTextViewPr>
  <p:sorterViewPr>
    <p:cViewPr>
      <p:scale>
        <a:sx n="50" d="100"/>
        <a:sy n="50" d="100"/>
      </p:scale>
      <p:origin x="0" y="-15864"/>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microsoft.com/office/2018/10/relationships/authors" Target="authors.xml"/><Relationship Id="rId16" Type="http://schemas.openxmlformats.org/officeDocument/2006/relationships/slide" Target="slides/slide12.xml"/><Relationship Id="rId107" Type="http://schemas.openxmlformats.org/officeDocument/2006/relationships/presProps" Target="presProps.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font" Target="fonts/font11.fntdata"/><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font" Target="fonts/font4.fntdata"/><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font" Target="fonts/font12.fntdata"/><Relationship Id="rId108" Type="http://schemas.openxmlformats.org/officeDocument/2006/relationships/viewProps" Target="viewProps.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notesMaster" Target="notesMasters/notesMaster1.xml"/><Relationship Id="rId96" Type="http://schemas.openxmlformats.org/officeDocument/2006/relationships/font" Target="fonts/font5.fntdata"/><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customschemas.google.com/relationships/presentationmetadata" Target="metadata"/><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font" Target="fonts/font3.fntdata"/><Relationship Id="rId99" Type="http://schemas.openxmlformats.org/officeDocument/2006/relationships/font" Target="fonts/font8.fntdata"/><Relationship Id="rId101" Type="http://schemas.openxmlformats.org/officeDocument/2006/relationships/font" Target="fonts/font10.fntdata"/><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theme" Target="theme/theme1.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font" Target="fonts/font6.fntdata"/><Relationship Id="rId104" Type="http://schemas.openxmlformats.org/officeDocument/2006/relationships/font" Target="fonts/font13.fntdata"/><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font" Target="fonts/font1.fntdata"/><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tableStyles" Target="tableStyles.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font" Target="fonts/font9.fntdata"/><Relationship Id="rId105" Type="http://schemas.openxmlformats.org/officeDocument/2006/relationships/font" Target="fonts/font14.fntdata"/><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font" Target="fonts/font2.fntdata"/><Relationship Id="rId98" Type="http://schemas.openxmlformats.org/officeDocument/2006/relationships/font" Target="fonts/font7.fntdata"/><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microsoft.com/office/2015/10/relationships/revisionInfo" Target="revisionInfo.xml"/></Relationships>
</file>

<file path=ppt/comments/modernComment_135_0.xml><?xml version="1.0" encoding="utf-8"?>
<p188:cmLst xmlns:a="http://schemas.openxmlformats.org/drawingml/2006/main" xmlns:r="http://schemas.openxmlformats.org/officeDocument/2006/relationships" xmlns:p188="http://schemas.microsoft.com/office/powerpoint/2018/8/main">
  <p188:cm id="{0583891C-0DD4-4888-A6CA-3D3168E8EFF3}" authorId="{487548A8-DEEE-6E86-8D6D-7B9C5B37E2A3}" created="2023-10-25T01:24:13.097">
    <ac:deMkLst xmlns:ac="http://schemas.microsoft.com/office/drawing/2013/main/command">
      <pc:docMk xmlns:pc="http://schemas.microsoft.com/office/powerpoint/2013/main/command"/>
      <pc:sldMk xmlns:pc="http://schemas.microsoft.com/office/powerpoint/2013/main/command" cId="0" sldId="309"/>
      <ac:spMk id="766" creationId="{00000000-0000-0000-0000-000000000000}"/>
    </ac:deMkLst>
    <p188:txBody>
      <a:bodyPr/>
      <a:lstStyle/>
      <a:p>
        <a:r>
          <a:rPr lang="en-CA"/>
          <a:t>incorrect</a:t>
        </a:r>
      </a:p>
    </p188:txBody>
  </p188:cm>
</p188:cmLst>
</file>

<file path=ppt/comments/modernComment_15B_1C8F26D2.xml><?xml version="1.0" encoding="utf-8"?>
<p188:cmLst xmlns:a="http://schemas.openxmlformats.org/drawingml/2006/main" xmlns:r="http://schemas.openxmlformats.org/officeDocument/2006/relationships" xmlns:p188="http://schemas.microsoft.com/office/powerpoint/2018/8/main">
  <p188:cm id="{2A67F45D-7F01-4FE1-935C-8D2D91E9D0F4}" authorId="{487548A8-DEEE-6E86-8D6D-7B9C5B37E2A3}" created="2023-10-25T01:20:08.062">
    <ac:txMkLst xmlns:ac="http://schemas.microsoft.com/office/drawing/2013/main/command">
      <pc:docMk xmlns:pc="http://schemas.microsoft.com/office/powerpoint/2013/main/command"/>
      <pc:sldMk xmlns:pc="http://schemas.microsoft.com/office/powerpoint/2013/main/command" cId="479143634" sldId="347"/>
      <ac:spMk id="683" creationId="{00000000-0000-0000-0000-000000000000}"/>
      <ac:txMk cp="302" len="153">
        <ac:context len="575" hash="3796833390"/>
      </ac:txMk>
    </ac:txMkLst>
    <p188:pos x="14436755" y="4811627"/>
    <p188:txBody>
      <a:bodyPr/>
      <a:lstStyle/>
      <a:p>
        <a:r>
          <a:rPr lang="en-CA"/>
          <a:t>How?</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76" name="Google Shape;76;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164065c128d_0_5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16" name="Google Shape;216;g164065c128d_0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64065c128d_0_6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9" name="Google Shape;229;g164065c128d_0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1673e9dd3e2_0_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42" name="Google Shape;242;g1673e9dd3e2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163cb9901b5_1_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58" name="Google Shape;258;g163cb9901b5_1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164065c128d_0_9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01" name="Google Shape;301;g164065c128d_0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292968ec892_0_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14" name="Google Shape;314;g292968ec892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292968ec892_0_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27" name="Google Shape;327;g292968ec892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292968ec892_0_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40" name="Google Shape;340;g292968ec892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g163d419be88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53" name="Google Shape;353;g163d419be8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g163d419be88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53" name="Google Shape;353;g163d419be8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69666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5" name="Google Shape;115;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g163d419be88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53" name="Google Shape;353;g163d419be8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153414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65" name="Google Shape;365;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76" name="Google Shape;376;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292968ec892_0_4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88" name="Google Shape;388;g292968ec892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p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00" name="Google Shape;400;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12" name="Google Shape;412;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p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00" name="Google Shape;400;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4315369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12" name="Google Shape;412;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22757018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12" name="Google Shape;412;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10438182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p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24" name="Google Shape;424;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164065c128d_0_3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30" name="Google Shape;130;g164065c128d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p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60" name="Google Shape;460;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p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86" name="Google Shape;486;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p:cNvGrpSpPr/>
        <p:nvPr/>
      </p:nvGrpSpPr>
      <p:grpSpPr>
        <a:xfrm>
          <a:off x="0" y="0"/>
          <a:ext cx="0" cy="0"/>
          <a:chOff x="0" y="0"/>
          <a:chExt cx="0" cy="0"/>
        </a:xfrm>
      </p:grpSpPr>
      <p:sp>
        <p:nvSpPr>
          <p:cNvPr id="497" name="Google Shape;497;g1665e2354f3_0_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98" name="Google Shape;498;g1665e2354f3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g163d419be88_0_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09" name="Google Shape;509;g163d419be88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9"/>
        <p:cNvGrpSpPr/>
        <p:nvPr/>
      </p:nvGrpSpPr>
      <p:grpSpPr>
        <a:xfrm>
          <a:off x="0" y="0"/>
          <a:ext cx="0" cy="0"/>
          <a:chOff x="0" y="0"/>
          <a:chExt cx="0" cy="0"/>
        </a:xfrm>
      </p:grpSpPr>
      <p:sp>
        <p:nvSpPr>
          <p:cNvPr id="520" name="Google Shape;520;g1673e9dd3e2_0_7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21" name="Google Shape;521;g1673e9dd3e2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5"/>
        <p:cNvGrpSpPr/>
        <p:nvPr/>
      </p:nvGrpSpPr>
      <p:grpSpPr>
        <a:xfrm>
          <a:off x="0" y="0"/>
          <a:ext cx="0" cy="0"/>
          <a:chOff x="0" y="0"/>
          <a:chExt cx="0" cy="0"/>
        </a:xfrm>
      </p:grpSpPr>
      <p:sp>
        <p:nvSpPr>
          <p:cNvPr id="536" name="Google Shape;536;g1673e9dd3e2_0_8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37" name="Google Shape;537;g1673e9dd3e2_0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8"/>
        <p:cNvGrpSpPr/>
        <p:nvPr/>
      </p:nvGrpSpPr>
      <p:grpSpPr>
        <a:xfrm>
          <a:off x="0" y="0"/>
          <a:ext cx="0" cy="0"/>
          <a:chOff x="0" y="0"/>
          <a:chExt cx="0" cy="0"/>
        </a:xfrm>
      </p:grpSpPr>
      <p:sp>
        <p:nvSpPr>
          <p:cNvPr id="549" name="Google Shape;549;g1673e9dd3e2_0_10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50" name="Google Shape;550;g1673e9dd3e2_0_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1"/>
        <p:cNvGrpSpPr/>
        <p:nvPr/>
      </p:nvGrpSpPr>
      <p:grpSpPr>
        <a:xfrm>
          <a:off x="0" y="0"/>
          <a:ext cx="0" cy="0"/>
          <a:chOff x="0" y="0"/>
          <a:chExt cx="0" cy="0"/>
        </a:xfrm>
      </p:grpSpPr>
      <p:sp>
        <p:nvSpPr>
          <p:cNvPr id="562" name="Google Shape;562;g1673e9dd3e2_0_1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63" name="Google Shape;563;g1673e9dd3e2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3"/>
        <p:cNvGrpSpPr/>
        <p:nvPr/>
      </p:nvGrpSpPr>
      <p:grpSpPr>
        <a:xfrm>
          <a:off x="0" y="0"/>
          <a:ext cx="0" cy="0"/>
          <a:chOff x="0" y="0"/>
          <a:chExt cx="0" cy="0"/>
        </a:xfrm>
      </p:grpSpPr>
      <p:sp>
        <p:nvSpPr>
          <p:cNvPr id="574" name="Google Shape;574;g163d419be88_0_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75" name="Google Shape;575;g163d419be88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6"/>
        <p:cNvGrpSpPr/>
        <p:nvPr/>
      </p:nvGrpSpPr>
      <p:grpSpPr>
        <a:xfrm>
          <a:off x="0" y="0"/>
          <a:ext cx="0" cy="0"/>
          <a:chOff x="0" y="0"/>
          <a:chExt cx="0" cy="0"/>
        </a:xfrm>
      </p:grpSpPr>
      <p:sp>
        <p:nvSpPr>
          <p:cNvPr id="587" name="Google Shape;587;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88" name="Google Shape;588;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1" name="Google Shape;141;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8"/>
        <p:cNvGrpSpPr/>
        <p:nvPr/>
      </p:nvGrpSpPr>
      <p:grpSpPr>
        <a:xfrm>
          <a:off x="0" y="0"/>
          <a:ext cx="0" cy="0"/>
          <a:chOff x="0" y="0"/>
          <a:chExt cx="0" cy="0"/>
        </a:xfrm>
      </p:grpSpPr>
      <p:sp>
        <p:nvSpPr>
          <p:cNvPr id="599" name="Google Shape;599;p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00" name="Google Shape;600;p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9"/>
        <p:cNvGrpSpPr/>
        <p:nvPr/>
      </p:nvGrpSpPr>
      <p:grpSpPr>
        <a:xfrm>
          <a:off x="0" y="0"/>
          <a:ext cx="0" cy="0"/>
          <a:chOff x="0" y="0"/>
          <a:chExt cx="0" cy="0"/>
        </a:xfrm>
      </p:grpSpPr>
      <p:sp>
        <p:nvSpPr>
          <p:cNvPr id="610" name="Google Shape;610;p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11" name="Google Shape;611;p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1"/>
        <p:cNvGrpSpPr/>
        <p:nvPr/>
      </p:nvGrpSpPr>
      <p:grpSpPr>
        <a:xfrm>
          <a:off x="0" y="0"/>
          <a:ext cx="0" cy="0"/>
          <a:chOff x="0" y="0"/>
          <a:chExt cx="0" cy="0"/>
        </a:xfrm>
      </p:grpSpPr>
      <p:sp>
        <p:nvSpPr>
          <p:cNvPr id="622" name="Google Shape;622;p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23" name="Google Shape;623;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3"/>
        <p:cNvGrpSpPr/>
        <p:nvPr/>
      </p:nvGrpSpPr>
      <p:grpSpPr>
        <a:xfrm>
          <a:off x="0" y="0"/>
          <a:ext cx="0" cy="0"/>
          <a:chOff x="0" y="0"/>
          <a:chExt cx="0" cy="0"/>
        </a:xfrm>
      </p:grpSpPr>
      <p:sp>
        <p:nvSpPr>
          <p:cNvPr id="634" name="Google Shape;634;p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35" name="Google Shape;635;p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6"/>
        <p:cNvGrpSpPr/>
        <p:nvPr/>
      </p:nvGrpSpPr>
      <p:grpSpPr>
        <a:xfrm>
          <a:off x="0" y="0"/>
          <a:ext cx="0" cy="0"/>
          <a:chOff x="0" y="0"/>
          <a:chExt cx="0" cy="0"/>
        </a:xfrm>
      </p:grpSpPr>
      <p:sp>
        <p:nvSpPr>
          <p:cNvPr id="647" name="Google Shape;647;p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48" name="Google Shape;648;p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6"/>
        <p:cNvGrpSpPr/>
        <p:nvPr/>
      </p:nvGrpSpPr>
      <p:grpSpPr>
        <a:xfrm>
          <a:off x="0" y="0"/>
          <a:ext cx="0" cy="0"/>
          <a:chOff x="0" y="0"/>
          <a:chExt cx="0" cy="0"/>
        </a:xfrm>
      </p:grpSpPr>
      <p:sp>
        <p:nvSpPr>
          <p:cNvPr id="647" name="Google Shape;647;p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48" name="Google Shape;648;p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95756022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9"/>
        <p:cNvGrpSpPr/>
        <p:nvPr/>
      </p:nvGrpSpPr>
      <p:grpSpPr>
        <a:xfrm>
          <a:off x="0" y="0"/>
          <a:ext cx="0" cy="0"/>
          <a:chOff x="0" y="0"/>
          <a:chExt cx="0" cy="0"/>
        </a:xfrm>
      </p:grpSpPr>
      <p:sp>
        <p:nvSpPr>
          <p:cNvPr id="660" name="Google Shape;660;p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61" name="Google Shape;661;p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2"/>
        <p:cNvGrpSpPr/>
        <p:nvPr/>
      </p:nvGrpSpPr>
      <p:grpSpPr>
        <a:xfrm>
          <a:off x="0" y="0"/>
          <a:ext cx="0" cy="0"/>
          <a:chOff x="0" y="0"/>
          <a:chExt cx="0" cy="0"/>
        </a:xfrm>
      </p:grpSpPr>
      <p:sp>
        <p:nvSpPr>
          <p:cNvPr id="673" name="Google Shape;673;p3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74" name="Google Shape;674;p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2"/>
        <p:cNvGrpSpPr/>
        <p:nvPr/>
      </p:nvGrpSpPr>
      <p:grpSpPr>
        <a:xfrm>
          <a:off x="0" y="0"/>
          <a:ext cx="0" cy="0"/>
          <a:chOff x="0" y="0"/>
          <a:chExt cx="0" cy="0"/>
        </a:xfrm>
      </p:grpSpPr>
      <p:sp>
        <p:nvSpPr>
          <p:cNvPr id="673" name="Google Shape;673;p3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74" name="Google Shape;674;p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25971567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5"/>
        <p:cNvGrpSpPr/>
        <p:nvPr/>
      </p:nvGrpSpPr>
      <p:grpSpPr>
        <a:xfrm>
          <a:off x="0" y="0"/>
          <a:ext cx="0" cy="0"/>
          <a:chOff x="0" y="0"/>
          <a:chExt cx="0" cy="0"/>
        </a:xfrm>
      </p:grpSpPr>
      <p:sp>
        <p:nvSpPr>
          <p:cNvPr id="686" name="Google Shape;686;p3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87" name="Google Shape;687;p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163cb9901b5_0_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53" name="Google Shape;153;g163cb9901b5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6"/>
        <p:cNvGrpSpPr/>
        <p:nvPr/>
      </p:nvGrpSpPr>
      <p:grpSpPr>
        <a:xfrm>
          <a:off x="0" y="0"/>
          <a:ext cx="0" cy="0"/>
          <a:chOff x="0" y="0"/>
          <a:chExt cx="0" cy="0"/>
        </a:xfrm>
      </p:grpSpPr>
      <p:sp>
        <p:nvSpPr>
          <p:cNvPr id="697" name="Google Shape;697;p3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98" name="Google Shape;698;p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8"/>
        <p:cNvGrpSpPr/>
        <p:nvPr/>
      </p:nvGrpSpPr>
      <p:grpSpPr>
        <a:xfrm>
          <a:off x="0" y="0"/>
          <a:ext cx="0" cy="0"/>
          <a:chOff x="0" y="0"/>
          <a:chExt cx="0" cy="0"/>
        </a:xfrm>
      </p:grpSpPr>
      <p:sp>
        <p:nvSpPr>
          <p:cNvPr id="709" name="Google Shape;709;p3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710" name="Google Shape;710;p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0"/>
        <p:cNvGrpSpPr/>
        <p:nvPr/>
      </p:nvGrpSpPr>
      <p:grpSpPr>
        <a:xfrm>
          <a:off x="0" y="0"/>
          <a:ext cx="0" cy="0"/>
          <a:chOff x="0" y="0"/>
          <a:chExt cx="0" cy="0"/>
        </a:xfrm>
      </p:grpSpPr>
      <p:sp>
        <p:nvSpPr>
          <p:cNvPr id="721" name="Google Shape;721;p3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722" name="Google Shape;722;p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p:cNvGrpSpPr/>
        <p:nvPr/>
      </p:nvGrpSpPr>
      <p:grpSpPr>
        <a:xfrm>
          <a:off x="0" y="0"/>
          <a:ext cx="0" cy="0"/>
          <a:chOff x="0" y="0"/>
          <a:chExt cx="0" cy="0"/>
        </a:xfrm>
      </p:grpSpPr>
      <p:sp>
        <p:nvSpPr>
          <p:cNvPr id="733" name="Google Shape;733;p3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734" name="Google Shape;734;p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4"/>
        <p:cNvGrpSpPr/>
        <p:nvPr/>
      </p:nvGrpSpPr>
      <p:grpSpPr>
        <a:xfrm>
          <a:off x="0" y="0"/>
          <a:ext cx="0" cy="0"/>
          <a:chOff x="0" y="0"/>
          <a:chExt cx="0" cy="0"/>
        </a:xfrm>
      </p:grpSpPr>
      <p:sp>
        <p:nvSpPr>
          <p:cNvPr id="745" name="Google Shape;745;p4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746" name="Google Shape;746;p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6"/>
        <p:cNvGrpSpPr/>
        <p:nvPr/>
      </p:nvGrpSpPr>
      <p:grpSpPr>
        <a:xfrm>
          <a:off x="0" y="0"/>
          <a:ext cx="0" cy="0"/>
          <a:chOff x="0" y="0"/>
          <a:chExt cx="0" cy="0"/>
        </a:xfrm>
      </p:grpSpPr>
      <p:sp>
        <p:nvSpPr>
          <p:cNvPr id="757" name="Google Shape;757;p4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758" name="Google Shape;758;p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6"/>
        <p:cNvGrpSpPr/>
        <p:nvPr/>
      </p:nvGrpSpPr>
      <p:grpSpPr>
        <a:xfrm>
          <a:off x="0" y="0"/>
          <a:ext cx="0" cy="0"/>
          <a:chOff x="0" y="0"/>
          <a:chExt cx="0" cy="0"/>
        </a:xfrm>
      </p:grpSpPr>
      <p:sp>
        <p:nvSpPr>
          <p:cNvPr id="757" name="Google Shape;757;p4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758" name="Google Shape;758;p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91639128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6"/>
        <p:cNvGrpSpPr/>
        <p:nvPr/>
      </p:nvGrpSpPr>
      <p:grpSpPr>
        <a:xfrm>
          <a:off x="0" y="0"/>
          <a:ext cx="0" cy="0"/>
          <a:chOff x="0" y="0"/>
          <a:chExt cx="0" cy="0"/>
        </a:xfrm>
      </p:grpSpPr>
      <p:sp>
        <p:nvSpPr>
          <p:cNvPr id="757" name="Google Shape;757;p4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758" name="Google Shape;758;p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37898898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9"/>
        <p:cNvGrpSpPr/>
        <p:nvPr/>
      </p:nvGrpSpPr>
      <p:grpSpPr>
        <a:xfrm>
          <a:off x="0" y="0"/>
          <a:ext cx="0" cy="0"/>
          <a:chOff x="0" y="0"/>
          <a:chExt cx="0" cy="0"/>
        </a:xfrm>
      </p:grpSpPr>
      <p:sp>
        <p:nvSpPr>
          <p:cNvPr id="770" name="Google Shape;770;p4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771" name="Google Shape;771;p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1"/>
        <p:cNvGrpSpPr/>
        <p:nvPr/>
      </p:nvGrpSpPr>
      <p:grpSpPr>
        <a:xfrm>
          <a:off x="0" y="0"/>
          <a:ext cx="0" cy="0"/>
          <a:chOff x="0" y="0"/>
          <a:chExt cx="0" cy="0"/>
        </a:xfrm>
      </p:grpSpPr>
      <p:sp>
        <p:nvSpPr>
          <p:cNvPr id="782" name="Google Shape;782;p4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783" name="Google Shape;783;p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164065c128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65" name="Google Shape;165;g164065c128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3"/>
        <p:cNvGrpSpPr/>
        <p:nvPr/>
      </p:nvGrpSpPr>
      <p:grpSpPr>
        <a:xfrm>
          <a:off x="0" y="0"/>
          <a:ext cx="0" cy="0"/>
          <a:chOff x="0" y="0"/>
          <a:chExt cx="0" cy="0"/>
        </a:xfrm>
      </p:grpSpPr>
      <p:sp>
        <p:nvSpPr>
          <p:cNvPr id="794" name="Google Shape;794;p4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795" name="Google Shape;795;p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6"/>
        <p:cNvGrpSpPr/>
        <p:nvPr/>
      </p:nvGrpSpPr>
      <p:grpSpPr>
        <a:xfrm>
          <a:off x="0" y="0"/>
          <a:ext cx="0" cy="0"/>
          <a:chOff x="0" y="0"/>
          <a:chExt cx="0" cy="0"/>
        </a:xfrm>
      </p:grpSpPr>
      <p:sp>
        <p:nvSpPr>
          <p:cNvPr id="807" name="Google Shape;807;p4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808" name="Google Shape;808;p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7"/>
        <p:cNvGrpSpPr/>
        <p:nvPr/>
      </p:nvGrpSpPr>
      <p:grpSpPr>
        <a:xfrm>
          <a:off x="0" y="0"/>
          <a:ext cx="0" cy="0"/>
          <a:chOff x="0" y="0"/>
          <a:chExt cx="0" cy="0"/>
        </a:xfrm>
      </p:grpSpPr>
      <p:sp>
        <p:nvSpPr>
          <p:cNvPr id="818" name="Google Shape;818;p4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819" name="Google Shape;819;p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0"/>
        <p:cNvGrpSpPr/>
        <p:nvPr/>
      </p:nvGrpSpPr>
      <p:grpSpPr>
        <a:xfrm>
          <a:off x="0" y="0"/>
          <a:ext cx="0" cy="0"/>
          <a:chOff x="0" y="0"/>
          <a:chExt cx="0" cy="0"/>
        </a:xfrm>
      </p:grpSpPr>
      <p:sp>
        <p:nvSpPr>
          <p:cNvPr id="831" name="Google Shape;831;p4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832" name="Google Shape;832;p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4"/>
        <p:cNvGrpSpPr/>
        <p:nvPr/>
      </p:nvGrpSpPr>
      <p:grpSpPr>
        <a:xfrm>
          <a:off x="0" y="0"/>
          <a:ext cx="0" cy="0"/>
          <a:chOff x="0" y="0"/>
          <a:chExt cx="0" cy="0"/>
        </a:xfrm>
      </p:grpSpPr>
      <p:sp>
        <p:nvSpPr>
          <p:cNvPr id="855" name="Google Shape;855;p4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856" name="Google Shape;856;p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6"/>
        <p:cNvGrpSpPr/>
        <p:nvPr/>
      </p:nvGrpSpPr>
      <p:grpSpPr>
        <a:xfrm>
          <a:off x="0" y="0"/>
          <a:ext cx="0" cy="0"/>
          <a:chOff x="0" y="0"/>
          <a:chExt cx="0" cy="0"/>
        </a:xfrm>
      </p:grpSpPr>
      <p:sp>
        <p:nvSpPr>
          <p:cNvPr id="807" name="Google Shape;807;p4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808" name="Google Shape;808;p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1317444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2"/>
        <p:cNvGrpSpPr/>
        <p:nvPr/>
      </p:nvGrpSpPr>
      <p:grpSpPr>
        <a:xfrm>
          <a:off x="0" y="0"/>
          <a:ext cx="0" cy="0"/>
          <a:chOff x="0" y="0"/>
          <a:chExt cx="0" cy="0"/>
        </a:xfrm>
      </p:grpSpPr>
      <p:sp>
        <p:nvSpPr>
          <p:cNvPr id="843" name="Google Shape;843;p4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844" name="Google Shape;844;p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2"/>
        <p:cNvGrpSpPr/>
        <p:nvPr/>
      </p:nvGrpSpPr>
      <p:grpSpPr>
        <a:xfrm>
          <a:off x="0" y="0"/>
          <a:ext cx="0" cy="0"/>
          <a:chOff x="0" y="0"/>
          <a:chExt cx="0" cy="0"/>
        </a:xfrm>
      </p:grpSpPr>
      <p:sp>
        <p:nvSpPr>
          <p:cNvPr id="843" name="Google Shape;843;p4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844" name="Google Shape;844;p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52244557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4"/>
        <p:cNvGrpSpPr/>
        <p:nvPr/>
      </p:nvGrpSpPr>
      <p:grpSpPr>
        <a:xfrm>
          <a:off x="0" y="0"/>
          <a:ext cx="0" cy="0"/>
          <a:chOff x="0" y="0"/>
          <a:chExt cx="0" cy="0"/>
        </a:xfrm>
      </p:grpSpPr>
      <p:sp>
        <p:nvSpPr>
          <p:cNvPr id="855" name="Google Shape;855;p4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856" name="Google Shape;856;p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40517455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4"/>
        <p:cNvGrpSpPr/>
        <p:nvPr/>
      </p:nvGrpSpPr>
      <p:grpSpPr>
        <a:xfrm>
          <a:off x="0" y="0"/>
          <a:ext cx="0" cy="0"/>
          <a:chOff x="0" y="0"/>
          <a:chExt cx="0" cy="0"/>
        </a:xfrm>
      </p:grpSpPr>
      <p:sp>
        <p:nvSpPr>
          <p:cNvPr id="855" name="Google Shape;855;p4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856" name="Google Shape;856;p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2005707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163cb9901b5_1_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7" name="Google Shape;177;g163cb9901b5_1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4"/>
        <p:cNvGrpSpPr/>
        <p:nvPr/>
      </p:nvGrpSpPr>
      <p:grpSpPr>
        <a:xfrm>
          <a:off x="0" y="0"/>
          <a:ext cx="0" cy="0"/>
          <a:chOff x="0" y="0"/>
          <a:chExt cx="0" cy="0"/>
        </a:xfrm>
      </p:grpSpPr>
      <p:sp>
        <p:nvSpPr>
          <p:cNvPr id="855" name="Google Shape;855;p4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856" name="Google Shape;856;p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2725592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4"/>
        <p:cNvGrpSpPr/>
        <p:nvPr/>
      </p:nvGrpSpPr>
      <p:grpSpPr>
        <a:xfrm>
          <a:off x="0" y="0"/>
          <a:ext cx="0" cy="0"/>
          <a:chOff x="0" y="0"/>
          <a:chExt cx="0" cy="0"/>
        </a:xfrm>
      </p:grpSpPr>
      <p:sp>
        <p:nvSpPr>
          <p:cNvPr id="855" name="Google Shape;855;p4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856" name="Google Shape;856;p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24743343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6"/>
        <p:cNvGrpSpPr/>
        <p:nvPr/>
      </p:nvGrpSpPr>
      <p:grpSpPr>
        <a:xfrm>
          <a:off x="0" y="0"/>
          <a:ext cx="0" cy="0"/>
          <a:chOff x="0" y="0"/>
          <a:chExt cx="0" cy="0"/>
        </a:xfrm>
      </p:grpSpPr>
      <p:sp>
        <p:nvSpPr>
          <p:cNvPr id="867" name="Google Shape;867;p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868" name="Google Shape;868;p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6"/>
        <p:cNvGrpSpPr/>
        <p:nvPr/>
      </p:nvGrpSpPr>
      <p:grpSpPr>
        <a:xfrm>
          <a:off x="0" y="0"/>
          <a:ext cx="0" cy="0"/>
          <a:chOff x="0" y="0"/>
          <a:chExt cx="0" cy="0"/>
        </a:xfrm>
      </p:grpSpPr>
      <p:sp>
        <p:nvSpPr>
          <p:cNvPr id="867" name="Google Shape;867;p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868" name="Google Shape;868;p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166815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0"/>
        <p:cNvGrpSpPr/>
        <p:nvPr/>
      </p:nvGrpSpPr>
      <p:grpSpPr>
        <a:xfrm>
          <a:off x="0" y="0"/>
          <a:ext cx="0" cy="0"/>
          <a:chOff x="0" y="0"/>
          <a:chExt cx="0" cy="0"/>
        </a:xfrm>
      </p:grpSpPr>
      <p:sp>
        <p:nvSpPr>
          <p:cNvPr id="881" name="Google Shape;881;p5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882" name="Google Shape;882;p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1"/>
        <p:cNvGrpSpPr/>
        <p:nvPr/>
      </p:nvGrpSpPr>
      <p:grpSpPr>
        <a:xfrm>
          <a:off x="0" y="0"/>
          <a:ext cx="0" cy="0"/>
          <a:chOff x="0" y="0"/>
          <a:chExt cx="0" cy="0"/>
        </a:xfrm>
      </p:grpSpPr>
      <p:sp>
        <p:nvSpPr>
          <p:cNvPr id="892" name="Google Shape;892;p5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893" name="Google Shape;893;p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3"/>
        <p:cNvGrpSpPr/>
        <p:nvPr/>
      </p:nvGrpSpPr>
      <p:grpSpPr>
        <a:xfrm>
          <a:off x="0" y="0"/>
          <a:ext cx="0" cy="0"/>
          <a:chOff x="0" y="0"/>
          <a:chExt cx="0" cy="0"/>
        </a:xfrm>
      </p:grpSpPr>
      <p:sp>
        <p:nvSpPr>
          <p:cNvPr id="904" name="Google Shape;904;p5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05" name="Google Shape;905;p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5"/>
        <p:cNvGrpSpPr/>
        <p:nvPr/>
      </p:nvGrpSpPr>
      <p:grpSpPr>
        <a:xfrm>
          <a:off x="0" y="0"/>
          <a:ext cx="0" cy="0"/>
          <a:chOff x="0" y="0"/>
          <a:chExt cx="0" cy="0"/>
        </a:xfrm>
      </p:grpSpPr>
      <p:sp>
        <p:nvSpPr>
          <p:cNvPr id="916" name="Google Shape;916;p5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17" name="Google Shape;917;p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7"/>
        <p:cNvGrpSpPr/>
        <p:nvPr/>
      </p:nvGrpSpPr>
      <p:grpSpPr>
        <a:xfrm>
          <a:off x="0" y="0"/>
          <a:ext cx="0" cy="0"/>
          <a:chOff x="0" y="0"/>
          <a:chExt cx="0" cy="0"/>
        </a:xfrm>
      </p:grpSpPr>
      <p:sp>
        <p:nvSpPr>
          <p:cNvPr id="928" name="Google Shape;928;p5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29" name="Google Shape;929;p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9"/>
        <p:cNvGrpSpPr/>
        <p:nvPr/>
      </p:nvGrpSpPr>
      <p:grpSpPr>
        <a:xfrm>
          <a:off x="0" y="0"/>
          <a:ext cx="0" cy="0"/>
          <a:chOff x="0" y="0"/>
          <a:chExt cx="0" cy="0"/>
        </a:xfrm>
      </p:grpSpPr>
      <p:sp>
        <p:nvSpPr>
          <p:cNvPr id="940" name="Google Shape;940;p5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41" name="Google Shape;941;p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163cb9901b5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8" name="Google Shape;188;g163cb9901b5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1"/>
        <p:cNvGrpSpPr/>
        <p:nvPr/>
      </p:nvGrpSpPr>
      <p:grpSpPr>
        <a:xfrm>
          <a:off x="0" y="0"/>
          <a:ext cx="0" cy="0"/>
          <a:chOff x="0" y="0"/>
          <a:chExt cx="0" cy="0"/>
        </a:xfrm>
      </p:grpSpPr>
      <p:sp>
        <p:nvSpPr>
          <p:cNvPr id="952" name="Google Shape;952;p5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53" name="Google Shape;953;p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3"/>
        <p:cNvGrpSpPr/>
        <p:nvPr/>
      </p:nvGrpSpPr>
      <p:grpSpPr>
        <a:xfrm>
          <a:off x="0" y="0"/>
          <a:ext cx="0" cy="0"/>
          <a:chOff x="0" y="0"/>
          <a:chExt cx="0" cy="0"/>
        </a:xfrm>
      </p:grpSpPr>
      <p:sp>
        <p:nvSpPr>
          <p:cNvPr id="964" name="Google Shape;964;p5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65" name="Google Shape;965;p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3"/>
        <p:cNvGrpSpPr/>
        <p:nvPr/>
      </p:nvGrpSpPr>
      <p:grpSpPr>
        <a:xfrm>
          <a:off x="0" y="0"/>
          <a:ext cx="0" cy="0"/>
          <a:chOff x="0" y="0"/>
          <a:chExt cx="0" cy="0"/>
        </a:xfrm>
      </p:grpSpPr>
      <p:sp>
        <p:nvSpPr>
          <p:cNvPr id="964" name="Google Shape;964;p5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65" name="Google Shape;965;p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57599654"/>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3"/>
        <p:cNvGrpSpPr/>
        <p:nvPr/>
      </p:nvGrpSpPr>
      <p:grpSpPr>
        <a:xfrm>
          <a:off x="0" y="0"/>
          <a:ext cx="0" cy="0"/>
          <a:chOff x="0" y="0"/>
          <a:chExt cx="0" cy="0"/>
        </a:xfrm>
      </p:grpSpPr>
      <p:sp>
        <p:nvSpPr>
          <p:cNvPr id="964" name="Google Shape;964;p5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65" name="Google Shape;965;p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5147483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3"/>
        <p:cNvGrpSpPr/>
        <p:nvPr/>
      </p:nvGrpSpPr>
      <p:grpSpPr>
        <a:xfrm>
          <a:off x="0" y="0"/>
          <a:ext cx="0" cy="0"/>
          <a:chOff x="0" y="0"/>
          <a:chExt cx="0" cy="0"/>
        </a:xfrm>
      </p:grpSpPr>
      <p:sp>
        <p:nvSpPr>
          <p:cNvPr id="964" name="Google Shape;964;p5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65" name="Google Shape;965;p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809950930"/>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3"/>
        <p:cNvGrpSpPr/>
        <p:nvPr/>
      </p:nvGrpSpPr>
      <p:grpSpPr>
        <a:xfrm>
          <a:off x="0" y="0"/>
          <a:ext cx="0" cy="0"/>
          <a:chOff x="0" y="0"/>
          <a:chExt cx="0" cy="0"/>
        </a:xfrm>
      </p:grpSpPr>
      <p:sp>
        <p:nvSpPr>
          <p:cNvPr id="964" name="Google Shape;964;p5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65" name="Google Shape;965;p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25058719"/>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3"/>
        <p:cNvGrpSpPr/>
        <p:nvPr/>
      </p:nvGrpSpPr>
      <p:grpSpPr>
        <a:xfrm>
          <a:off x="0" y="0"/>
          <a:ext cx="0" cy="0"/>
          <a:chOff x="0" y="0"/>
          <a:chExt cx="0" cy="0"/>
        </a:xfrm>
      </p:grpSpPr>
      <p:sp>
        <p:nvSpPr>
          <p:cNvPr id="964" name="Google Shape;964;p5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65" name="Google Shape;965;p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955183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64065c128d_0_4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01" name="Google Shape;201;g164065c128d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
        <p:cNvGrpSpPr/>
        <p:nvPr/>
      </p:nvGrpSpPr>
      <p:grpSpPr>
        <a:xfrm>
          <a:off x="0" y="0"/>
          <a:ext cx="0" cy="0"/>
          <a:chOff x="0" y="0"/>
          <a:chExt cx="0" cy="0"/>
        </a:xfrm>
      </p:grpSpPr>
      <p:sp>
        <p:nvSpPr>
          <p:cNvPr id="12" name="Google Shape;12;p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 name="Google Shape;13;p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 name="Google Shape;14;p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68"/>
        <p:cNvGrpSpPr/>
        <p:nvPr/>
      </p:nvGrpSpPr>
      <p:grpSpPr>
        <a:xfrm>
          <a:off x="0" y="0"/>
          <a:ext cx="0" cy="0"/>
          <a:chOff x="0" y="0"/>
          <a:chExt cx="0" cy="0"/>
        </a:xfrm>
      </p:grpSpPr>
      <p:sp>
        <p:nvSpPr>
          <p:cNvPr id="69" name="Google Shape;69;p15"/>
          <p:cNvSpPr txBox="1">
            <a:spLocks noGrp="1"/>
          </p:cNvSpPr>
          <p:nvPr>
            <p:ph type="title"/>
          </p:nvPr>
        </p:nvSpPr>
        <p:spPr>
          <a:xfrm rot="5400000">
            <a:off x="4732338" y="2171701"/>
            <a:ext cx="5851525" cy="20574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15"/>
          <p:cNvSpPr txBox="1">
            <a:spLocks noGrp="1"/>
          </p:cNvSpPr>
          <p:nvPr>
            <p:ph type="body" idx="1"/>
          </p:nvPr>
        </p:nvSpPr>
        <p:spPr>
          <a:xfrm rot="5400000">
            <a:off x="541338" y="190500"/>
            <a:ext cx="5851525" cy="60198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71" name="Google Shape;71;p1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2" name="Google Shape;72;p1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1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5"/>
        <p:cNvGrpSpPr/>
        <p:nvPr/>
      </p:nvGrpSpPr>
      <p:grpSpPr>
        <a:xfrm>
          <a:off x="0" y="0"/>
          <a:ext cx="0" cy="0"/>
          <a:chOff x="0" y="0"/>
          <a:chExt cx="0" cy="0"/>
        </a:xfrm>
      </p:grpSpPr>
      <p:sp>
        <p:nvSpPr>
          <p:cNvPr id="16" name="Google Shape;16;p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7"/>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8" name="Google Shape;18;p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 name="Google Shape;20;p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1"/>
        <p:cNvGrpSpPr/>
        <p:nvPr/>
      </p:nvGrpSpPr>
      <p:grpSpPr>
        <a:xfrm>
          <a:off x="0" y="0"/>
          <a:ext cx="0" cy="0"/>
          <a:chOff x="0" y="0"/>
          <a:chExt cx="0" cy="0"/>
        </a:xfrm>
      </p:grpSpPr>
      <p:sp>
        <p:nvSpPr>
          <p:cNvPr id="22" name="Google Shape;22;p8"/>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chemeClr val="dk1"/>
              </a:buClr>
              <a:buSzPts val="4000"/>
              <a:buFont typeface="Calibri"/>
              <a:buNone/>
              <a:defRPr sz="4000" b="1"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8"/>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00"/>
              </a:spcBef>
              <a:spcAft>
                <a:spcPts val="0"/>
              </a:spcAft>
              <a:buClr>
                <a:srgbClr val="888888"/>
              </a:buClr>
              <a:buSzPts val="2000"/>
              <a:buNone/>
              <a:defRPr sz="2000">
                <a:solidFill>
                  <a:srgbClr val="888888"/>
                </a:solidFill>
              </a:defRPr>
            </a:lvl1pPr>
            <a:lvl2pPr marL="914400" lvl="1" indent="-228600" algn="l">
              <a:lnSpc>
                <a:spcPct val="100000"/>
              </a:lnSpc>
              <a:spcBef>
                <a:spcPts val="360"/>
              </a:spcBef>
              <a:spcAft>
                <a:spcPts val="0"/>
              </a:spcAft>
              <a:buClr>
                <a:srgbClr val="888888"/>
              </a:buClr>
              <a:buSzPts val="1800"/>
              <a:buNone/>
              <a:defRPr sz="1800">
                <a:solidFill>
                  <a:srgbClr val="888888"/>
                </a:solidFill>
              </a:defRPr>
            </a:lvl2pPr>
            <a:lvl3pPr marL="1371600" lvl="2" indent="-228600" algn="l">
              <a:lnSpc>
                <a:spcPct val="100000"/>
              </a:lnSpc>
              <a:spcBef>
                <a:spcPts val="320"/>
              </a:spcBef>
              <a:spcAft>
                <a:spcPts val="0"/>
              </a:spcAft>
              <a:buClr>
                <a:srgbClr val="888888"/>
              </a:buClr>
              <a:buSzPts val="1600"/>
              <a:buNone/>
              <a:defRPr sz="1600">
                <a:solidFill>
                  <a:srgbClr val="888888"/>
                </a:solidFill>
              </a:defRPr>
            </a:lvl3pPr>
            <a:lvl4pPr marL="1828800" lvl="3" indent="-228600" algn="l">
              <a:lnSpc>
                <a:spcPct val="100000"/>
              </a:lnSpc>
              <a:spcBef>
                <a:spcPts val="280"/>
              </a:spcBef>
              <a:spcAft>
                <a:spcPts val="0"/>
              </a:spcAft>
              <a:buClr>
                <a:srgbClr val="888888"/>
              </a:buClr>
              <a:buSzPts val="1400"/>
              <a:buNone/>
              <a:defRPr sz="1400">
                <a:solidFill>
                  <a:srgbClr val="888888"/>
                </a:solidFill>
              </a:defRPr>
            </a:lvl4pPr>
            <a:lvl5pPr marL="2286000" lvl="4" indent="-228600" algn="l">
              <a:lnSpc>
                <a:spcPct val="100000"/>
              </a:lnSpc>
              <a:spcBef>
                <a:spcPts val="280"/>
              </a:spcBef>
              <a:spcAft>
                <a:spcPts val="0"/>
              </a:spcAft>
              <a:buClr>
                <a:srgbClr val="888888"/>
              </a:buClr>
              <a:buSzPts val="1400"/>
              <a:buNone/>
              <a:defRPr sz="1400">
                <a:solidFill>
                  <a:srgbClr val="888888"/>
                </a:solidFill>
              </a:defRPr>
            </a:lvl5pPr>
            <a:lvl6pPr marL="2743200" lvl="5" indent="-228600" algn="l">
              <a:lnSpc>
                <a:spcPct val="100000"/>
              </a:lnSpc>
              <a:spcBef>
                <a:spcPts val="280"/>
              </a:spcBef>
              <a:spcAft>
                <a:spcPts val="0"/>
              </a:spcAft>
              <a:buClr>
                <a:srgbClr val="888888"/>
              </a:buClr>
              <a:buSzPts val="1400"/>
              <a:buNone/>
              <a:defRPr sz="1400">
                <a:solidFill>
                  <a:srgbClr val="888888"/>
                </a:solidFill>
              </a:defRPr>
            </a:lvl6pPr>
            <a:lvl7pPr marL="3200400" lvl="6" indent="-228600" algn="l">
              <a:lnSpc>
                <a:spcPct val="100000"/>
              </a:lnSpc>
              <a:spcBef>
                <a:spcPts val="280"/>
              </a:spcBef>
              <a:spcAft>
                <a:spcPts val="0"/>
              </a:spcAft>
              <a:buClr>
                <a:srgbClr val="888888"/>
              </a:buClr>
              <a:buSzPts val="1400"/>
              <a:buNone/>
              <a:defRPr sz="1400">
                <a:solidFill>
                  <a:srgbClr val="888888"/>
                </a:solidFill>
              </a:defRPr>
            </a:lvl7pPr>
            <a:lvl8pPr marL="3657600" lvl="7" indent="-228600" algn="l">
              <a:lnSpc>
                <a:spcPct val="100000"/>
              </a:lnSpc>
              <a:spcBef>
                <a:spcPts val="280"/>
              </a:spcBef>
              <a:spcAft>
                <a:spcPts val="0"/>
              </a:spcAft>
              <a:buClr>
                <a:srgbClr val="888888"/>
              </a:buClr>
              <a:buSzPts val="1400"/>
              <a:buNone/>
              <a:defRPr sz="1400">
                <a:solidFill>
                  <a:srgbClr val="888888"/>
                </a:solidFill>
              </a:defRPr>
            </a:lvl8pPr>
            <a:lvl9pPr marL="4114800" lvl="8" indent="-228600" algn="l">
              <a:lnSpc>
                <a:spcPct val="100000"/>
              </a:lnSpc>
              <a:spcBef>
                <a:spcPts val="280"/>
              </a:spcBef>
              <a:spcAft>
                <a:spcPts val="0"/>
              </a:spcAft>
              <a:buClr>
                <a:srgbClr val="888888"/>
              </a:buClr>
              <a:buSzPts val="1400"/>
              <a:buNone/>
              <a:defRPr sz="1400">
                <a:solidFill>
                  <a:srgbClr val="888888"/>
                </a:solidFill>
              </a:defRPr>
            </a:lvl9pPr>
          </a:lstStyle>
          <a:p>
            <a:endParaRPr/>
          </a:p>
        </p:txBody>
      </p:sp>
      <p:sp>
        <p:nvSpPr>
          <p:cNvPr id="24" name="Google Shape;24;p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7"/>
        <p:cNvGrpSpPr/>
        <p:nvPr/>
      </p:nvGrpSpPr>
      <p:grpSpPr>
        <a:xfrm>
          <a:off x="0" y="0"/>
          <a:ext cx="0" cy="0"/>
          <a:chOff x="0" y="0"/>
          <a:chExt cx="0" cy="0"/>
        </a:xfrm>
      </p:grpSpPr>
      <p:sp>
        <p:nvSpPr>
          <p:cNvPr id="28" name="Google Shape;28;p9"/>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9"/>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lnSpc>
                <a:spcPct val="100000"/>
              </a:lnSpc>
              <a:spcBef>
                <a:spcPts val="560"/>
              </a:spcBef>
              <a:spcAft>
                <a:spcPts val="0"/>
              </a:spcAft>
              <a:buClr>
                <a:schemeClr val="dk1"/>
              </a:buClr>
              <a:buSzPts val="2800"/>
              <a:buChar char="•"/>
              <a:defRPr sz="2800"/>
            </a:lvl1pPr>
            <a:lvl2pPr marL="914400" lvl="1" indent="-381000" algn="l">
              <a:lnSpc>
                <a:spcPct val="100000"/>
              </a:lnSpc>
              <a:spcBef>
                <a:spcPts val="480"/>
              </a:spcBef>
              <a:spcAft>
                <a:spcPts val="0"/>
              </a:spcAft>
              <a:buClr>
                <a:schemeClr val="dk1"/>
              </a:buClr>
              <a:buSzPts val="2400"/>
              <a:buChar char="–"/>
              <a:defRPr sz="2400"/>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30" name="Google Shape;30;p9"/>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lnSpc>
                <a:spcPct val="100000"/>
              </a:lnSpc>
              <a:spcBef>
                <a:spcPts val="560"/>
              </a:spcBef>
              <a:spcAft>
                <a:spcPts val="0"/>
              </a:spcAft>
              <a:buClr>
                <a:schemeClr val="dk1"/>
              </a:buClr>
              <a:buSzPts val="2800"/>
              <a:buChar char="•"/>
              <a:defRPr sz="2800"/>
            </a:lvl1pPr>
            <a:lvl2pPr marL="914400" lvl="1" indent="-381000" algn="l">
              <a:lnSpc>
                <a:spcPct val="100000"/>
              </a:lnSpc>
              <a:spcBef>
                <a:spcPts val="480"/>
              </a:spcBef>
              <a:spcAft>
                <a:spcPts val="0"/>
              </a:spcAft>
              <a:buClr>
                <a:schemeClr val="dk1"/>
              </a:buClr>
              <a:buSzPts val="2400"/>
              <a:buChar char="–"/>
              <a:defRPr sz="2400"/>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31" name="Google Shape;31;p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 name="Google Shape;32;p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3" name="Google Shape;33;p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4"/>
        <p:cNvGrpSpPr/>
        <p:nvPr/>
      </p:nvGrpSpPr>
      <p:grpSpPr>
        <a:xfrm>
          <a:off x="0" y="0"/>
          <a:ext cx="0" cy="0"/>
          <a:chOff x="0" y="0"/>
          <a:chExt cx="0" cy="0"/>
        </a:xfrm>
      </p:grpSpPr>
      <p:sp>
        <p:nvSpPr>
          <p:cNvPr id="35" name="Google Shape;35;p10"/>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44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6" name="Google Shape;36;p10"/>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37" name="Google Shape;37;p10"/>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38" name="Google Shape;38;p10"/>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39" name="Google Shape;39;p10"/>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40" name="Google Shape;40;p1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1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1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3"/>
        <p:cNvGrpSpPr/>
        <p:nvPr/>
      </p:nvGrpSpPr>
      <p:grpSpPr>
        <a:xfrm>
          <a:off x="0" y="0"/>
          <a:ext cx="0" cy="0"/>
          <a:chOff x="0" y="0"/>
          <a:chExt cx="0" cy="0"/>
        </a:xfrm>
      </p:grpSpPr>
      <p:sp>
        <p:nvSpPr>
          <p:cNvPr id="44" name="Google Shape;44;p1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5" name="Google Shape;45;p1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1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1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48"/>
        <p:cNvGrpSpPr/>
        <p:nvPr/>
      </p:nvGrpSpPr>
      <p:grpSpPr>
        <a:xfrm>
          <a:off x="0" y="0"/>
          <a:ext cx="0" cy="0"/>
          <a:chOff x="0" y="0"/>
          <a:chExt cx="0" cy="0"/>
        </a:xfrm>
      </p:grpSpPr>
      <p:sp>
        <p:nvSpPr>
          <p:cNvPr id="49" name="Google Shape;49;p12"/>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1"/>
              </a:buClr>
              <a:buSzPts val="2000"/>
              <a:buFont typeface="Calibri"/>
              <a:buNone/>
              <a:defRPr sz="20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12"/>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rmAutofit/>
          </a:bodyPr>
          <a:lstStyle>
            <a:lvl1pPr marL="457200" lvl="0" indent="-431800" algn="l">
              <a:lnSpc>
                <a:spcPct val="100000"/>
              </a:lnSpc>
              <a:spcBef>
                <a:spcPts val="640"/>
              </a:spcBef>
              <a:spcAft>
                <a:spcPts val="0"/>
              </a:spcAft>
              <a:buClr>
                <a:schemeClr val="dk1"/>
              </a:buClr>
              <a:buSzPts val="3200"/>
              <a:buChar char="•"/>
              <a:defRPr sz="3200"/>
            </a:lvl1pPr>
            <a:lvl2pPr marL="914400" lvl="1" indent="-406400" algn="l">
              <a:lnSpc>
                <a:spcPct val="100000"/>
              </a:lnSpc>
              <a:spcBef>
                <a:spcPts val="560"/>
              </a:spcBef>
              <a:spcAft>
                <a:spcPts val="0"/>
              </a:spcAft>
              <a:buClr>
                <a:schemeClr val="dk1"/>
              </a:buClr>
              <a:buSzPts val="2800"/>
              <a:buChar char="–"/>
              <a:defRPr sz="2800"/>
            </a:lvl2pPr>
            <a:lvl3pPr marL="1371600" lvl="2" indent="-381000" algn="l">
              <a:lnSpc>
                <a:spcPct val="100000"/>
              </a:lnSpc>
              <a:spcBef>
                <a:spcPts val="480"/>
              </a:spcBef>
              <a:spcAft>
                <a:spcPts val="0"/>
              </a:spcAft>
              <a:buClr>
                <a:schemeClr val="dk1"/>
              </a:buClr>
              <a:buSzPts val="2400"/>
              <a:buChar char="•"/>
              <a:defRPr sz="2400"/>
            </a:lvl3pPr>
            <a:lvl4pPr marL="1828800" lvl="3" indent="-355600" algn="l">
              <a:lnSpc>
                <a:spcPct val="100000"/>
              </a:lnSpc>
              <a:spcBef>
                <a:spcPts val="400"/>
              </a:spcBef>
              <a:spcAft>
                <a:spcPts val="0"/>
              </a:spcAft>
              <a:buClr>
                <a:schemeClr val="dk1"/>
              </a:buClr>
              <a:buSzPts val="2000"/>
              <a:buChar char="–"/>
              <a:defRPr sz="2000"/>
            </a:lvl4pPr>
            <a:lvl5pPr marL="2286000" lvl="4" indent="-355600" algn="l">
              <a:lnSpc>
                <a:spcPct val="100000"/>
              </a:lnSpc>
              <a:spcBef>
                <a:spcPts val="400"/>
              </a:spcBef>
              <a:spcAft>
                <a:spcPts val="0"/>
              </a:spcAft>
              <a:buClr>
                <a:schemeClr val="dk1"/>
              </a:buClr>
              <a:buSzPts val="2000"/>
              <a:buChar char="»"/>
              <a:defRPr sz="2000"/>
            </a:lvl5pPr>
            <a:lvl6pPr marL="2743200" lvl="5" indent="-355600" algn="l">
              <a:lnSpc>
                <a:spcPct val="100000"/>
              </a:lnSpc>
              <a:spcBef>
                <a:spcPts val="400"/>
              </a:spcBef>
              <a:spcAft>
                <a:spcPts val="0"/>
              </a:spcAft>
              <a:buClr>
                <a:schemeClr val="dk1"/>
              </a:buClr>
              <a:buSzPts val="2000"/>
              <a:buChar char="•"/>
              <a:defRPr sz="2000"/>
            </a:lvl6pPr>
            <a:lvl7pPr marL="3200400" lvl="6" indent="-355600" algn="l">
              <a:lnSpc>
                <a:spcPct val="100000"/>
              </a:lnSpc>
              <a:spcBef>
                <a:spcPts val="400"/>
              </a:spcBef>
              <a:spcAft>
                <a:spcPts val="0"/>
              </a:spcAft>
              <a:buClr>
                <a:schemeClr val="dk1"/>
              </a:buClr>
              <a:buSzPts val="2000"/>
              <a:buChar char="•"/>
              <a:defRPr sz="2000"/>
            </a:lvl7pPr>
            <a:lvl8pPr marL="3657600" lvl="7" indent="-355600" algn="l">
              <a:lnSpc>
                <a:spcPct val="100000"/>
              </a:lnSpc>
              <a:spcBef>
                <a:spcPts val="400"/>
              </a:spcBef>
              <a:spcAft>
                <a:spcPts val="0"/>
              </a:spcAft>
              <a:buClr>
                <a:schemeClr val="dk1"/>
              </a:buClr>
              <a:buSzPts val="2000"/>
              <a:buChar char="•"/>
              <a:defRPr sz="2000"/>
            </a:lvl8pPr>
            <a:lvl9pPr marL="4114800" lvl="8" indent="-355600" algn="l">
              <a:lnSpc>
                <a:spcPct val="100000"/>
              </a:lnSpc>
              <a:spcBef>
                <a:spcPts val="400"/>
              </a:spcBef>
              <a:spcAft>
                <a:spcPts val="0"/>
              </a:spcAft>
              <a:buClr>
                <a:schemeClr val="dk1"/>
              </a:buClr>
              <a:buSzPts val="2000"/>
              <a:buChar char="•"/>
              <a:defRPr sz="2000"/>
            </a:lvl9pPr>
          </a:lstStyle>
          <a:p>
            <a:endParaRPr/>
          </a:p>
        </p:txBody>
      </p:sp>
      <p:sp>
        <p:nvSpPr>
          <p:cNvPr id="51" name="Google Shape;51;p12"/>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280"/>
              </a:spcBef>
              <a:spcAft>
                <a:spcPts val="0"/>
              </a:spcAft>
              <a:buClr>
                <a:schemeClr val="dk1"/>
              </a:buClr>
              <a:buSzPts val="1400"/>
              <a:buNone/>
              <a:defRPr sz="14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
        <p:nvSpPr>
          <p:cNvPr id="52" name="Google Shape;52;p1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p1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4" name="Google Shape;54;p1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55"/>
        <p:cNvGrpSpPr/>
        <p:nvPr/>
      </p:nvGrpSpPr>
      <p:grpSpPr>
        <a:xfrm>
          <a:off x="0" y="0"/>
          <a:ext cx="0" cy="0"/>
          <a:chOff x="0" y="0"/>
          <a:chExt cx="0" cy="0"/>
        </a:xfrm>
      </p:grpSpPr>
      <p:sp>
        <p:nvSpPr>
          <p:cNvPr id="56" name="Google Shape;56;p13"/>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1"/>
              </a:buClr>
              <a:buSzPts val="2000"/>
              <a:buFont typeface="Calibri"/>
              <a:buNone/>
              <a:defRPr sz="20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 name="Google Shape;57;p13"/>
          <p:cNvSpPr>
            <a:spLocks noGrp="1"/>
          </p:cNvSpPr>
          <p:nvPr>
            <p:ph type="pic" idx="2"/>
          </p:nvPr>
        </p:nvSpPr>
        <p:spPr>
          <a:xfrm>
            <a:off x="1792288" y="612775"/>
            <a:ext cx="5486400" cy="4114800"/>
          </a:xfrm>
          <a:prstGeom prst="rect">
            <a:avLst/>
          </a:prstGeom>
          <a:noFill/>
          <a:ln>
            <a:noFill/>
          </a:ln>
        </p:spPr>
      </p:sp>
      <p:sp>
        <p:nvSpPr>
          <p:cNvPr id="58" name="Google Shape;58;p13"/>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280"/>
              </a:spcBef>
              <a:spcAft>
                <a:spcPts val="0"/>
              </a:spcAft>
              <a:buClr>
                <a:schemeClr val="dk1"/>
              </a:buClr>
              <a:buSzPts val="1400"/>
              <a:buNone/>
              <a:defRPr sz="14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
        <p:nvSpPr>
          <p:cNvPr id="59" name="Google Shape;59;p1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1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1" name="Google Shape;61;p1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2"/>
        <p:cNvGrpSpPr/>
        <p:nvPr/>
      </p:nvGrpSpPr>
      <p:grpSpPr>
        <a:xfrm>
          <a:off x="0" y="0"/>
          <a:ext cx="0" cy="0"/>
          <a:chOff x="0" y="0"/>
          <a:chExt cx="0" cy="0"/>
        </a:xfrm>
      </p:grpSpPr>
      <p:sp>
        <p:nvSpPr>
          <p:cNvPr id="63" name="Google Shape;63;p14"/>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p14"/>
          <p:cNvSpPr txBox="1">
            <a:spLocks noGrp="1"/>
          </p:cNvSpPr>
          <p:nvPr>
            <p:ph type="body" idx="1"/>
          </p:nvPr>
        </p:nvSpPr>
        <p:spPr>
          <a:xfrm rot="5400000">
            <a:off x="2309019" y="-251618"/>
            <a:ext cx="4525963" cy="82296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65" name="Google Shape;65;p1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1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1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4"/>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ctr" rtl="0">
              <a:lnSpc>
                <a:spcPct val="10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 name="Google Shape;7;p4"/>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marR="0" lvl="0" indent="-431800" algn="l" rtl="0">
              <a:lnSpc>
                <a:spcPct val="100000"/>
              </a:lnSpc>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 name="Google Shape;8;p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4.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4.pn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4.pn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2.jpg"/><Relationship Id="rId5" Type="http://schemas.openxmlformats.org/officeDocument/2006/relationships/image" Target="../media/image4.pn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4.png"/><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4.png"/><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4.png"/><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4.png"/><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4.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4.png"/><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4.png"/><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4.png"/><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4.png"/><Relationship Id="rId4" Type="http://schemas.openxmlformats.org/officeDocument/2006/relationships/image" Target="../media/image3.pn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4.png"/><Relationship Id="rId4" Type="http://schemas.openxmlformats.org/officeDocument/2006/relationships/image" Target="../media/image3.png"/></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4.png"/><Relationship Id="rId4" Type="http://schemas.openxmlformats.org/officeDocument/2006/relationships/image" Target="../media/image3.png"/></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7.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8.jpe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4.png"/><Relationship Id="rId4" Type="http://schemas.openxmlformats.org/officeDocument/2006/relationships/image" Target="../media/image3.png"/></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4.png"/><Relationship Id="rId4" Type="http://schemas.openxmlformats.org/officeDocument/2006/relationships/image" Target="../media/image3.png"/></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37.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4.png"/><Relationship Id="rId4" Type="http://schemas.openxmlformats.org/officeDocument/2006/relationships/image" Target="../media/image3.png"/></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4.png"/><Relationship Id="rId4" Type="http://schemas.openxmlformats.org/officeDocument/2006/relationships/image" Target="../media/image3.png"/></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4.png"/><Relationship Id="rId4" Type="http://schemas.openxmlformats.org/officeDocument/2006/relationships/image" Target="../media/image3.png"/></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4.png"/><Relationship Id="rId4" Type="http://schemas.openxmlformats.org/officeDocument/2006/relationships/image" Target="../media/image3.png"/></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4.png"/><Relationship Id="rId4" Type="http://schemas.openxmlformats.org/officeDocument/2006/relationships/image" Target="../media/image3.png"/></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0.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1.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2.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4.png"/><Relationship Id="rId4" Type="http://schemas.openxmlformats.org/officeDocument/2006/relationships/image" Target="../media/image3.png"/></Relationships>
</file>

<file path=ppt/slides/_rels/slide4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38.pn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4.png"/><Relationship Id="rId4" Type="http://schemas.openxmlformats.org/officeDocument/2006/relationships/image" Target="../media/image3.png"/></Relationships>
</file>

<file path=ppt/slides/_rels/slide45.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38.png"/><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png"/><Relationship Id="rId4" Type="http://schemas.openxmlformats.org/officeDocument/2006/relationships/image" Target="../media/image3.png"/></Relationships>
</file>

<file path=ppt/slides/_rels/slide46.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40.png"/><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png"/><Relationship Id="rId4" Type="http://schemas.openxmlformats.org/officeDocument/2006/relationships/image" Target="../media/image3.png"/></Relationships>
</file>

<file path=ppt/slides/_rels/slide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png"/><Relationship Id="rId4" Type="http://schemas.openxmlformats.org/officeDocument/2006/relationships/image" Target="../media/image3.png"/></Relationships>
</file>

<file path=ppt/slides/_rels/slide48.xml.rels><?xml version="1.0" encoding="UTF-8" standalone="yes"?>
<Relationships xmlns="http://schemas.openxmlformats.org/package/2006/relationships"><Relationship Id="rId8" Type="http://schemas.openxmlformats.org/officeDocument/2006/relationships/image" Target="../media/image43.png"/><Relationship Id="rId3" Type="http://schemas.microsoft.com/office/2018/10/relationships/comments" Target="../comments/modernComment_15B_1C8F26D2.xml"/><Relationship Id="rId7" Type="http://schemas.openxmlformats.org/officeDocument/2006/relationships/image" Target="../media/image45.png"/><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4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9.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0.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5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png"/><Relationship Id="rId4" Type="http://schemas.openxmlformats.org/officeDocument/2006/relationships/image" Target="../media/image3.png"/></Relationships>
</file>

<file path=ppt/slides/_rels/slide5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46.png"/><Relationship Id="rId2" Type="http://schemas.openxmlformats.org/officeDocument/2006/relationships/notesSlide" Target="../notesSlides/notesSlide52.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png"/><Relationship Id="rId4" Type="http://schemas.openxmlformats.org/officeDocument/2006/relationships/image" Target="../media/image3.png"/></Relationships>
</file>

<file path=ppt/slides/_rels/slide5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png"/><Relationship Id="rId4" Type="http://schemas.openxmlformats.org/officeDocument/2006/relationships/image" Target="../media/image3.png"/></Relationships>
</file>

<file path=ppt/slides/_rels/slide5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4.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55.xml.rels><?xml version="1.0" encoding="UTF-8" standalone="yes"?>
<Relationships xmlns="http://schemas.openxmlformats.org/package/2006/relationships"><Relationship Id="rId3" Type="http://schemas.microsoft.com/office/2018/10/relationships/comments" Target="../comments/modernComment_135_0.xml"/><Relationship Id="rId7" Type="http://schemas.openxmlformats.org/officeDocument/2006/relationships/image" Target="../media/image49.png"/><Relationship Id="rId2" Type="http://schemas.openxmlformats.org/officeDocument/2006/relationships/notesSlide" Target="../notesSlides/notesSlide55.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5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6.xml"/><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png"/><Relationship Id="rId4" Type="http://schemas.openxmlformats.org/officeDocument/2006/relationships/image" Target="../media/image3.png"/></Relationships>
</file>

<file path=ppt/slides/_rels/slide5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7.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png"/><Relationship Id="rId4" Type="http://schemas.openxmlformats.org/officeDocument/2006/relationships/image" Target="../media/image3.png"/></Relationships>
</file>

<file path=ppt/slides/_rels/slide5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8.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5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9.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6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0.xml"/><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4.png"/><Relationship Id="rId4" Type="http://schemas.openxmlformats.org/officeDocument/2006/relationships/image" Target="../media/image3.png"/></Relationships>
</file>

<file path=ppt/slides/_rels/slide6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1.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6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2.xml"/><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4.png"/><Relationship Id="rId4" Type="http://schemas.openxmlformats.org/officeDocument/2006/relationships/image" Target="../media/image3.png"/></Relationships>
</file>

<file path=ppt/slides/_rels/slide6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3.xml"/><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4.png"/><Relationship Id="rId4" Type="http://schemas.openxmlformats.org/officeDocument/2006/relationships/image" Target="../media/image3.png"/></Relationships>
</file>

<file path=ppt/slides/_rels/slide6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4.xml"/><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4.png"/><Relationship Id="rId4" Type="http://schemas.openxmlformats.org/officeDocument/2006/relationships/image" Target="../media/image3.png"/></Relationships>
</file>

<file path=ppt/slides/_rels/slide6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5.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6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6.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6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7.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6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8.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6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9.xml"/><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4.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7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0.xml"/><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4.png"/><Relationship Id="rId4" Type="http://schemas.openxmlformats.org/officeDocument/2006/relationships/image" Target="../media/image3.png"/></Relationships>
</file>

<file path=ppt/slides/_rels/slide7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1.xml"/><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4.png"/><Relationship Id="rId4" Type="http://schemas.openxmlformats.org/officeDocument/2006/relationships/image" Target="../media/image3.png"/></Relationships>
</file>

<file path=ppt/slides/_rels/slide7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2.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7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3.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7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4.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7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5.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7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6.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7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7.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7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8.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7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9.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4.png"/><Relationship Id="rId4" Type="http://schemas.openxmlformats.org/officeDocument/2006/relationships/image" Target="../media/image3.png"/></Relationships>
</file>

<file path=ppt/slides/_rels/slide8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0.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8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1.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8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2.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4.png"/><Relationship Id="rId4" Type="http://schemas.openxmlformats.org/officeDocument/2006/relationships/image" Target="../media/image3.png"/></Relationships>
</file>

<file path=ppt/slides/_rels/slide8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0.png"/><Relationship Id="rId2" Type="http://schemas.openxmlformats.org/officeDocument/2006/relationships/notesSlide" Target="../notesSlides/notesSlide83.xml"/><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4.png"/><Relationship Id="rId4" Type="http://schemas.openxmlformats.org/officeDocument/2006/relationships/image" Target="../media/image3.png"/></Relationships>
</file>

<file path=ppt/slides/_rels/slide8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4.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85.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2.png"/><Relationship Id="rId2" Type="http://schemas.openxmlformats.org/officeDocument/2006/relationships/notesSlide" Target="../notesSlides/notesSlide85.xml"/><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4.png"/><Relationship Id="rId4" Type="http://schemas.openxmlformats.org/officeDocument/2006/relationships/image" Target="../media/image3.png"/></Relationships>
</file>

<file path=ppt/slides/_rels/slide8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6.xml"/><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4.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4.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grpSp>
        <p:nvGrpSpPr>
          <p:cNvPr id="78" name="Google Shape;78;p1"/>
          <p:cNvGrpSpPr/>
          <p:nvPr/>
        </p:nvGrpSpPr>
        <p:grpSpPr>
          <a:xfrm>
            <a:off x="0" y="8471283"/>
            <a:ext cx="18287996" cy="3230757"/>
            <a:chOff x="0" y="-38100"/>
            <a:chExt cx="4816592" cy="850900"/>
          </a:xfrm>
        </p:grpSpPr>
        <p:sp>
          <p:nvSpPr>
            <p:cNvPr id="79" name="Google Shape;79;p1"/>
            <p:cNvSpPr/>
            <p:nvPr/>
          </p:nvSpPr>
          <p:spPr>
            <a:xfrm>
              <a:off x="0" y="0"/>
              <a:ext cx="4816592" cy="440114"/>
            </a:xfrm>
            <a:custGeom>
              <a:avLst/>
              <a:gdLst/>
              <a:ahLst/>
              <a:cxnLst/>
              <a:rect l="l" t="t" r="r" b="b"/>
              <a:pathLst>
                <a:path w="4816592" h="440114" extrusionOk="0">
                  <a:moveTo>
                    <a:pt x="0" y="0"/>
                  </a:moveTo>
                  <a:lnTo>
                    <a:pt x="4816592" y="0"/>
                  </a:lnTo>
                  <a:lnTo>
                    <a:pt x="4816592" y="440114"/>
                  </a:lnTo>
                  <a:lnTo>
                    <a:pt x="0" y="440114"/>
                  </a:lnTo>
                  <a:close/>
                </a:path>
              </a:pathLst>
            </a:custGeom>
            <a:solidFill>
              <a:srgbClr val="FEC099"/>
            </a:solidFill>
            <a:ln>
              <a:noFill/>
            </a:ln>
          </p:spPr>
          <p:txBody>
            <a:bodyPr/>
            <a:lstStyle/>
            <a:p>
              <a:endParaRPr lang="en-CA"/>
            </a:p>
          </p:txBody>
        </p:sp>
        <p:sp>
          <p:nvSpPr>
            <p:cNvPr id="80" name="Google Shape;80;p1"/>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pic>
        <p:nvPicPr>
          <p:cNvPr id="81" name="Google Shape;81;p1"/>
          <p:cNvPicPr preferRelativeResize="0"/>
          <p:nvPr/>
        </p:nvPicPr>
        <p:blipFill rotWithShape="1">
          <a:blip r:embed="rId3">
            <a:alphaModFix/>
          </a:blip>
          <a:srcRect/>
          <a:stretch/>
        </p:blipFill>
        <p:spPr>
          <a:xfrm>
            <a:off x="15823453" y="8969387"/>
            <a:ext cx="2254178" cy="1066978"/>
          </a:xfrm>
          <a:prstGeom prst="rect">
            <a:avLst/>
          </a:prstGeom>
          <a:noFill/>
          <a:ln>
            <a:noFill/>
          </a:ln>
        </p:spPr>
      </p:pic>
      <p:pic>
        <p:nvPicPr>
          <p:cNvPr id="82" name="Google Shape;82;p1"/>
          <p:cNvPicPr preferRelativeResize="0"/>
          <p:nvPr/>
        </p:nvPicPr>
        <p:blipFill rotWithShape="1">
          <a:blip r:embed="rId4">
            <a:alphaModFix/>
          </a:blip>
          <a:srcRect b="619"/>
          <a:stretch/>
        </p:blipFill>
        <p:spPr>
          <a:xfrm rot="2700000">
            <a:off x="-2038986" y="-2094937"/>
            <a:ext cx="6254082" cy="6215325"/>
          </a:xfrm>
          <a:prstGeom prst="rect">
            <a:avLst/>
          </a:prstGeom>
          <a:noFill/>
          <a:ln>
            <a:noFill/>
          </a:ln>
        </p:spPr>
      </p:pic>
      <p:grpSp>
        <p:nvGrpSpPr>
          <p:cNvPr id="83" name="Google Shape;83;p1"/>
          <p:cNvGrpSpPr/>
          <p:nvPr/>
        </p:nvGrpSpPr>
        <p:grpSpPr>
          <a:xfrm>
            <a:off x="9874758" y="3528115"/>
            <a:ext cx="5110312" cy="3230782"/>
            <a:chOff x="0" y="-38100"/>
            <a:chExt cx="1345917" cy="850900"/>
          </a:xfrm>
        </p:grpSpPr>
        <p:sp>
          <p:nvSpPr>
            <p:cNvPr id="84" name="Google Shape;84;p1"/>
            <p:cNvSpPr/>
            <p:nvPr/>
          </p:nvSpPr>
          <p:spPr>
            <a:xfrm>
              <a:off x="0" y="0"/>
              <a:ext cx="1345917" cy="283053"/>
            </a:xfrm>
            <a:custGeom>
              <a:avLst/>
              <a:gdLst/>
              <a:ahLst/>
              <a:cxnLst/>
              <a:rect l="l" t="t" r="r" b="b"/>
              <a:pathLst>
                <a:path w="1345917" h="283053" extrusionOk="0">
                  <a:moveTo>
                    <a:pt x="0" y="0"/>
                  </a:moveTo>
                  <a:lnTo>
                    <a:pt x="1345917" y="0"/>
                  </a:lnTo>
                  <a:lnTo>
                    <a:pt x="1345917" y="283053"/>
                  </a:lnTo>
                  <a:lnTo>
                    <a:pt x="0" y="283053"/>
                  </a:lnTo>
                  <a:close/>
                </a:path>
              </a:pathLst>
            </a:custGeom>
            <a:solidFill>
              <a:srgbClr val="FEC099"/>
            </a:solidFill>
            <a:ln>
              <a:noFill/>
            </a:ln>
          </p:spPr>
          <p:txBody>
            <a:bodyPr/>
            <a:lstStyle/>
            <a:p>
              <a:endParaRPr lang="en-CA"/>
            </a:p>
          </p:txBody>
        </p:sp>
        <p:sp>
          <p:nvSpPr>
            <p:cNvPr id="85" name="Google Shape;85;p1"/>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pic>
        <p:nvPicPr>
          <p:cNvPr id="86" name="Google Shape;86;p1"/>
          <p:cNvPicPr preferRelativeResize="0"/>
          <p:nvPr/>
        </p:nvPicPr>
        <p:blipFill rotWithShape="1">
          <a:blip r:embed="rId5">
            <a:alphaModFix/>
          </a:blip>
          <a:srcRect/>
          <a:stretch/>
        </p:blipFill>
        <p:spPr>
          <a:xfrm>
            <a:off x="170593" y="8737771"/>
            <a:ext cx="2114669" cy="1448631"/>
          </a:xfrm>
          <a:prstGeom prst="rect">
            <a:avLst/>
          </a:prstGeom>
          <a:noFill/>
          <a:ln>
            <a:noFill/>
          </a:ln>
        </p:spPr>
      </p:pic>
      <p:pic>
        <p:nvPicPr>
          <p:cNvPr id="87" name="Google Shape;87;p1"/>
          <p:cNvPicPr preferRelativeResize="0"/>
          <p:nvPr/>
        </p:nvPicPr>
        <p:blipFill rotWithShape="1">
          <a:blip r:embed="rId6">
            <a:alphaModFix/>
          </a:blip>
          <a:srcRect/>
          <a:stretch/>
        </p:blipFill>
        <p:spPr>
          <a:xfrm>
            <a:off x="13948609" y="6265560"/>
            <a:ext cx="2279448" cy="2950741"/>
          </a:xfrm>
          <a:prstGeom prst="rect">
            <a:avLst/>
          </a:prstGeom>
          <a:noFill/>
          <a:ln>
            <a:noFill/>
          </a:ln>
        </p:spPr>
      </p:pic>
      <p:pic>
        <p:nvPicPr>
          <p:cNvPr id="88" name="Google Shape;88;p1"/>
          <p:cNvPicPr preferRelativeResize="0"/>
          <p:nvPr/>
        </p:nvPicPr>
        <p:blipFill rotWithShape="1">
          <a:blip r:embed="rId7">
            <a:alphaModFix/>
          </a:blip>
          <a:srcRect/>
          <a:stretch/>
        </p:blipFill>
        <p:spPr>
          <a:xfrm>
            <a:off x="15444320" y="6282045"/>
            <a:ext cx="2253979" cy="2917772"/>
          </a:xfrm>
          <a:prstGeom prst="rect">
            <a:avLst/>
          </a:prstGeom>
          <a:noFill/>
          <a:ln>
            <a:noFill/>
          </a:ln>
        </p:spPr>
      </p:pic>
      <p:pic>
        <p:nvPicPr>
          <p:cNvPr id="89" name="Google Shape;89;p1"/>
          <p:cNvPicPr preferRelativeResize="0"/>
          <p:nvPr/>
        </p:nvPicPr>
        <p:blipFill rotWithShape="1">
          <a:blip r:embed="rId8">
            <a:alphaModFix/>
          </a:blip>
          <a:srcRect l="11796" t="29003" r="37761" b="47580"/>
          <a:stretch/>
        </p:blipFill>
        <p:spPr>
          <a:xfrm rot="368059">
            <a:off x="15472971" y="6749082"/>
            <a:ext cx="889444" cy="583910"/>
          </a:xfrm>
          <a:prstGeom prst="rect">
            <a:avLst/>
          </a:prstGeom>
          <a:noFill/>
          <a:ln>
            <a:noFill/>
          </a:ln>
        </p:spPr>
      </p:pic>
      <p:sp>
        <p:nvSpPr>
          <p:cNvPr id="90" name="Google Shape;90;p1"/>
          <p:cNvSpPr txBox="1"/>
          <p:nvPr/>
        </p:nvSpPr>
        <p:spPr>
          <a:xfrm>
            <a:off x="2640275" y="2467200"/>
            <a:ext cx="12348600" cy="961800"/>
          </a:xfrm>
          <a:prstGeom prst="rect">
            <a:avLst/>
          </a:prstGeom>
          <a:noFill/>
          <a:ln>
            <a:noFill/>
          </a:ln>
        </p:spPr>
        <p:txBody>
          <a:bodyPr spcFirstLastPara="1" wrap="square" lIns="0" tIns="0" rIns="0" bIns="0" anchor="t" anchorCtr="0">
            <a:spAutoFit/>
          </a:bodyPr>
          <a:lstStyle/>
          <a:p>
            <a:pPr marL="0" marR="0" lvl="0" indent="0" algn="r" rtl="0">
              <a:lnSpc>
                <a:spcPct val="126004"/>
              </a:lnSpc>
              <a:spcBef>
                <a:spcPts val="0"/>
              </a:spcBef>
              <a:spcAft>
                <a:spcPts val="0"/>
              </a:spcAft>
              <a:buClr>
                <a:srgbClr val="000000"/>
              </a:buClr>
              <a:buSzPts val="5549"/>
              <a:buFont typeface="Arial"/>
              <a:buNone/>
            </a:pPr>
            <a:r>
              <a:rPr lang="en-US" sz="6249" b="1" i="0" u="none" strike="noStrike" cap="none">
                <a:solidFill>
                  <a:srgbClr val="000000"/>
                </a:solidFill>
                <a:latin typeface="Arial"/>
                <a:ea typeface="Arial"/>
                <a:cs typeface="Arial"/>
                <a:sym typeface="Arial"/>
              </a:rPr>
              <a:t>MIDTERM REVIEW SESSION</a:t>
            </a:r>
            <a:endParaRPr sz="2100" b="1" i="0" u="none" strike="noStrike" cap="none">
              <a:solidFill>
                <a:srgbClr val="000000"/>
              </a:solidFill>
              <a:latin typeface="Arial"/>
              <a:ea typeface="Arial"/>
              <a:cs typeface="Arial"/>
              <a:sym typeface="Arial"/>
            </a:endParaRPr>
          </a:p>
        </p:txBody>
      </p:sp>
      <p:sp>
        <p:nvSpPr>
          <p:cNvPr id="91" name="Google Shape;91;p1"/>
          <p:cNvSpPr txBox="1"/>
          <p:nvPr/>
        </p:nvSpPr>
        <p:spPr>
          <a:xfrm>
            <a:off x="10075217" y="3683015"/>
            <a:ext cx="4709400" cy="1085100"/>
          </a:xfrm>
          <a:prstGeom prst="rect">
            <a:avLst/>
          </a:prstGeom>
          <a:noFill/>
          <a:ln>
            <a:noFill/>
          </a:ln>
        </p:spPr>
        <p:txBody>
          <a:bodyPr spcFirstLastPara="1" wrap="square" lIns="0" tIns="0" rIns="0" bIns="0" anchor="t" anchorCtr="0">
            <a:spAutoFit/>
          </a:bodyPr>
          <a:lstStyle/>
          <a:p>
            <a:pPr marL="0" marR="0" lvl="0" indent="0" algn="ctr" rtl="0">
              <a:lnSpc>
                <a:spcPct val="126003"/>
              </a:lnSpc>
              <a:spcBef>
                <a:spcPts val="0"/>
              </a:spcBef>
              <a:spcAft>
                <a:spcPts val="0"/>
              </a:spcAft>
              <a:buClr>
                <a:srgbClr val="000000"/>
              </a:buClr>
              <a:buSzPts val="7049"/>
              <a:buFont typeface="Arial"/>
              <a:buNone/>
            </a:pPr>
            <a:r>
              <a:rPr lang="en-US" sz="7049" b="0" i="0" u="none" strike="noStrike" cap="none">
                <a:solidFill>
                  <a:srgbClr val="FFFFFF"/>
                </a:solidFill>
                <a:latin typeface="Abril Fatface"/>
                <a:ea typeface="Abril Fatface"/>
                <a:cs typeface="Abril Fatface"/>
                <a:sym typeface="Abril Fatface"/>
              </a:rPr>
              <a:t>COMM 295</a:t>
            </a:r>
            <a:endParaRPr sz="1400" b="0" i="0" u="none" strike="noStrike" cap="none">
              <a:solidFill>
                <a:srgbClr val="000000"/>
              </a:solidFill>
              <a:latin typeface="Arial"/>
              <a:ea typeface="Arial"/>
              <a:cs typeface="Arial"/>
              <a:sym typeface="Arial"/>
            </a:endParaRPr>
          </a:p>
        </p:txBody>
      </p:sp>
      <p:sp>
        <p:nvSpPr>
          <p:cNvPr id="92" name="Google Shape;92;p1"/>
          <p:cNvSpPr txBox="1"/>
          <p:nvPr/>
        </p:nvSpPr>
        <p:spPr>
          <a:xfrm>
            <a:off x="840043" y="6844812"/>
            <a:ext cx="6290700" cy="4695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Clr>
                <a:srgbClr val="000000"/>
              </a:buClr>
              <a:buSzPts val="3050"/>
              <a:buFont typeface="Arial"/>
              <a:buNone/>
            </a:pPr>
            <a:r>
              <a:rPr lang="en-US" sz="3050" b="1" i="0" u="none" strike="noStrike" cap="none">
                <a:solidFill>
                  <a:srgbClr val="000000"/>
                </a:solidFill>
                <a:latin typeface="Arial"/>
                <a:ea typeface="Arial"/>
                <a:cs typeface="Arial"/>
                <a:sym typeface="Arial"/>
              </a:rPr>
              <a:t>Prepared by: </a:t>
            </a:r>
            <a:r>
              <a:rPr lang="en-US" sz="3050" b="1"/>
              <a:t>Saru Aggarwal</a:t>
            </a:r>
            <a:endParaRPr sz="3050" b="1" i="0" u="none" strike="noStrike" cap="none">
              <a:solidFill>
                <a:srgbClr val="00000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pic>
        <p:nvPicPr>
          <p:cNvPr id="218" name="Google Shape;218;g164065c128d_0_56"/>
          <p:cNvPicPr preferRelativeResize="0"/>
          <p:nvPr/>
        </p:nvPicPr>
        <p:blipFill rotWithShape="1">
          <a:blip r:embed="rId3">
            <a:alphaModFix/>
          </a:blip>
          <a:srcRect b="619"/>
          <a:stretch/>
        </p:blipFill>
        <p:spPr>
          <a:xfrm rot="2700000">
            <a:off x="16270669" y="-98947"/>
            <a:ext cx="2072513" cy="2059669"/>
          </a:xfrm>
          <a:prstGeom prst="rect">
            <a:avLst/>
          </a:prstGeom>
          <a:noFill/>
          <a:ln>
            <a:noFill/>
          </a:ln>
        </p:spPr>
      </p:pic>
      <p:grpSp>
        <p:nvGrpSpPr>
          <p:cNvPr id="219" name="Google Shape;219;g164065c128d_0_56"/>
          <p:cNvGrpSpPr/>
          <p:nvPr/>
        </p:nvGrpSpPr>
        <p:grpSpPr>
          <a:xfrm>
            <a:off x="0" y="8843309"/>
            <a:ext cx="18287996" cy="3230764"/>
            <a:chOff x="0" y="-38100"/>
            <a:chExt cx="4816592" cy="850900"/>
          </a:xfrm>
        </p:grpSpPr>
        <p:sp>
          <p:nvSpPr>
            <p:cNvPr id="220" name="Google Shape;220;g164065c128d_0_56"/>
            <p:cNvSpPr/>
            <p:nvPr/>
          </p:nvSpPr>
          <p:spPr>
            <a:xfrm>
              <a:off x="0" y="0"/>
              <a:ext cx="4816592" cy="342131"/>
            </a:xfrm>
            <a:custGeom>
              <a:avLst/>
              <a:gdLst/>
              <a:ahLst/>
              <a:cxnLst/>
              <a:rect l="l" t="t" r="r" b="b"/>
              <a:pathLst>
                <a:path w="4816592" h="342131" extrusionOk="0">
                  <a:moveTo>
                    <a:pt x="0" y="0"/>
                  </a:moveTo>
                  <a:lnTo>
                    <a:pt x="4816592" y="0"/>
                  </a:lnTo>
                  <a:lnTo>
                    <a:pt x="4816592" y="342131"/>
                  </a:lnTo>
                  <a:lnTo>
                    <a:pt x="0" y="342131"/>
                  </a:lnTo>
                  <a:close/>
                </a:path>
              </a:pathLst>
            </a:custGeom>
            <a:solidFill>
              <a:srgbClr val="FEC099"/>
            </a:solidFill>
            <a:ln>
              <a:noFill/>
            </a:ln>
          </p:spPr>
          <p:txBody>
            <a:bodyPr/>
            <a:lstStyle/>
            <a:p>
              <a:endParaRPr lang="en-CA"/>
            </a:p>
          </p:txBody>
        </p:sp>
        <p:sp>
          <p:nvSpPr>
            <p:cNvPr id="221" name="Google Shape;221;g164065c128d_0_56"/>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pic>
        <p:nvPicPr>
          <p:cNvPr id="222" name="Google Shape;222;g164065c128d_0_56"/>
          <p:cNvPicPr preferRelativeResize="0"/>
          <p:nvPr/>
        </p:nvPicPr>
        <p:blipFill rotWithShape="1">
          <a:blip r:embed="rId4">
            <a:alphaModFix/>
          </a:blip>
          <a:srcRect/>
          <a:stretch/>
        </p:blipFill>
        <p:spPr>
          <a:xfrm>
            <a:off x="107745" y="9061043"/>
            <a:ext cx="1716191" cy="1175659"/>
          </a:xfrm>
          <a:prstGeom prst="rect">
            <a:avLst/>
          </a:prstGeom>
          <a:noFill/>
          <a:ln>
            <a:noFill/>
          </a:ln>
        </p:spPr>
      </p:pic>
      <p:pic>
        <p:nvPicPr>
          <p:cNvPr id="223" name="Google Shape;223;g164065c128d_0_56"/>
          <p:cNvPicPr preferRelativeResize="0"/>
          <p:nvPr/>
        </p:nvPicPr>
        <p:blipFill rotWithShape="1">
          <a:blip r:embed="rId5">
            <a:alphaModFix/>
          </a:blip>
          <a:srcRect/>
          <a:stretch/>
        </p:blipFill>
        <p:spPr>
          <a:xfrm>
            <a:off x="15845978" y="7130810"/>
            <a:ext cx="2733798" cy="3538897"/>
          </a:xfrm>
          <a:prstGeom prst="rect">
            <a:avLst/>
          </a:prstGeom>
          <a:noFill/>
          <a:ln>
            <a:noFill/>
          </a:ln>
        </p:spPr>
      </p:pic>
      <p:sp>
        <p:nvSpPr>
          <p:cNvPr id="224" name="Google Shape;224;g164065c128d_0_56"/>
          <p:cNvSpPr txBox="1">
            <a:spLocks noGrp="1"/>
          </p:cNvSpPr>
          <p:nvPr>
            <p:ph type="body" idx="1"/>
          </p:nvPr>
        </p:nvSpPr>
        <p:spPr>
          <a:xfrm>
            <a:off x="1495100" y="1975625"/>
            <a:ext cx="9429300" cy="3768000"/>
          </a:xfrm>
          <a:prstGeom prst="rect">
            <a:avLst/>
          </a:prstGeom>
          <a:noFill/>
          <a:ln>
            <a:noFill/>
          </a:ln>
        </p:spPr>
        <p:txBody>
          <a:bodyPr spcFirstLastPara="1" wrap="square" lIns="91425" tIns="45700" rIns="91425" bIns="45700" anchor="t" anchorCtr="0">
            <a:normAutofit/>
          </a:bodyPr>
          <a:lstStyle/>
          <a:p>
            <a:pPr marL="457200" lvl="0" indent="-342900" algn="l" rtl="0">
              <a:lnSpc>
                <a:spcPct val="100000"/>
              </a:lnSpc>
              <a:spcBef>
                <a:spcPts val="360"/>
              </a:spcBef>
              <a:spcAft>
                <a:spcPts val="0"/>
              </a:spcAft>
              <a:buSzPts val="1800"/>
              <a:buAutoNum type="arabicPeriod"/>
            </a:pPr>
            <a:r>
              <a:rPr lang="en-US"/>
              <a:t>  Changes in income (Y)</a:t>
            </a:r>
            <a:endParaRPr/>
          </a:p>
          <a:p>
            <a:pPr marL="645795" lvl="0" indent="-514350" algn="l" rtl="0">
              <a:lnSpc>
                <a:spcPct val="100000"/>
              </a:lnSpc>
              <a:spcBef>
                <a:spcPts val="360"/>
              </a:spcBef>
              <a:spcAft>
                <a:spcPts val="0"/>
              </a:spcAft>
              <a:buSzPts val="1800"/>
              <a:buFont typeface="Arial"/>
              <a:buAutoNum type="arabicPeriod"/>
            </a:pPr>
            <a:r>
              <a:rPr lang="en-US"/>
              <a:t>Changes in the prices of related goods (P</a:t>
            </a:r>
            <a:r>
              <a:rPr lang="en-US" baseline="-25000"/>
              <a:t>r</a:t>
            </a:r>
            <a:r>
              <a:rPr lang="en-US"/>
              <a:t>) </a:t>
            </a:r>
            <a:endParaRPr/>
          </a:p>
          <a:p>
            <a:pPr marL="645795" lvl="0" indent="-514350" algn="l" rtl="0">
              <a:lnSpc>
                <a:spcPct val="100000"/>
              </a:lnSpc>
              <a:spcBef>
                <a:spcPts val="360"/>
              </a:spcBef>
              <a:spcAft>
                <a:spcPts val="0"/>
              </a:spcAft>
              <a:buSzPts val="1800"/>
              <a:buFont typeface="Arial"/>
              <a:buAutoNum type="arabicPeriod"/>
            </a:pPr>
            <a:r>
              <a:rPr lang="en-US"/>
              <a:t>Changes in information</a:t>
            </a:r>
            <a:endParaRPr/>
          </a:p>
          <a:p>
            <a:pPr marL="645795" lvl="0" indent="-514350" algn="l" rtl="0">
              <a:lnSpc>
                <a:spcPct val="100000"/>
              </a:lnSpc>
              <a:spcBef>
                <a:spcPts val="360"/>
              </a:spcBef>
              <a:spcAft>
                <a:spcPts val="0"/>
              </a:spcAft>
              <a:buSzPts val="1800"/>
              <a:buFont typeface="Arial"/>
              <a:buAutoNum type="arabicPeriod"/>
            </a:pPr>
            <a:r>
              <a:rPr lang="en-US"/>
              <a:t>Change in consumer tastes</a:t>
            </a:r>
            <a:endParaRPr/>
          </a:p>
          <a:p>
            <a:pPr marL="645795" lvl="0" indent="-514350" algn="l" rtl="0">
              <a:lnSpc>
                <a:spcPct val="100000"/>
              </a:lnSpc>
              <a:spcBef>
                <a:spcPts val="360"/>
              </a:spcBef>
              <a:spcAft>
                <a:spcPts val="0"/>
              </a:spcAft>
              <a:buSzPts val="1800"/>
              <a:buAutoNum type="arabicPeriod"/>
            </a:pPr>
            <a:r>
              <a:rPr lang="en-US"/>
              <a:t>Other factors</a:t>
            </a:r>
            <a:endParaRPr/>
          </a:p>
        </p:txBody>
      </p:sp>
      <p:sp>
        <p:nvSpPr>
          <p:cNvPr id="225" name="Google Shape;225;g164065c128d_0_56"/>
          <p:cNvSpPr txBox="1"/>
          <p:nvPr/>
        </p:nvSpPr>
        <p:spPr>
          <a:xfrm>
            <a:off x="4051250" y="359376"/>
            <a:ext cx="8229600" cy="1143000"/>
          </a:xfrm>
          <a:prstGeom prst="rect">
            <a:avLst/>
          </a:prstGeom>
          <a:noFill/>
          <a:ln>
            <a:noFill/>
          </a:ln>
        </p:spPr>
        <p:txBody>
          <a:bodyPr spcFirstLastPara="1" wrap="square" lIns="91425" tIns="45700" rIns="91425" bIns="45700" anchor="ctr" anchorCtr="0">
            <a:normAutofit/>
          </a:bodyPr>
          <a:lstStyle/>
          <a:p>
            <a:pPr marL="0" marR="0" lvl="0" indent="0" algn="ctr" rtl="0">
              <a:lnSpc>
                <a:spcPct val="100000"/>
              </a:lnSpc>
              <a:spcBef>
                <a:spcPts val="0"/>
              </a:spcBef>
              <a:spcAft>
                <a:spcPts val="0"/>
              </a:spcAft>
              <a:buClr>
                <a:schemeClr val="dk1"/>
              </a:buClr>
              <a:buSzPts val="1800"/>
              <a:buFont typeface="Calibri"/>
              <a:buNone/>
            </a:pPr>
            <a:r>
              <a:rPr lang="en-US" sz="4400" b="1">
                <a:solidFill>
                  <a:schemeClr val="dk1"/>
                </a:solidFill>
                <a:latin typeface="Calibri"/>
                <a:ea typeface="Calibri"/>
                <a:cs typeface="Calibri"/>
                <a:sym typeface="Calibri"/>
              </a:rPr>
              <a:t>Shifts in Demand Curve</a:t>
            </a:r>
            <a:endParaRPr/>
          </a:p>
        </p:txBody>
      </p:sp>
      <p:pic>
        <p:nvPicPr>
          <p:cNvPr id="226" name="Google Shape;226;g164065c128d_0_56"/>
          <p:cNvPicPr preferRelativeResize="0"/>
          <p:nvPr/>
        </p:nvPicPr>
        <p:blipFill rotWithShape="1">
          <a:blip r:embed="rId6">
            <a:alphaModFix/>
          </a:blip>
          <a:srcRect l="14092" t="24389" r="10922" b="8740"/>
          <a:stretch/>
        </p:blipFill>
        <p:spPr>
          <a:xfrm>
            <a:off x="10468954" y="3435763"/>
            <a:ext cx="6517196" cy="4363587"/>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pic>
        <p:nvPicPr>
          <p:cNvPr id="231" name="Google Shape;231;g164065c128d_0_68"/>
          <p:cNvPicPr preferRelativeResize="0"/>
          <p:nvPr/>
        </p:nvPicPr>
        <p:blipFill rotWithShape="1">
          <a:blip r:embed="rId3">
            <a:alphaModFix/>
          </a:blip>
          <a:srcRect b="619"/>
          <a:stretch/>
        </p:blipFill>
        <p:spPr>
          <a:xfrm rot="2700000">
            <a:off x="16270669" y="-98947"/>
            <a:ext cx="2072513" cy="2059669"/>
          </a:xfrm>
          <a:prstGeom prst="rect">
            <a:avLst/>
          </a:prstGeom>
          <a:noFill/>
          <a:ln>
            <a:noFill/>
          </a:ln>
        </p:spPr>
      </p:pic>
      <p:grpSp>
        <p:nvGrpSpPr>
          <p:cNvPr id="232" name="Google Shape;232;g164065c128d_0_68"/>
          <p:cNvGrpSpPr/>
          <p:nvPr/>
        </p:nvGrpSpPr>
        <p:grpSpPr>
          <a:xfrm>
            <a:off x="0" y="8843309"/>
            <a:ext cx="18287996" cy="3230764"/>
            <a:chOff x="0" y="-38100"/>
            <a:chExt cx="4816592" cy="850900"/>
          </a:xfrm>
        </p:grpSpPr>
        <p:sp>
          <p:nvSpPr>
            <p:cNvPr id="233" name="Google Shape;233;g164065c128d_0_68"/>
            <p:cNvSpPr/>
            <p:nvPr/>
          </p:nvSpPr>
          <p:spPr>
            <a:xfrm>
              <a:off x="0" y="0"/>
              <a:ext cx="4816592" cy="342131"/>
            </a:xfrm>
            <a:custGeom>
              <a:avLst/>
              <a:gdLst/>
              <a:ahLst/>
              <a:cxnLst/>
              <a:rect l="l" t="t" r="r" b="b"/>
              <a:pathLst>
                <a:path w="4816592" h="342131" extrusionOk="0">
                  <a:moveTo>
                    <a:pt x="0" y="0"/>
                  </a:moveTo>
                  <a:lnTo>
                    <a:pt x="4816592" y="0"/>
                  </a:lnTo>
                  <a:lnTo>
                    <a:pt x="4816592" y="342131"/>
                  </a:lnTo>
                  <a:lnTo>
                    <a:pt x="0" y="342131"/>
                  </a:lnTo>
                  <a:close/>
                </a:path>
              </a:pathLst>
            </a:custGeom>
            <a:solidFill>
              <a:srgbClr val="FEC099"/>
            </a:solidFill>
            <a:ln>
              <a:noFill/>
            </a:ln>
          </p:spPr>
          <p:txBody>
            <a:bodyPr/>
            <a:lstStyle/>
            <a:p>
              <a:endParaRPr lang="en-CA"/>
            </a:p>
          </p:txBody>
        </p:sp>
        <p:sp>
          <p:nvSpPr>
            <p:cNvPr id="234" name="Google Shape;234;g164065c128d_0_68"/>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pic>
        <p:nvPicPr>
          <p:cNvPr id="235" name="Google Shape;235;g164065c128d_0_68"/>
          <p:cNvPicPr preferRelativeResize="0"/>
          <p:nvPr/>
        </p:nvPicPr>
        <p:blipFill rotWithShape="1">
          <a:blip r:embed="rId4">
            <a:alphaModFix/>
          </a:blip>
          <a:srcRect/>
          <a:stretch/>
        </p:blipFill>
        <p:spPr>
          <a:xfrm>
            <a:off x="107745" y="9061043"/>
            <a:ext cx="1716191" cy="1175659"/>
          </a:xfrm>
          <a:prstGeom prst="rect">
            <a:avLst/>
          </a:prstGeom>
          <a:noFill/>
          <a:ln>
            <a:noFill/>
          </a:ln>
        </p:spPr>
      </p:pic>
      <p:pic>
        <p:nvPicPr>
          <p:cNvPr id="236" name="Google Shape;236;g164065c128d_0_68"/>
          <p:cNvPicPr preferRelativeResize="0"/>
          <p:nvPr/>
        </p:nvPicPr>
        <p:blipFill rotWithShape="1">
          <a:blip r:embed="rId5">
            <a:alphaModFix/>
          </a:blip>
          <a:srcRect/>
          <a:stretch/>
        </p:blipFill>
        <p:spPr>
          <a:xfrm>
            <a:off x="15845978" y="7130810"/>
            <a:ext cx="2733798" cy="3538897"/>
          </a:xfrm>
          <a:prstGeom prst="rect">
            <a:avLst/>
          </a:prstGeom>
          <a:noFill/>
          <a:ln>
            <a:noFill/>
          </a:ln>
        </p:spPr>
      </p:pic>
      <p:sp>
        <p:nvSpPr>
          <p:cNvPr id="237" name="Google Shape;237;g164065c128d_0_68"/>
          <p:cNvSpPr txBox="1">
            <a:spLocks noGrp="1"/>
          </p:cNvSpPr>
          <p:nvPr>
            <p:ph type="body" idx="1"/>
          </p:nvPr>
        </p:nvSpPr>
        <p:spPr>
          <a:xfrm>
            <a:off x="1823925" y="1889875"/>
            <a:ext cx="8229600" cy="4419600"/>
          </a:xfrm>
          <a:prstGeom prst="rect">
            <a:avLst/>
          </a:prstGeom>
          <a:noFill/>
          <a:ln>
            <a:noFill/>
          </a:ln>
        </p:spPr>
        <p:txBody>
          <a:bodyPr spcFirstLastPara="1" wrap="square" lIns="91425" tIns="45700" rIns="91425" bIns="45700" anchor="t" anchorCtr="0">
            <a:normAutofit/>
          </a:bodyPr>
          <a:lstStyle/>
          <a:p>
            <a:pPr marL="131445" lvl="0" indent="0" algn="l" rtl="0">
              <a:lnSpc>
                <a:spcPct val="100000"/>
              </a:lnSpc>
              <a:spcBef>
                <a:spcPts val="360"/>
              </a:spcBef>
              <a:spcAft>
                <a:spcPts val="0"/>
              </a:spcAft>
              <a:buSzPts val="1800"/>
              <a:buNone/>
            </a:pPr>
            <a:r>
              <a:rPr lang="en-US"/>
              <a:t>Examples</a:t>
            </a:r>
            <a:endParaRPr/>
          </a:p>
          <a:p>
            <a:pPr marL="588645" lvl="0" indent="-457200" algn="l" rtl="0">
              <a:lnSpc>
                <a:spcPct val="100000"/>
              </a:lnSpc>
              <a:spcBef>
                <a:spcPts val="360"/>
              </a:spcBef>
              <a:spcAft>
                <a:spcPts val="0"/>
              </a:spcAft>
              <a:buSzPts val="1800"/>
              <a:buChar char="•"/>
            </a:pPr>
            <a:r>
              <a:rPr lang="en-US"/>
              <a:t>You get a raise and now have a higher annual salary</a:t>
            </a:r>
            <a:endParaRPr/>
          </a:p>
          <a:p>
            <a:pPr marL="588645" lvl="0" indent="-457200" algn="l" rtl="0">
              <a:lnSpc>
                <a:spcPct val="100000"/>
              </a:lnSpc>
              <a:spcBef>
                <a:spcPts val="360"/>
              </a:spcBef>
              <a:spcAft>
                <a:spcPts val="0"/>
              </a:spcAft>
              <a:buSzPts val="1800"/>
              <a:buChar char="•"/>
            </a:pPr>
            <a:r>
              <a:rPr lang="en-US"/>
              <a:t>Bureau of Labor Statistics reveals that inflation is continuing to remain at elevated levels (i.e. 8.2% YoY inflation)</a:t>
            </a:r>
            <a:endParaRPr/>
          </a:p>
          <a:p>
            <a:pPr marL="131445" lvl="0" indent="0" algn="l" rtl="0">
              <a:lnSpc>
                <a:spcPct val="100000"/>
              </a:lnSpc>
              <a:spcBef>
                <a:spcPts val="360"/>
              </a:spcBef>
              <a:spcAft>
                <a:spcPts val="0"/>
              </a:spcAft>
              <a:buSzPts val="1800"/>
              <a:buNone/>
            </a:pPr>
            <a:endParaRPr/>
          </a:p>
        </p:txBody>
      </p:sp>
      <p:sp>
        <p:nvSpPr>
          <p:cNvPr id="238" name="Google Shape;238;g164065c128d_0_68"/>
          <p:cNvSpPr txBox="1"/>
          <p:nvPr/>
        </p:nvSpPr>
        <p:spPr>
          <a:xfrm>
            <a:off x="4051250" y="359376"/>
            <a:ext cx="8229600" cy="1143000"/>
          </a:xfrm>
          <a:prstGeom prst="rect">
            <a:avLst/>
          </a:prstGeom>
          <a:noFill/>
          <a:ln>
            <a:noFill/>
          </a:ln>
        </p:spPr>
        <p:txBody>
          <a:bodyPr spcFirstLastPara="1" wrap="square" lIns="91425" tIns="45700" rIns="91425" bIns="45700" anchor="ctr" anchorCtr="0">
            <a:normAutofit/>
          </a:bodyPr>
          <a:lstStyle/>
          <a:p>
            <a:pPr marL="0" marR="0" lvl="0" indent="0" algn="ctr" rtl="0">
              <a:lnSpc>
                <a:spcPct val="100000"/>
              </a:lnSpc>
              <a:spcBef>
                <a:spcPts val="0"/>
              </a:spcBef>
              <a:spcAft>
                <a:spcPts val="0"/>
              </a:spcAft>
              <a:buClr>
                <a:schemeClr val="dk1"/>
              </a:buClr>
              <a:buSzPts val="1800"/>
              <a:buFont typeface="Calibri"/>
              <a:buNone/>
            </a:pPr>
            <a:r>
              <a:rPr lang="en-US" sz="4400" b="1" i="0" u="none" strike="noStrike" cap="none">
                <a:solidFill>
                  <a:schemeClr val="dk1"/>
                </a:solidFill>
                <a:latin typeface="Calibri"/>
                <a:ea typeface="Calibri"/>
                <a:cs typeface="Calibri"/>
                <a:sym typeface="Calibri"/>
              </a:rPr>
              <a:t>1. Changes in Income</a:t>
            </a:r>
            <a:endParaRPr/>
          </a:p>
        </p:txBody>
      </p:sp>
      <p:pic>
        <p:nvPicPr>
          <p:cNvPr id="239" name="Google Shape;239;g164065c128d_0_68"/>
          <p:cNvPicPr preferRelativeResize="0"/>
          <p:nvPr/>
        </p:nvPicPr>
        <p:blipFill>
          <a:blip r:embed="rId6">
            <a:alphaModFix/>
          </a:blip>
          <a:stretch>
            <a:fillRect/>
          </a:stretch>
        </p:blipFill>
        <p:spPr>
          <a:xfrm>
            <a:off x="10053525" y="3274112"/>
            <a:ext cx="7020725" cy="4695463"/>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pic>
        <p:nvPicPr>
          <p:cNvPr id="244" name="Google Shape;244;g1673e9dd3e2_0_28"/>
          <p:cNvPicPr preferRelativeResize="0"/>
          <p:nvPr/>
        </p:nvPicPr>
        <p:blipFill rotWithShape="1">
          <a:blip r:embed="rId3">
            <a:alphaModFix/>
          </a:blip>
          <a:srcRect b="619"/>
          <a:stretch/>
        </p:blipFill>
        <p:spPr>
          <a:xfrm rot="2700000">
            <a:off x="16270669" y="-98947"/>
            <a:ext cx="2072513" cy="2059669"/>
          </a:xfrm>
          <a:prstGeom prst="rect">
            <a:avLst/>
          </a:prstGeom>
          <a:noFill/>
          <a:ln>
            <a:noFill/>
          </a:ln>
        </p:spPr>
      </p:pic>
      <p:grpSp>
        <p:nvGrpSpPr>
          <p:cNvPr id="245" name="Google Shape;245;g1673e9dd3e2_0_28"/>
          <p:cNvGrpSpPr/>
          <p:nvPr/>
        </p:nvGrpSpPr>
        <p:grpSpPr>
          <a:xfrm>
            <a:off x="0" y="8843309"/>
            <a:ext cx="18287996" cy="3230764"/>
            <a:chOff x="0" y="-38100"/>
            <a:chExt cx="4816592" cy="850900"/>
          </a:xfrm>
        </p:grpSpPr>
        <p:sp>
          <p:nvSpPr>
            <p:cNvPr id="246" name="Google Shape;246;g1673e9dd3e2_0_28"/>
            <p:cNvSpPr/>
            <p:nvPr/>
          </p:nvSpPr>
          <p:spPr>
            <a:xfrm>
              <a:off x="0" y="0"/>
              <a:ext cx="4816592" cy="342131"/>
            </a:xfrm>
            <a:custGeom>
              <a:avLst/>
              <a:gdLst/>
              <a:ahLst/>
              <a:cxnLst/>
              <a:rect l="l" t="t" r="r" b="b"/>
              <a:pathLst>
                <a:path w="4816592" h="342131" extrusionOk="0">
                  <a:moveTo>
                    <a:pt x="0" y="0"/>
                  </a:moveTo>
                  <a:lnTo>
                    <a:pt x="4816592" y="0"/>
                  </a:lnTo>
                  <a:lnTo>
                    <a:pt x="4816592" y="342131"/>
                  </a:lnTo>
                  <a:lnTo>
                    <a:pt x="0" y="342131"/>
                  </a:lnTo>
                  <a:close/>
                </a:path>
              </a:pathLst>
            </a:custGeom>
            <a:solidFill>
              <a:srgbClr val="FEC099"/>
            </a:solidFill>
            <a:ln>
              <a:noFill/>
            </a:ln>
          </p:spPr>
          <p:txBody>
            <a:bodyPr/>
            <a:lstStyle/>
            <a:p>
              <a:endParaRPr lang="en-CA"/>
            </a:p>
          </p:txBody>
        </p:sp>
        <p:sp>
          <p:nvSpPr>
            <p:cNvPr id="247" name="Google Shape;247;g1673e9dd3e2_0_28"/>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pic>
        <p:nvPicPr>
          <p:cNvPr id="248" name="Google Shape;248;g1673e9dd3e2_0_28"/>
          <p:cNvPicPr preferRelativeResize="0"/>
          <p:nvPr/>
        </p:nvPicPr>
        <p:blipFill rotWithShape="1">
          <a:blip r:embed="rId4">
            <a:alphaModFix/>
          </a:blip>
          <a:srcRect/>
          <a:stretch/>
        </p:blipFill>
        <p:spPr>
          <a:xfrm>
            <a:off x="107745" y="9061043"/>
            <a:ext cx="1716191" cy="1175659"/>
          </a:xfrm>
          <a:prstGeom prst="rect">
            <a:avLst/>
          </a:prstGeom>
          <a:noFill/>
          <a:ln>
            <a:noFill/>
          </a:ln>
        </p:spPr>
      </p:pic>
      <p:pic>
        <p:nvPicPr>
          <p:cNvPr id="249" name="Google Shape;249;g1673e9dd3e2_0_28"/>
          <p:cNvPicPr preferRelativeResize="0"/>
          <p:nvPr/>
        </p:nvPicPr>
        <p:blipFill rotWithShape="1">
          <a:blip r:embed="rId5">
            <a:alphaModFix/>
          </a:blip>
          <a:srcRect/>
          <a:stretch/>
        </p:blipFill>
        <p:spPr>
          <a:xfrm>
            <a:off x="15845978" y="7130810"/>
            <a:ext cx="2733798" cy="3538897"/>
          </a:xfrm>
          <a:prstGeom prst="rect">
            <a:avLst/>
          </a:prstGeom>
          <a:noFill/>
          <a:ln>
            <a:noFill/>
          </a:ln>
        </p:spPr>
      </p:pic>
      <p:sp>
        <p:nvSpPr>
          <p:cNvPr id="250" name="Google Shape;250;g1673e9dd3e2_0_28"/>
          <p:cNvSpPr txBox="1">
            <a:spLocks noGrp="1"/>
          </p:cNvSpPr>
          <p:nvPr>
            <p:ph type="body" idx="1"/>
          </p:nvPr>
        </p:nvSpPr>
        <p:spPr>
          <a:xfrm>
            <a:off x="1714500" y="2047175"/>
            <a:ext cx="8516100" cy="3768000"/>
          </a:xfrm>
          <a:prstGeom prst="rect">
            <a:avLst/>
          </a:prstGeom>
          <a:noFill/>
          <a:ln>
            <a:noFill/>
          </a:ln>
        </p:spPr>
        <p:txBody>
          <a:bodyPr spcFirstLastPara="1" wrap="square" lIns="91425" tIns="45700" rIns="91425" bIns="45700" anchor="t" anchorCtr="0">
            <a:normAutofit/>
          </a:bodyPr>
          <a:lstStyle/>
          <a:p>
            <a:pPr marL="588645" lvl="0" indent="-457200" algn="l" rtl="0">
              <a:lnSpc>
                <a:spcPct val="100000"/>
              </a:lnSpc>
              <a:spcBef>
                <a:spcPts val="360"/>
              </a:spcBef>
              <a:spcAft>
                <a:spcPts val="0"/>
              </a:spcAft>
              <a:buSzPts val="1800"/>
              <a:buChar char="•"/>
            </a:pPr>
            <a:r>
              <a:rPr lang="en-US"/>
              <a:t>Think of substitutes and complements</a:t>
            </a:r>
            <a:endParaRPr/>
          </a:p>
          <a:p>
            <a:pPr marL="588645" lvl="0" indent="-342899" algn="l" rtl="0">
              <a:lnSpc>
                <a:spcPct val="100000"/>
              </a:lnSpc>
              <a:spcBef>
                <a:spcPts val="360"/>
              </a:spcBef>
              <a:spcAft>
                <a:spcPts val="0"/>
              </a:spcAft>
              <a:buSzPts val="1800"/>
              <a:buNone/>
            </a:pPr>
            <a:endParaRPr/>
          </a:p>
          <a:p>
            <a:pPr marL="588645" lvl="0" indent="-457200" algn="l" rtl="0">
              <a:lnSpc>
                <a:spcPct val="100000"/>
              </a:lnSpc>
              <a:spcBef>
                <a:spcPts val="360"/>
              </a:spcBef>
              <a:spcAft>
                <a:spcPts val="0"/>
              </a:spcAft>
              <a:buSzPts val="1800"/>
              <a:buChar char="•"/>
            </a:pPr>
            <a:r>
              <a:rPr lang="en-US"/>
              <a:t>Example: if the price of </a:t>
            </a:r>
            <a:r>
              <a:rPr lang="en-US">
                <a:solidFill>
                  <a:srgbClr val="00B050"/>
                </a:solidFill>
              </a:rPr>
              <a:t>green apples </a:t>
            </a:r>
            <a:r>
              <a:rPr lang="en-US"/>
              <a:t>decreases,  the demand curve for </a:t>
            </a:r>
            <a:r>
              <a:rPr lang="en-US">
                <a:solidFill>
                  <a:srgbClr val="FF0000"/>
                </a:solidFill>
              </a:rPr>
              <a:t>red apples </a:t>
            </a:r>
            <a:r>
              <a:rPr lang="en-US"/>
              <a:t>shifts left → substitutes</a:t>
            </a:r>
            <a:endParaRPr/>
          </a:p>
        </p:txBody>
      </p:sp>
      <p:sp>
        <p:nvSpPr>
          <p:cNvPr id="251" name="Google Shape;251;g1673e9dd3e2_0_28"/>
          <p:cNvSpPr txBox="1"/>
          <p:nvPr/>
        </p:nvSpPr>
        <p:spPr>
          <a:xfrm>
            <a:off x="4495870" y="359376"/>
            <a:ext cx="9296261" cy="1143000"/>
          </a:xfrm>
          <a:prstGeom prst="rect">
            <a:avLst/>
          </a:prstGeom>
          <a:noFill/>
          <a:ln>
            <a:noFill/>
          </a:ln>
        </p:spPr>
        <p:txBody>
          <a:bodyPr spcFirstLastPara="1" wrap="square" lIns="91425" tIns="45700" rIns="91425" bIns="45700" anchor="ctr" anchorCtr="0">
            <a:normAutofit fontScale="92500"/>
          </a:bodyPr>
          <a:lstStyle/>
          <a:p>
            <a:pPr marL="0" marR="0" lvl="0" indent="0" algn="ctr" rtl="0">
              <a:lnSpc>
                <a:spcPct val="100000"/>
              </a:lnSpc>
              <a:spcBef>
                <a:spcPts val="0"/>
              </a:spcBef>
              <a:spcAft>
                <a:spcPts val="0"/>
              </a:spcAft>
              <a:buClr>
                <a:schemeClr val="dk1"/>
              </a:buClr>
              <a:buSzPct val="44226"/>
              <a:buFont typeface="Calibri"/>
              <a:buNone/>
            </a:pPr>
            <a:r>
              <a:rPr lang="en-US" sz="4400" b="1" i="0" u="none" strike="noStrike" cap="none">
                <a:solidFill>
                  <a:schemeClr val="dk1"/>
                </a:solidFill>
                <a:latin typeface="Calibri"/>
                <a:ea typeface="Calibri"/>
                <a:cs typeface="Calibri"/>
                <a:sym typeface="Calibri"/>
              </a:rPr>
              <a:t>2. Changes in the Prices of Related Goods </a:t>
            </a:r>
            <a:endParaRPr/>
          </a:p>
        </p:txBody>
      </p:sp>
      <p:pic>
        <p:nvPicPr>
          <p:cNvPr id="252" name="Google Shape;252;g1673e9dd3e2_0_28"/>
          <p:cNvPicPr preferRelativeResize="0"/>
          <p:nvPr/>
        </p:nvPicPr>
        <p:blipFill rotWithShape="1">
          <a:blip r:embed="rId6">
            <a:alphaModFix/>
          </a:blip>
          <a:srcRect/>
          <a:stretch/>
        </p:blipFill>
        <p:spPr>
          <a:xfrm>
            <a:off x="1255590" y="6360106"/>
            <a:ext cx="3316406" cy="2308263"/>
          </a:xfrm>
          <a:prstGeom prst="rect">
            <a:avLst/>
          </a:prstGeom>
          <a:noFill/>
          <a:ln>
            <a:noFill/>
          </a:ln>
        </p:spPr>
      </p:pic>
      <p:grpSp>
        <p:nvGrpSpPr>
          <p:cNvPr id="253" name="Google Shape;253;g1673e9dd3e2_0_28"/>
          <p:cNvGrpSpPr/>
          <p:nvPr/>
        </p:nvGrpSpPr>
        <p:grpSpPr>
          <a:xfrm>
            <a:off x="11096229" y="3280313"/>
            <a:ext cx="6517196" cy="5595387"/>
            <a:chOff x="11096229" y="3280313"/>
            <a:chExt cx="6517196" cy="5595387"/>
          </a:xfrm>
        </p:grpSpPr>
        <p:sp>
          <p:nvSpPr>
            <p:cNvPr id="254" name="Google Shape;254;g1673e9dd3e2_0_28"/>
            <p:cNvSpPr txBox="1"/>
            <p:nvPr/>
          </p:nvSpPr>
          <p:spPr>
            <a:xfrm>
              <a:off x="12989550" y="8029100"/>
              <a:ext cx="3316500" cy="8466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100" b="0" i="0" u="none" strike="noStrike" cap="none">
                  <a:solidFill>
                    <a:srgbClr val="000000"/>
                  </a:solidFill>
                  <a:latin typeface="Lato"/>
                  <a:ea typeface="Lato"/>
                  <a:cs typeface="Lato"/>
                  <a:sym typeface="Lato"/>
                </a:rPr>
                <a:t>Market for Red Apples</a:t>
              </a:r>
              <a:endParaRPr sz="21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br>
                <a:rPr lang="en-US" sz="1400" b="0" i="0" u="none" strike="noStrike" cap="none">
                  <a:solidFill>
                    <a:srgbClr val="000000"/>
                  </a:solidFill>
                  <a:latin typeface="Arial"/>
                  <a:ea typeface="Arial"/>
                  <a:cs typeface="Arial"/>
                  <a:sym typeface="Arial"/>
                </a:rPr>
              </a:br>
              <a:endParaRPr sz="1400" b="0" i="0" u="none" strike="noStrike" cap="none">
                <a:solidFill>
                  <a:srgbClr val="000000"/>
                </a:solidFill>
                <a:latin typeface="Arial"/>
                <a:ea typeface="Arial"/>
                <a:cs typeface="Arial"/>
                <a:sym typeface="Arial"/>
              </a:endParaRPr>
            </a:p>
          </p:txBody>
        </p:sp>
        <p:pic>
          <p:nvPicPr>
            <p:cNvPr id="255" name="Google Shape;255;g1673e9dd3e2_0_28"/>
            <p:cNvPicPr preferRelativeResize="0"/>
            <p:nvPr/>
          </p:nvPicPr>
          <p:blipFill rotWithShape="1">
            <a:blip r:embed="rId7">
              <a:alphaModFix/>
            </a:blip>
            <a:srcRect l="14089" t="24388" r="10925" b="8740"/>
            <a:stretch/>
          </p:blipFill>
          <p:spPr>
            <a:xfrm>
              <a:off x="11096229" y="3280313"/>
              <a:ext cx="6517196" cy="4363587"/>
            </a:xfrm>
            <a:prstGeom prst="rect">
              <a:avLst/>
            </a:prstGeom>
            <a:noFill/>
            <a:ln>
              <a:noFill/>
            </a:ln>
          </p:spPr>
        </p:pic>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pic>
        <p:nvPicPr>
          <p:cNvPr id="260" name="Google Shape;260;g163cb9901b5_1_24"/>
          <p:cNvPicPr preferRelativeResize="0"/>
          <p:nvPr/>
        </p:nvPicPr>
        <p:blipFill rotWithShape="1">
          <a:blip r:embed="rId3">
            <a:alphaModFix/>
          </a:blip>
          <a:srcRect b="619"/>
          <a:stretch/>
        </p:blipFill>
        <p:spPr>
          <a:xfrm rot="2700000">
            <a:off x="16270669" y="-98947"/>
            <a:ext cx="2072513" cy="2059669"/>
          </a:xfrm>
          <a:prstGeom prst="rect">
            <a:avLst/>
          </a:prstGeom>
          <a:noFill/>
          <a:ln>
            <a:noFill/>
          </a:ln>
        </p:spPr>
      </p:pic>
      <p:grpSp>
        <p:nvGrpSpPr>
          <p:cNvPr id="261" name="Google Shape;261;g163cb9901b5_1_24"/>
          <p:cNvGrpSpPr/>
          <p:nvPr/>
        </p:nvGrpSpPr>
        <p:grpSpPr>
          <a:xfrm>
            <a:off x="0" y="8843309"/>
            <a:ext cx="18287996" cy="3230764"/>
            <a:chOff x="0" y="-38100"/>
            <a:chExt cx="4816592" cy="850900"/>
          </a:xfrm>
        </p:grpSpPr>
        <p:sp>
          <p:nvSpPr>
            <p:cNvPr id="262" name="Google Shape;262;g163cb9901b5_1_24"/>
            <p:cNvSpPr/>
            <p:nvPr/>
          </p:nvSpPr>
          <p:spPr>
            <a:xfrm>
              <a:off x="0" y="0"/>
              <a:ext cx="4816592" cy="342131"/>
            </a:xfrm>
            <a:custGeom>
              <a:avLst/>
              <a:gdLst/>
              <a:ahLst/>
              <a:cxnLst/>
              <a:rect l="l" t="t" r="r" b="b"/>
              <a:pathLst>
                <a:path w="4816592" h="342131" extrusionOk="0">
                  <a:moveTo>
                    <a:pt x="0" y="0"/>
                  </a:moveTo>
                  <a:lnTo>
                    <a:pt x="4816592" y="0"/>
                  </a:lnTo>
                  <a:lnTo>
                    <a:pt x="4816592" y="342131"/>
                  </a:lnTo>
                  <a:lnTo>
                    <a:pt x="0" y="342131"/>
                  </a:lnTo>
                  <a:close/>
                </a:path>
              </a:pathLst>
            </a:custGeom>
            <a:solidFill>
              <a:srgbClr val="FEC099"/>
            </a:solidFill>
            <a:ln>
              <a:noFill/>
            </a:ln>
          </p:spPr>
          <p:txBody>
            <a:bodyPr/>
            <a:lstStyle/>
            <a:p>
              <a:endParaRPr lang="en-CA"/>
            </a:p>
          </p:txBody>
        </p:sp>
        <p:sp>
          <p:nvSpPr>
            <p:cNvPr id="263" name="Google Shape;263;g163cb9901b5_1_24"/>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pic>
        <p:nvPicPr>
          <p:cNvPr id="264" name="Google Shape;264;g163cb9901b5_1_24"/>
          <p:cNvPicPr preferRelativeResize="0"/>
          <p:nvPr/>
        </p:nvPicPr>
        <p:blipFill rotWithShape="1">
          <a:blip r:embed="rId4">
            <a:alphaModFix/>
          </a:blip>
          <a:srcRect/>
          <a:stretch/>
        </p:blipFill>
        <p:spPr>
          <a:xfrm>
            <a:off x="107745" y="9061043"/>
            <a:ext cx="1716191" cy="1175659"/>
          </a:xfrm>
          <a:prstGeom prst="rect">
            <a:avLst/>
          </a:prstGeom>
          <a:noFill/>
          <a:ln>
            <a:noFill/>
          </a:ln>
        </p:spPr>
      </p:pic>
      <p:pic>
        <p:nvPicPr>
          <p:cNvPr id="265" name="Google Shape;265;g163cb9901b5_1_24"/>
          <p:cNvPicPr preferRelativeResize="0"/>
          <p:nvPr/>
        </p:nvPicPr>
        <p:blipFill rotWithShape="1">
          <a:blip r:embed="rId5">
            <a:alphaModFix/>
          </a:blip>
          <a:srcRect/>
          <a:stretch/>
        </p:blipFill>
        <p:spPr>
          <a:xfrm>
            <a:off x="15845978" y="7130810"/>
            <a:ext cx="2733798" cy="3538897"/>
          </a:xfrm>
          <a:prstGeom prst="rect">
            <a:avLst/>
          </a:prstGeom>
          <a:noFill/>
          <a:ln>
            <a:noFill/>
          </a:ln>
        </p:spPr>
      </p:pic>
      <p:sp>
        <p:nvSpPr>
          <p:cNvPr id="266" name="Google Shape;266;g163cb9901b5_1_24"/>
          <p:cNvSpPr txBox="1">
            <a:spLocks noGrp="1"/>
          </p:cNvSpPr>
          <p:nvPr>
            <p:ph type="body" idx="1"/>
          </p:nvPr>
        </p:nvSpPr>
        <p:spPr>
          <a:xfrm>
            <a:off x="1823924" y="2029250"/>
            <a:ext cx="8516100" cy="3768000"/>
          </a:xfrm>
          <a:prstGeom prst="rect">
            <a:avLst/>
          </a:prstGeom>
          <a:noFill/>
          <a:ln>
            <a:noFill/>
          </a:ln>
        </p:spPr>
        <p:txBody>
          <a:bodyPr spcFirstLastPara="1" wrap="square" lIns="91425" tIns="45700" rIns="91425" bIns="45700" anchor="t" anchorCtr="0">
            <a:normAutofit/>
          </a:bodyPr>
          <a:lstStyle/>
          <a:p>
            <a:pPr marL="131445" lvl="0" indent="0" algn="l" rtl="0">
              <a:lnSpc>
                <a:spcPct val="100000"/>
              </a:lnSpc>
              <a:spcBef>
                <a:spcPts val="360"/>
              </a:spcBef>
              <a:spcAft>
                <a:spcPts val="0"/>
              </a:spcAft>
              <a:buSzPts val="1800"/>
              <a:buNone/>
            </a:pPr>
            <a:r>
              <a:rPr lang="en-US"/>
              <a:t>Example: if the price of coffee increases</a:t>
            </a:r>
            <a:endParaRPr/>
          </a:p>
          <a:p>
            <a:pPr marL="588645" lvl="0" indent="-457200" algn="l" rtl="0">
              <a:lnSpc>
                <a:spcPct val="100000"/>
              </a:lnSpc>
              <a:spcBef>
                <a:spcPts val="360"/>
              </a:spcBef>
              <a:spcAft>
                <a:spcPts val="0"/>
              </a:spcAft>
              <a:buSzPts val="1800"/>
              <a:buChar char="•"/>
            </a:pPr>
            <a:r>
              <a:rPr lang="en-US"/>
              <a:t>Complement: cream </a:t>
            </a:r>
            <a:endParaRPr/>
          </a:p>
        </p:txBody>
      </p:sp>
      <p:sp>
        <p:nvSpPr>
          <p:cNvPr id="267" name="Google Shape;267;g163cb9901b5_1_24"/>
          <p:cNvSpPr txBox="1"/>
          <p:nvPr/>
        </p:nvSpPr>
        <p:spPr>
          <a:xfrm>
            <a:off x="4495870" y="359376"/>
            <a:ext cx="9296261" cy="1143000"/>
          </a:xfrm>
          <a:prstGeom prst="rect">
            <a:avLst/>
          </a:prstGeom>
          <a:noFill/>
          <a:ln>
            <a:noFill/>
          </a:ln>
        </p:spPr>
        <p:txBody>
          <a:bodyPr spcFirstLastPara="1" wrap="square" lIns="91425" tIns="45700" rIns="91425" bIns="45700" anchor="ctr" anchorCtr="0">
            <a:normAutofit fontScale="92500"/>
          </a:bodyPr>
          <a:lstStyle/>
          <a:p>
            <a:pPr marL="0" marR="0" lvl="0" indent="0" algn="ctr" rtl="0">
              <a:lnSpc>
                <a:spcPct val="100000"/>
              </a:lnSpc>
              <a:spcBef>
                <a:spcPts val="0"/>
              </a:spcBef>
              <a:spcAft>
                <a:spcPts val="0"/>
              </a:spcAft>
              <a:buClr>
                <a:schemeClr val="dk1"/>
              </a:buClr>
              <a:buSzPct val="44226"/>
              <a:buFont typeface="Calibri"/>
              <a:buNone/>
            </a:pPr>
            <a:r>
              <a:rPr lang="en-US" sz="4400" b="1" i="0" u="none" strike="noStrike" cap="none">
                <a:solidFill>
                  <a:schemeClr val="dk1"/>
                </a:solidFill>
                <a:latin typeface="Calibri"/>
                <a:ea typeface="Calibri"/>
                <a:cs typeface="Calibri"/>
                <a:sym typeface="Calibri"/>
              </a:rPr>
              <a:t>2. Changes in the Prices of Related Goods </a:t>
            </a:r>
            <a:endParaRPr/>
          </a:p>
        </p:txBody>
      </p:sp>
      <p:pic>
        <p:nvPicPr>
          <p:cNvPr id="268" name="Google Shape;268;g163cb9901b5_1_24" descr="Sweet Cream Iced Coffee Recipe - Sweetphi"/>
          <p:cNvPicPr preferRelativeResize="0"/>
          <p:nvPr/>
        </p:nvPicPr>
        <p:blipFill rotWithShape="1">
          <a:blip r:embed="rId6">
            <a:alphaModFix/>
          </a:blip>
          <a:srcRect/>
          <a:stretch/>
        </p:blipFill>
        <p:spPr>
          <a:xfrm>
            <a:off x="1930849" y="3949423"/>
            <a:ext cx="3113450" cy="4667899"/>
          </a:xfrm>
          <a:prstGeom prst="rect">
            <a:avLst/>
          </a:prstGeom>
          <a:noFill/>
          <a:ln>
            <a:noFill/>
          </a:ln>
        </p:spPr>
      </p:pic>
      <p:grpSp>
        <p:nvGrpSpPr>
          <p:cNvPr id="269" name="Google Shape;269;g163cb9901b5_1_24"/>
          <p:cNvGrpSpPr/>
          <p:nvPr/>
        </p:nvGrpSpPr>
        <p:grpSpPr>
          <a:xfrm>
            <a:off x="9955202" y="3016738"/>
            <a:ext cx="6971723" cy="5098712"/>
            <a:chOff x="9955202" y="3016738"/>
            <a:chExt cx="6971723" cy="5098712"/>
          </a:xfrm>
        </p:grpSpPr>
        <p:sp>
          <p:nvSpPr>
            <p:cNvPr id="270" name="Google Shape;270;g163cb9901b5_1_24"/>
            <p:cNvSpPr txBox="1"/>
            <p:nvPr/>
          </p:nvSpPr>
          <p:spPr>
            <a:xfrm>
              <a:off x="12074118" y="7684650"/>
              <a:ext cx="2733900" cy="430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200" b="0" i="0" u="none" strike="noStrike" cap="none">
                  <a:solidFill>
                    <a:srgbClr val="000000"/>
                  </a:solidFill>
                  <a:latin typeface="Lato"/>
                  <a:ea typeface="Lato"/>
                  <a:cs typeface="Lato"/>
                  <a:sym typeface="Lato"/>
                </a:rPr>
                <a:t>Market for Cream</a:t>
              </a:r>
              <a:endParaRPr sz="2200" b="0" i="0" u="none" strike="noStrike" cap="none">
                <a:solidFill>
                  <a:srgbClr val="000000"/>
                </a:solidFill>
                <a:latin typeface="Arial"/>
                <a:ea typeface="Arial"/>
                <a:cs typeface="Arial"/>
                <a:sym typeface="Arial"/>
              </a:endParaRPr>
            </a:p>
          </p:txBody>
        </p:sp>
        <p:pic>
          <p:nvPicPr>
            <p:cNvPr id="271" name="Google Shape;271;g163cb9901b5_1_24"/>
            <p:cNvPicPr preferRelativeResize="0"/>
            <p:nvPr/>
          </p:nvPicPr>
          <p:blipFill rotWithShape="1">
            <a:blip r:embed="rId7">
              <a:alphaModFix/>
            </a:blip>
            <a:srcRect l="14089" t="24388" r="10925" b="8740"/>
            <a:stretch/>
          </p:blipFill>
          <p:spPr>
            <a:xfrm>
              <a:off x="9955202" y="3016738"/>
              <a:ext cx="6971723" cy="4667901"/>
            </a:xfrm>
            <a:prstGeom prst="rect">
              <a:avLst/>
            </a:prstGeom>
            <a:noFill/>
            <a:ln>
              <a:noFill/>
            </a:ln>
          </p:spPr>
        </p:pic>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pic>
        <p:nvPicPr>
          <p:cNvPr id="303" name="Google Shape;303;g164065c128d_0_93"/>
          <p:cNvPicPr preferRelativeResize="0"/>
          <p:nvPr/>
        </p:nvPicPr>
        <p:blipFill rotWithShape="1">
          <a:blip r:embed="rId3">
            <a:alphaModFix/>
          </a:blip>
          <a:srcRect b="619"/>
          <a:stretch/>
        </p:blipFill>
        <p:spPr>
          <a:xfrm rot="2700000">
            <a:off x="16270669" y="-98947"/>
            <a:ext cx="2072513" cy="2059669"/>
          </a:xfrm>
          <a:prstGeom prst="rect">
            <a:avLst/>
          </a:prstGeom>
          <a:noFill/>
          <a:ln>
            <a:noFill/>
          </a:ln>
        </p:spPr>
      </p:pic>
      <p:grpSp>
        <p:nvGrpSpPr>
          <p:cNvPr id="304" name="Google Shape;304;g164065c128d_0_93"/>
          <p:cNvGrpSpPr/>
          <p:nvPr/>
        </p:nvGrpSpPr>
        <p:grpSpPr>
          <a:xfrm>
            <a:off x="0" y="8843309"/>
            <a:ext cx="18287996" cy="3230764"/>
            <a:chOff x="0" y="-38100"/>
            <a:chExt cx="4816592" cy="850900"/>
          </a:xfrm>
        </p:grpSpPr>
        <p:sp>
          <p:nvSpPr>
            <p:cNvPr id="305" name="Google Shape;305;g164065c128d_0_93"/>
            <p:cNvSpPr/>
            <p:nvPr/>
          </p:nvSpPr>
          <p:spPr>
            <a:xfrm>
              <a:off x="0" y="0"/>
              <a:ext cx="4816592" cy="342131"/>
            </a:xfrm>
            <a:custGeom>
              <a:avLst/>
              <a:gdLst/>
              <a:ahLst/>
              <a:cxnLst/>
              <a:rect l="l" t="t" r="r" b="b"/>
              <a:pathLst>
                <a:path w="4816592" h="342131" extrusionOk="0">
                  <a:moveTo>
                    <a:pt x="0" y="0"/>
                  </a:moveTo>
                  <a:lnTo>
                    <a:pt x="4816592" y="0"/>
                  </a:lnTo>
                  <a:lnTo>
                    <a:pt x="4816592" y="342131"/>
                  </a:lnTo>
                  <a:lnTo>
                    <a:pt x="0" y="342131"/>
                  </a:lnTo>
                  <a:close/>
                </a:path>
              </a:pathLst>
            </a:custGeom>
            <a:solidFill>
              <a:srgbClr val="FEC099"/>
            </a:solidFill>
            <a:ln>
              <a:noFill/>
            </a:ln>
          </p:spPr>
          <p:txBody>
            <a:bodyPr/>
            <a:lstStyle/>
            <a:p>
              <a:endParaRPr lang="en-CA"/>
            </a:p>
          </p:txBody>
        </p:sp>
        <p:sp>
          <p:nvSpPr>
            <p:cNvPr id="306" name="Google Shape;306;g164065c128d_0_93"/>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pic>
        <p:nvPicPr>
          <p:cNvPr id="307" name="Google Shape;307;g164065c128d_0_93"/>
          <p:cNvPicPr preferRelativeResize="0"/>
          <p:nvPr/>
        </p:nvPicPr>
        <p:blipFill rotWithShape="1">
          <a:blip r:embed="rId4">
            <a:alphaModFix/>
          </a:blip>
          <a:srcRect/>
          <a:stretch/>
        </p:blipFill>
        <p:spPr>
          <a:xfrm>
            <a:off x="107745" y="9061043"/>
            <a:ext cx="1716191" cy="1175659"/>
          </a:xfrm>
          <a:prstGeom prst="rect">
            <a:avLst/>
          </a:prstGeom>
          <a:noFill/>
          <a:ln>
            <a:noFill/>
          </a:ln>
        </p:spPr>
      </p:pic>
      <p:pic>
        <p:nvPicPr>
          <p:cNvPr id="308" name="Google Shape;308;g164065c128d_0_93"/>
          <p:cNvPicPr preferRelativeResize="0"/>
          <p:nvPr/>
        </p:nvPicPr>
        <p:blipFill rotWithShape="1">
          <a:blip r:embed="rId5">
            <a:alphaModFix/>
          </a:blip>
          <a:srcRect/>
          <a:stretch/>
        </p:blipFill>
        <p:spPr>
          <a:xfrm>
            <a:off x="15845978" y="7130810"/>
            <a:ext cx="2733798" cy="3538897"/>
          </a:xfrm>
          <a:prstGeom prst="rect">
            <a:avLst/>
          </a:prstGeom>
          <a:noFill/>
          <a:ln>
            <a:noFill/>
          </a:ln>
        </p:spPr>
      </p:pic>
      <p:sp>
        <p:nvSpPr>
          <p:cNvPr id="309" name="Google Shape;309;g164065c128d_0_93"/>
          <p:cNvSpPr txBox="1">
            <a:spLocks noGrp="1"/>
          </p:cNvSpPr>
          <p:nvPr>
            <p:ph type="title"/>
          </p:nvPr>
        </p:nvSpPr>
        <p:spPr>
          <a:xfrm>
            <a:off x="4051250" y="359376"/>
            <a:ext cx="8229600" cy="11430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SzPts val="1800"/>
              <a:buNone/>
            </a:pPr>
            <a:r>
              <a:rPr lang="en-US" b="1"/>
              <a:t>Question 2</a:t>
            </a:r>
            <a:endParaRPr b="1"/>
          </a:p>
        </p:txBody>
      </p:sp>
      <p:sp>
        <p:nvSpPr>
          <p:cNvPr id="310" name="Google Shape;310;g164065c128d_0_93"/>
          <p:cNvSpPr txBox="1">
            <a:spLocks noGrp="1"/>
          </p:cNvSpPr>
          <p:nvPr>
            <p:ph type="body" idx="1"/>
          </p:nvPr>
        </p:nvSpPr>
        <p:spPr>
          <a:xfrm>
            <a:off x="1823936" y="1719812"/>
            <a:ext cx="10112250" cy="6761400"/>
          </a:xfrm>
          <a:prstGeom prst="rect">
            <a:avLst/>
          </a:prstGeom>
          <a:noFill/>
          <a:ln>
            <a:noFill/>
          </a:ln>
        </p:spPr>
        <p:txBody>
          <a:bodyPr spcFirstLastPara="1" wrap="square" lIns="91425" tIns="45700" rIns="91425" bIns="45700" anchor="t" anchorCtr="0">
            <a:normAutofit/>
          </a:bodyPr>
          <a:lstStyle/>
          <a:p>
            <a:pPr marL="131445" lvl="0" indent="0" algn="l" rtl="0">
              <a:lnSpc>
                <a:spcPct val="100000"/>
              </a:lnSpc>
              <a:spcBef>
                <a:spcPts val="360"/>
              </a:spcBef>
              <a:spcAft>
                <a:spcPts val="0"/>
              </a:spcAft>
              <a:buSzPts val="1800"/>
              <a:buNone/>
            </a:pPr>
            <a:r>
              <a:rPr lang="en-US" dirty="0"/>
              <a:t>Consider the market for coffee as shown below. Coffee is a normal good (demand increases when income increases). Which of the following events might have caused the demand curve to shift to the left (D1 to D2)?</a:t>
            </a:r>
            <a:endParaRPr dirty="0"/>
          </a:p>
          <a:p>
            <a:pPr marL="131445" lvl="0" indent="0" algn="l" rtl="0">
              <a:lnSpc>
                <a:spcPct val="100000"/>
              </a:lnSpc>
              <a:spcBef>
                <a:spcPts val="360"/>
              </a:spcBef>
              <a:spcAft>
                <a:spcPts val="0"/>
              </a:spcAft>
              <a:buSzPts val="1800"/>
              <a:buNone/>
            </a:pPr>
            <a:endParaRPr dirty="0"/>
          </a:p>
          <a:p>
            <a:pPr marL="645795" lvl="0" indent="-514350" algn="l" rtl="0">
              <a:lnSpc>
                <a:spcPct val="100000"/>
              </a:lnSpc>
              <a:spcBef>
                <a:spcPts val="360"/>
              </a:spcBef>
              <a:spcAft>
                <a:spcPts val="0"/>
              </a:spcAft>
              <a:buSzPts val="1800"/>
              <a:buFont typeface="Arial"/>
              <a:buAutoNum type="alphaUcPeriod"/>
            </a:pPr>
            <a:r>
              <a:rPr lang="en-US" dirty="0"/>
              <a:t> New research about the benefits of drinking coffee</a:t>
            </a:r>
            <a:endParaRPr dirty="0"/>
          </a:p>
          <a:p>
            <a:pPr marL="645795" lvl="0" indent="-514350" algn="l" rtl="0">
              <a:lnSpc>
                <a:spcPct val="100000"/>
              </a:lnSpc>
              <a:spcBef>
                <a:spcPts val="360"/>
              </a:spcBef>
              <a:spcAft>
                <a:spcPts val="0"/>
              </a:spcAft>
              <a:buSzPts val="1800"/>
              <a:buFont typeface="Arial"/>
              <a:buAutoNum type="alphaUcPeriod"/>
            </a:pPr>
            <a:r>
              <a:rPr lang="en-US" b="1" dirty="0"/>
              <a:t>A decrease in consumer incomes</a:t>
            </a:r>
            <a:endParaRPr b="1" dirty="0"/>
          </a:p>
          <a:p>
            <a:pPr marL="645795" lvl="0" indent="-514350" algn="l" rtl="0">
              <a:lnSpc>
                <a:spcPct val="100000"/>
              </a:lnSpc>
              <a:spcBef>
                <a:spcPts val="360"/>
              </a:spcBef>
              <a:spcAft>
                <a:spcPts val="0"/>
              </a:spcAft>
              <a:buSzPts val="1800"/>
              <a:buFont typeface="Arial"/>
              <a:buAutoNum type="alphaUcPeriod"/>
            </a:pPr>
            <a:r>
              <a:rPr lang="en-US" dirty="0"/>
              <a:t>An increase in the price of tea</a:t>
            </a:r>
            <a:endParaRPr dirty="0"/>
          </a:p>
          <a:p>
            <a:pPr marL="645795" lvl="0" indent="-514350" algn="l" rtl="0">
              <a:lnSpc>
                <a:spcPct val="100000"/>
              </a:lnSpc>
              <a:spcBef>
                <a:spcPts val="360"/>
              </a:spcBef>
              <a:spcAft>
                <a:spcPts val="0"/>
              </a:spcAft>
              <a:buSzPts val="1800"/>
              <a:buFont typeface="Arial"/>
              <a:buAutoNum type="alphaUcPeriod"/>
            </a:pPr>
            <a:r>
              <a:rPr lang="en-US" dirty="0"/>
              <a:t>An increase in the price of coffee</a:t>
            </a:r>
            <a:endParaRPr dirty="0"/>
          </a:p>
          <a:p>
            <a:pPr marL="645795" lvl="0" indent="-514350" algn="l" rtl="0">
              <a:lnSpc>
                <a:spcPct val="100000"/>
              </a:lnSpc>
              <a:spcBef>
                <a:spcPts val="360"/>
              </a:spcBef>
              <a:spcAft>
                <a:spcPts val="0"/>
              </a:spcAft>
              <a:buSzPts val="1800"/>
              <a:buFont typeface="Arial"/>
              <a:buAutoNum type="alphaUcPeriod"/>
            </a:pPr>
            <a:r>
              <a:rPr lang="en-US" dirty="0"/>
              <a:t>B and C</a:t>
            </a:r>
            <a:endParaRPr dirty="0"/>
          </a:p>
        </p:txBody>
      </p:sp>
      <p:pic>
        <p:nvPicPr>
          <p:cNvPr id="311" name="Google Shape;311;g164065c128d_0_93"/>
          <p:cNvPicPr preferRelativeResize="0"/>
          <p:nvPr/>
        </p:nvPicPr>
        <p:blipFill rotWithShape="1">
          <a:blip r:embed="rId6">
            <a:alphaModFix/>
          </a:blip>
          <a:srcRect/>
          <a:stretch/>
        </p:blipFill>
        <p:spPr>
          <a:xfrm>
            <a:off x="12801600" y="3008849"/>
            <a:ext cx="5150139" cy="396677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pic>
        <p:nvPicPr>
          <p:cNvPr id="316" name="Google Shape;316;g292968ec892_0_6"/>
          <p:cNvPicPr preferRelativeResize="0"/>
          <p:nvPr/>
        </p:nvPicPr>
        <p:blipFill rotWithShape="1">
          <a:blip r:embed="rId3">
            <a:alphaModFix/>
          </a:blip>
          <a:srcRect b="616"/>
          <a:stretch/>
        </p:blipFill>
        <p:spPr>
          <a:xfrm rot="2700000">
            <a:off x="16270670" y="-98947"/>
            <a:ext cx="2072512" cy="2059668"/>
          </a:xfrm>
          <a:prstGeom prst="rect">
            <a:avLst/>
          </a:prstGeom>
          <a:noFill/>
          <a:ln>
            <a:noFill/>
          </a:ln>
        </p:spPr>
      </p:pic>
      <p:grpSp>
        <p:nvGrpSpPr>
          <p:cNvPr id="317" name="Google Shape;317;g292968ec892_0_6"/>
          <p:cNvGrpSpPr/>
          <p:nvPr/>
        </p:nvGrpSpPr>
        <p:grpSpPr>
          <a:xfrm>
            <a:off x="0" y="8843308"/>
            <a:ext cx="18288118" cy="3230403"/>
            <a:chOff x="0" y="-38100"/>
            <a:chExt cx="4816592" cy="850800"/>
          </a:xfrm>
        </p:grpSpPr>
        <p:sp>
          <p:nvSpPr>
            <p:cNvPr id="318" name="Google Shape;318;g292968ec892_0_6"/>
            <p:cNvSpPr/>
            <p:nvPr/>
          </p:nvSpPr>
          <p:spPr>
            <a:xfrm>
              <a:off x="0" y="0"/>
              <a:ext cx="4816592" cy="342131"/>
            </a:xfrm>
            <a:custGeom>
              <a:avLst/>
              <a:gdLst/>
              <a:ahLst/>
              <a:cxnLst/>
              <a:rect l="l" t="t" r="r" b="b"/>
              <a:pathLst>
                <a:path w="4816592" h="342131" extrusionOk="0">
                  <a:moveTo>
                    <a:pt x="0" y="0"/>
                  </a:moveTo>
                  <a:lnTo>
                    <a:pt x="4816592" y="0"/>
                  </a:lnTo>
                  <a:lnTo>
                    <a:pt x="4816592" y="342131"/>
                  </a:lnTo>
                  <a:lnTo>
                    <a:pt x="0" y="342131"/>
                  </a:lnTo>
                  <a:close/>
                </a:path>
              </a:pathLst>
            </a:custGeom>
            <a:solidFill>
              <a:srgbClr val="FEC099"/>
            </a:solidFill>
            <a:ln>
              <a:noFill/>
            </a:ln>
          </p:spPr>
          <p:txBody>
            <a:bodyPr/>
            <a:lstStyle/>
            <a:p>
              <a:endParaRPr lang="en-CA"/>
            </a:p>
          </p:txBody>
        </p:sp>
        <p:sp>
          <p:nvSpPr>
            <p:cNvPr id="319" name="Google Shape;319;g292968ec892_0_6"/>
            <p:cNvSpPr txBox="1"/>
            <p:nvPr/>
          </p:nvSpPr>
          <p:spPr>
            <a:xfrm>
              <a:off x="0" y="-38100"/>
              <a:ext cx="812700" cy="8508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pic>
        <p:nvPicPr>
          <p:cNvPr id="320" name="Google Shape;320;g292968ec892_0_6"/>
          <p:cNvPicPr preferRelativeResize="0"/>
          <p:nvPr/>
        </p:nvPicPr>
        <p:blipFill rotWithShape="1">
          <a:blip r:embed="rId4">
            <a:alphaModFix/>
          </a:blip>
          <a:srcRect/>
          <a:stretch/>
        </p:blipFill>
        <p:spPr>
          <a:xfrm>
            <a:off x="107745" y="9061043"/>
            <a:ext cx="1716191" cy="1175659"/>
          </a:xfrm>
          <a:prstGeom prst="rect">
            <a:avLst/>
          </a:prstGeom>
          <a:noFill/>
          <a:ln>
            <a:noFill/>
          </a:ln>
        </p:spPr>
      </p:pic>
      <p:pic>
        <p:nvPicPr>
          <p:cNvPr id="321" name="Google Shape;321;g292968ec892_0_6"/>
          <p:cNvPicPr preferRelativeResize="0"/>
          <p:nvPr/>
        </p:nvPicPr>
        <p:blipFill rotWithShape="1">
          <a:blip r:embed="rId5">
            <a:alphaModFix/>
          </a:blip>
          <a:srcRect/>
          <a:stretch/>
        </p:blipFill>
        <p:spPr>
          <a:xfrm>
            <a:off x="15845978" y="7130810"/>
            <a:ext cx="2733798" cy="3538898"/>
          </a:xfrm>
          <a:prstGeom prst="rect">
            <a:avLst/>
          </a:prstGeom>
          <a:noFill/>
          <a:ln>
            <a:noFill/>
          </a:ln>
        </p:spPr>
      </p:pic>
      <p:sp>
        <p:nvSpPr>
          <p:cNvPr id="322" name="Google Shape;322;g292968ec892_0_6"/>
          <p:cNvSpPr txBox="1">
            <a:spLocks noGrp="1"/>
          </p:cNvSpPr>
          <p:nvPr>
            <p:ph type="title"/>
          </p:nvPr>
        </p:nvSpPr>
        <p:spPr>
          <a:xfrm>
            <a:off x="4051250" y="359376"/>
            <a:ext cx="8229600" cy="11430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SzPts val="1800"/>
              <a:buNone/>
            </a:pPr>
            <a:r>
              <a:rPr lang="en-US" b="1"/>
              <a:t>Demand Function</a:t>
            </a:r>
            <a:endParaRPr b="1"/>
          </a:p>
        </p:txBody>
      </p:sp>
      <p:sp>
        <p:nvSpPr>
          <p:cNvPr id="323" name="Google Shape;323;g292968ec892_0_6"/>
          <p:cNvSpPr txBox="1">
            <a:spLocks noGrp="1"/>
          </p:cNvSpPr>
          <p:nvPr>
            <p:ph type="body" idx="1"/>
          </p:nvPr>
        </p:nvSpPr>
        <p:spPr>
          <a:xfrm>
            <a:off x="1823925" y="1913100"/>
            <a:ext cx="10561200" cy="6761400"/>
          </a:xfrm>
          <a:prstGeom prst="rect">
            <a:avLst/>
          </a:prstGeom>
          <a:noFill/>
          <a:ln>
            <a:noFill/>
          </a:ln>
        </p:spPr>
        <p:txBody>
          <a:bodyPr spcFirstLastPara="1" wrap="square" lIns="91425" tIns="45700" rIns="91425" bIns="45700" anchor="t" anchorCtr="0">
            <a:normAutofit/>
          </a:bodyPr>
          <a:lstStyle/>
          <a:p>
            <a:pPr marL="645795" lvl="0" indent="-514350" algn="l" rtl="0">
              <a:lnSpc>
                <a:spcPct val="100000"/>
              </a:lnSpc>
              <a:spcBef>
                <a:spcPts val="360"/>
              </a:spcBef>
              <a:spcAft>
                <a:spcPts val="0"/>
              </a:spcAft>
              <a:buSzPts val="1800"/>
              <a:buFont typeface="Arial"/>
              <a:buChar char="•"/>
            </a:pPr>
            <a:r>
              <a:rPr lang="en-US" b="1"/>
              <a:t>Demand Curve</a:t>
            </a:r>
            <a:r>
              <a:rPr lang="en-US"/>
              <a:t> - The diagram showing the relationship between quantity demanded and the good’s price, </a:t>
            </a:r>
            <a:r>
              <a:rPr lang="en-US" i="1" u="sng"/>
              <a:t>ceteris paribus.</a:t>
            </a:r>
            <a:endParaRPr i="1" u="sng"/>
          </a:p>
          <a:p>
            <a:pPr marL="645795" lvl="0" indent="-514350" algn="l" rtl="0">
              <a:lnSpc>
                <a:spcPct val="100000"/>
              </a:lnSpc>
              <a:spcBef>
                <a:spcPts val="360"/>
              </a:spcBef>
              <a:spcAft>
                <a:spcPts val="0"/>
              </a:spcAft>
              <a:buSzPts val="1800"/>
              <a:buChar char="•"/>
            </a:pPr>
            <a:r>
              <a:rPr lang="en-US" b="1"/>
              <a:t>Demand Function</a:t>
            </a:r>
            <a:r>
              <a:rPr lang="en-US"/>
              <a:t>: algebraic equation showing the effect of </a:t>
            </a:r>
            <a:r>
              <a:rPr lang="en-US" u="sng"/>
              <a:t>all</a:t>
            </a:r>
            <a:r>
              <a:rPr lang="en-US"/>
              <a:t> relevant factors on the quantity demanded.</a:t>
            </a:r>
            <a:endParaRPr/>
          </a:p>
          <a:p>
            <a:pPr marL="645795" lvl="0" indent="-514350" algn="l" rtl="0">
              <a:lnSpc>
                <a:spcPct val="100000"/>
              </a:lnSpc>
              <a:spcBef>
                <a:spcPts val="360"/>
              </a:spcBef>
              <a:spcAft>
                <a:spcPts val="0"/>
              </a:spcAft>
              <a:buSzPts val="1800"/>
              <a:buChar char="•"/>
            </a:pPr>
            <a:r>
              <a:rPr lang="en-US"/>
              <a:t>Ex:</a:t>
            </a:r>
            <a:endParaRPr/>
          </a:p>
          <a:p>
            <a:pPr marL="0" lvl="0" indent="0" algn="l" rtl="0">
              <a:lnSpc>
                <a:spcPct val="100000"/>
              </a:lnSpc>
              <a:spcBef>
                <a:spcPts val="360"/>
              </a:spcBef>
              <a:spcAft>
                <a:spcPts val="0"/>
              </a:spcAft>
              <a:buNone/>
            </a:pPr>
            <a:endParaRPr/>
          </a:p>
          <a:p>
            <a:pPr marL="457200" lvl="0" indent="0" algn="l" rtl="0">
              <a:lnSpc>
                <a:spcPct val="100000"/>
              </a:lnSpc>
              <a:spcBef>
                <a:spcPts val="360"/>
              </a:spcBef>
              <a:spcAft>
                <a:spcPts val="0"/>
              </a:spcAft>
              <a:buNone/>
            </a:pPr>
            <a:endParaRPr/>
          </a:p>
          <a:p>
            <a:pPr marL="0" lvl="0" indent="0" algn="l" rtl="0">
              <a:lnSpc>
                <a:spcPct val="100000"/>
              </a:lnSpc>
              <a:spcBef>
                <a:spcPts val="360"/>
              </a:spcBef>
              <a:spcAft>
                <a:spcPts val="0"/>
              </a:spcAft>
              <a:buNone/>
            </a:pPr>
            <a:endParaRPr/>
          </a:p>
        </p:txBody>
      </p:sp>
      <p:pic>
        <p:nvPicPr>
          <p:cNvPr id="324" name="Google Shape;324;g292968ec892_0_6"/>
          <p:cNvPicPr preferRelativeResize="0"/>
          <p:nvPr/>
        </p:nvPicPr>
        <p:blipFill>
          <a:blip r:embed="rId6">
            <a:alphaModFix/>
          </a:blip>
          <a:stretch>
            <a:fillRect/>
          </a:stretch>
        </p:blipFill>
        <p:spPr>
          <a:xfrm>
            <a:off x="2588763" y="5107413"/>
            <a:ext cx="6524625" cy="17240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pic>
        <p:nvPicPr>
          <p:cNvPr id="329" name="Google Shape;329;g292968ec892_0_19"/>
          <p:cNvPicPr preferRelativeResize="0"/>
          <p:nvPr/>
        </p:nvPicPr>
        <p:blipFill rotWithShape="1">
          <a:blip r:embed="rId3">
            <a:alphaModFix/>
          </a:blip>
          <a:srcRect b="616"/>
          <a:stretch/>
        </p:blipFill>
        <p:spPr>
          <a:xfrm rot="2700000">
            <a:off x="16270670" y="-98947"/>
            <a:ext cx="2072512" cy="2059668"/>
          </a:xfrm>
          <a:prstGeom prst="rect">
            <a:avLst/>
          </a:prstGeom>
          <a:noFill/>
          <a:ln>
            <a:noFill/>
          </a:ln>
        </p:spPr>
      </p:pic>
      <p:grpSp>
        <p:nvGrpSpPr>
          <p:cNvPr id="330" name="Google Shape;330;g292968ec892_0_19"/>
          <p:cNvGrpSpPr/>
          <p:nvPr/>
        </p:nvGrpSpPr>
        <p:grpSpPr>
          <a:xfrm>
            <a:off x="0" y="8843308"/>
            <a:ext cx="18288118" cy="3230403"/>
            <a:chOff x="0" y="-38100"/>
            <a:chExt cx="4816592" cy="850800"/>
          </a:xfrm>
        </p:grpSpPr>
        <p:sp>
          <p:nvSpPr>
            <p:cNvPr id="331" name="Google Shape;331;g292968ec892_0_19"/>
            <p:cNvSpPr/>
            <p:nvPr/>
          </p:nvSpPr>
          <p:spPr>
            <a:xfrm>
              <a:off x="0" y="0"/>
              <a:ext cx="4816592" cy="342131"/>
            </a:xfrm>
            <a:custGeom>
              <a:avLst/>
              <a:gdLst/>
              <a:ahLst/>
              <a:cxnLst/>
              <a:rect l="l" t="t" r="r" b="b"/>
              <a:pathLst>
                <a:path w="4816592" h="342131" extrusionOk="0">
                  <a:moveTo>
                    <a:pt x="0" y="0"/>
                  </a:moveTo>
                  <a:lnTo>
                    <a:pt x="4816592" y="0"/>
                  </a:lnTo>
                  <a:lnTo>
                    <a:pt x="4816592" y="342131"/>
                  </a:lnTo>
                  <a:lnTo>
                    <a:pt x="0" y="342131"/>
                  </a:lnTo>
                  <a:close/>
                </a:path>
              </a:pathLst>
            </a:custGeom>
            <a:solidFill>
              <a:srgbClr val="FEC099"/>
            </a:solidFill>
            <a:ln>
              <a:noFill/>
            </a:ln>
          </p:spPr>
          <p:txBody>
            <a:bodyPr/>
            <a:lstStyle/>
            <a:p>
              <a:endParaRPr lang="en-CA"/>
            </a:p>
          </p:txBody>
        </p:sp>
        <p:sp>
          <p:nvSpPr>
            <p:cNvPr id="332" name="Google Shape;332;g292968ec892_0_19"/>
            <p:cNvSpPr txBox="1"/>
            <p:nvPr/>
          </p:nvSpPr>
          <p:spPr>
            <a:xfrm>
              <a:off x="0" y="-38100"/>
              <a:ext cx="812700" cy="8508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pic>
        <p:nvPicPr>
          <p:cNvPr id="333" name="Google Shape;333;g292968ec892_0_19"/>
          <p:cNvPicPr preferRelativeResize="0"/>
          <p:nvPr/>
        </p:nvPicPr>
        <p:blipFill rotWithShape="1">
          <a:blip r:embed="rId4">
            <a:alphaModFix/>
          </a:blip>
          <a:srcRect/>
          <a:stretch/>
        </p:blipFill>
        <p:spPr>
          <a:xfrm>
            <a:off x="107745" y="9061043"/>
            <a:ext cx="1716191" cy="1175659"/>
          </a:xfrm>
          <a:prstGeom prst="rect">
            <a:avLst/>
          </a:prstGeom>
          <a:noFill/>
          <a:ln>
            <a:noFill/>
          </a:ln>
        </p:spPr>
      </p:pic>
      <p:pic>
        <p:nvPicPr>
          <p:cNvPr id="334" name="Google Shape;334;g292968ec892_0_19"/>
          <p:cNvPicPr preferRelativeResize="0"/>
          <p:nvPr/>
        </p:nvPicPr>
        <p:blipFill rotWithShape="1">
          <a:blip r:embed="rId5">
            <a:alphaModFix/>
          </a:blip>
          <a:srcRect/>
          <a:stretch/>
        </p:blipFill>
        <p:spPr>
          <a:xfrm>
            <a:off x="15845978" y="7130810"/>
            <a:ext cx="2733798" cy="3538898"/>
          </a:xfrm>
          <a:prstGeom prst="rect">
            <a:avLst/>
          </a:prstGeom>
          <a:noFill/>
          <a:ln>
            <a:noFill/>
          </a:ln>
        </p:spPr>
      </p:pic>
      <p:sp>
        <p:nvSpPr>
          <p:cNvPr id="335" name="Google Shape;335;g292968ec892_0_19"/>
          <p:cNvSpPr txBox="1">
            <a:spLocks noGrp="1"/>
          </p:cNvSpPr>
          <p:nvPr>
            <p:ph type="title"/>
          </p:nvPr>
        </p:nvSpPr>
        <p:spPr>
          <a:xfrm>
            <a:off x="4051250" y="359376"/>
            <a:ext cx="8229600" cy="11430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SzPts val="1800"/>
              <a:buNone/>
            </a:pPr>
            <a:r>
              <a:rPr lang="en-US" b="1"/>
              <a:t>The Supply Curve</a:t>
            </a:r>
            <a:endParaRPr b="1"/>
          </a:p>
        </p:txBody>
      </p:sp>
      <mc:AlternateContent xmlns:mc="http://schemas.openxmlformats.org/markup-compatibility/2006" xmlns:a14="http://schemas.microsoft.com/office/drawing/2010/main">
        <mc:Choice Requires="a14">
          <p:sp>
            <p:nvSpPr>
              <p:cNvPr id="336" name="Google Shape;336;g292968ec892_0_19"/>
              <p:cNvSpPr txBox="1">
                <a:spLocks noGrp="1"/>
              </p:cNvSpPr>
              <p:nvPr>
                <p:ph type="body" idx="1"/>
              </p:nvPr>
            </p:nvSpPr>
            <p:spPr>
              <a:xfrm>
                <a:off x="1823925" y="1913100"/>
                <a:ext cx="10561200" cy="6761400"/>
              </a:xfrm>
              <a:prstGeom prst="rect">
                <a:avLst/>
              </a:prstGeom>
              <a:noFill/>
              <a:ln>
                <a:noFill/>
              </a:ln>
            </p:spPr>
            <p:txBody>
              <a:bodyPr spcFirstLastPara="1" wrap="square" lIns="91425" tIns="45700" rIns="91425" bIns="45700" anchor="t" anchorCtr="0">
                <a:normAutofit/>
              </a:bodyPr>
              <a:lstStyle/>
              <a:p>
                <a:pPr marL="645795" lvl="0" indent="-514350" algn="l" rtl="0">
                  <a:lnSpc>
                    <a:spcPct val="100000"/>
                  </a:lnSpc>
                  <a:spcBef>
                    <a:spcPts val="360"/>
                  </a:spcBef>
                  <a:spcAft>
                    <a:spcPts val="0"/>
                  </a:spcAft>
                  <a:buSzPts val="1800"/>
                  <a:buFont typeface="Arial"/>
                  <a:buChar char="•"/>
                </a:pPr>
                <a:r>
                  <a:rPr lang="en-US" b="1" dirty="0"/>
                  <a:t>Supply Curve</a:t>
                </a:r>
                <a:r>
                  <a:rPr lang="en-US" dirty="0"/>
                  <a:t> - The diagram showing the relationship between quantity supplied and the good’s price, </a:t>
                </a:r>
                <a:r>
                  <a:rPr lang="en-US" i="1" u="sng" dirty="0"/>
                  <a:t>ceteris paribus.</a:t>
                </a:r>
                <a:endParaRPr i="1" u="sng" dirty="0"/>
              </a:p>
              <a:p>
                <a:pPr marL="0" lvl="0" indent="0" algn="l" rtl="0">
                  <a:lnSpc>
                    <a:spcPct val="100000"/>
                  </a:lnSpc>
                  <a:spcBef>
                    <a:spcPts val="360"/>
                  </a:spcBef>
                  <a:spcAft>
                    <a:spcPts val="0"/>
                  </a:spcAft>
                  <a:buNone/>
                </a:pPr>
                <a:endParaRPr i="1" u="sng" dirty="0"/>
              </a:p>
              <a:p>
                <a:pPr marL="645795" lvl="0" indent="-514350" algn="l" rtl="0">
                  <a:lnSpc>
                    <a:spcPct val="100000"/>
                  </a:lnSpc>
                  <a:spcBef>
                    <a:spcPts val="360"/>
                  </a:spcBef>
                  <a:spcAft>
                    <a:spcPts val="0"/>
                  </a:spcAft>
                  <a:buSzPts val="1800"/>
                  <a:buChar char="•"/>
                </a:pPr>
                <a:r>
                  <a:rPr lang="en-US" dirty="0"/>
                  <a:t>Ex: The supply curve is given by </a:t>
                </a:r>
                <a14:m>
                  <m:oMath xmlns:m="http://schemas.openxmlformats.org/officeDocument/2006/math">
                    <m:r>
                      <a:rPr lang="en-US" i="1" dirty="0" smtClean="0">
                        <a:latin typeface="Cambria Math" panose="02040503050406030204" pitchFamily="18" charset="0"/>
                      </a:rPr>
                      <m:t>𝑄</m:t>
                    </m:r>
                    <m:r>
                      <a:rPr lang="en-US" i="1" baseline="-25000" dirty="0">
                        <a:latin typeface="Cambria Math" panose="02040503050406030204" pitchFamily="18" charset="0"/>
                      </a:rPr>
                      <m:t>𝑠</m:t>
                    </m:r>
                    <m:r>
                      <a:rPr lang="en-US" i="1" dirty="0">
                        <a:latin typeface="Cambria Math" panose="02040503050406030204" pitchFamily="18" charset="0"/>
                      </a:rPr>
                      <m:t> = 9 + 0.5</m:t>
                    </m:r>
                    <m:r>
                      <a:rPr lang="en-US" i="1" dirty="0">
                        <a:latin typeface="Cambria Math" panose="02040503050406030204" pitchFamily="18" charset="0"/>
                      </a:rPr>
                      <m:t>𝑝</m:t>
                    </m:r>
                  </m:oMath>
                </a14:m>
                <a:endParaRPr dirty="0"/>
              </a:p>
              <a:p>
                <a:pPr marL="0" lvl="0" indent="0" algn="l" rtl="0">
                  <a:lnSpc>
                    <a:spcPct val="100000"/>
                  </a:lnSpc>
                  <a:spcBef>
                    <a:spcPts val="360"/>
                  </a:spcBef>
                  <a:spcAft>
                    <a:spcPts val="0"/>
                  </a:spcAft>
                  <a:buNone/>
                </a:pPr>
                <a:endParaRPr dirty="0"/>
              </a:p>
              <a:p>
                <a:pPr marL="457200" lvl="0" indent="0" algn="l" rtl="0">
                  <a:lnSpc>
                    <a:spcPct val="100000"/>
                  </a:lnSpc>
                  <a:spcBef>
                    <a:spcPts val="360"/>
                  </a:spcBef>
                  <a:spcAft>
                    <a:spcPts val="0"/>
                  </a:spcAft>
                  <a:buNone/>
                </a:pPr>
                <a:endParaRPr dirty="0"/>
              </a:p>
              <a:p>
                <a:pPr marL="0" lvl="0" indent="0" algn="l" rtl="0">
                  <a:lnSpc>
                    <a:spcPct val="100000"/>
                  </a:lnSpc>
                  <a:spcBef>
                    <a:spcPts val="360"/>
                  </a:spcBef>
                  <a:spcAft>
                    <a:spcPts val="0"/>
                  </a:spcAft>
                  <a:buNone/>
                </a:pPr>
                <a:endParaRPr dirty="0"/>
              </a:p>
            </p:txBody>
          </p:sp>
        </mc:Choice>
        <mc:Fallback xmlns="">
          <p:sp>
            <p:nvSpPr>
              <p:cNvPr id="336" name="Google Shape;336;g292968ec892_0_19"/>
              <p:cNvSpPr txBox="1">
                <a:spLocks noGrp="1" noRot="1" noChangeAspect="1" noMove="1" noResize="1" noEditPoints="1" noAdjustHandles="1" noChangeArrowheads="1" noChangeShapeType="1" noTextEdit="1"/>
              </p:cNvSpPr>
              <p:nvPr>
                <p:ph type="body" idx="1"/>
              </p:nvPr>
            </p:nvSpPr>
            <p:spPr>
              <a:xfrm>
                <a:off x="1823925" y="1913100"/>
                <a:ext cx="10561200" cy="6761400"/>
              </a:xfrm>
              <a:prstGeom prst="rect">
                <a:avLst/>
              </a:prstGeom>
              <a:blipFill>
                <a:blip r:embed="rId6"/>
                <a:stretch>
                  <a:fillRect t="-361"/>
                </a:stretch>
              </a:blipFill>
              <a:ln>
                <a:noFill/>
              </a:ln>
            </p:spPr>
            <p:txBody>
              <a:bodyPr/>
              <a:lstStyle/>
              <a:p>
                <a:r>
                  <a:rPr lang="en-CA">
                    <a:noFill/>
                  </a:rPr>
                  <a:t> </a:t>
                </a:r>
              </a:p>
            </p:txBody>
          </p:sp>
        </mc:Fallback>
      </mc:AlternateContent>
      <p:pic>
        <p:nvPicPr>
          <p:cNvPr id="337" name="Google Shape;337;g292968ec892_0_19"/>
          <p:cNvPicPr preferRelativeResize="0"/>
          <p:nvPr/>
        </p:nvPicPr>
        <p:blipFill>
          <a:blip r:embed="rId7">
            <a:alphaModFix/>
          </a:blip>
          <a:stretch>
            <a:fillRect/>
          </a:stretch>
        </p:blipFill>
        <p:spPr>
          <a:xfrm>
            <a:off x="11379100" y="4629433"/>
            <a:ext cx="5598075" cy="3194147"/>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pic>
        <p:nvPicPr>
          <p:cNvPr id="342" name="Google Shape;342;g292968ec892_0_32"/>
          <p:cNvPicPr preferRelativeResize="0"/>
          <p:nvPr/>
        </p:nvPicPr>
        <p:blipFill rotWithShape="1">
          <a:blip r:embed="rId3">
            <a:alphaModFix/>
          </a:blip>
          <a:srcRect b="616"/>
          <a:stretch/>
        </p:blipFill>
        <p:spPr>
          <a:xfrm rot="2700000">
            <a:off x="16270670" y="-98947"/>
            <a:ext cx="2072512" cy="2059668"/>
          </a:xfrm>
          <a:prstGeom prst="rect">
            <a:avLst/>
          </a:prstGeom>
          <a:noFill/>
          <a:ln>
            <a:noFill/>
          </a:ln>
        </p:spPr>
      </p:pic>
      <p:grpSp>
        <p:nvGrpSpPr>
          <p:cNvPr id="343" name="Google Shape;343;g292968ec892_0_32"/>
          <p:cNvGrpSpPr/>
          <p:nvPr/>
        </p:nvGrpSpPr>
        <p:grpSpPr>
          <a:xfrm>
            <a:off x="0" y="8843308"/>
            <a:ext cx="18288118" cy="3230403"/>
            <a:chOff x="0" y="-38100"/>
            <a:chExt cx="4816592" cy="850800"/>
          </a:xfrm>
        </p:grpSpPr>
        <p:sp>
          <p:nvSpPr>
            <p:cNvPr id="344" name="Google Shape;344;g292968ec892_0_32"/>
            <p:cNvSpPr/>
            <p:nvPr/>
          </p:nvSpPr>
          <p:spPr>
            <a:xfrm>
              <a:off x="0" y="0"/>
              <a:ext cx="4816592" cy="342131"/>
            </a:xfrm>
            <a:custGeom>
              <a:avLst/>
              <a:gdLst/>
              <a:ahLst/>
              <a:cxnLst/>
              <a:rect l="l" t="t" r="r" b="b"/>
              <a:pathLst>
                <a:path w="4816592" h="342131" extrusionOk="0">
                  <a:moveTo>
                    <a:pt x="0" y="0"/>
                  </a:moveTo>
                  <a:lnTo>
                    <a:pt x="4816592" y="0"/>
                  </a:lnTo>
                  <a:lnTo>
                    <a:pt x="4816592" y="342131"/>
                  </a:lnTo>
                  <a:lnTo>
                    <a:pt x="0" y="342131"/>
                  </a:lnTo>
                  <a:close/>
                </a:path>
              </a:pathLst>
            </a:custGeom>
            <a:solidFill>
              <a:srgbClr val="FEC099"/>
            </a:solidFill>
            <a:ln>
              <a:noFill/>
            </a:ln>
          </p:spPr>
          <p:txBody>
            <a:bodyPr/>
            <a:lstStyle/>
            <a:p>
              <a:endParaRPr lang="en-CA"/>
            </a:p>
          </p:txBody>
        </p:sp>
        <p:sp>
          <p:nvSpPr>
            <p:cNvPr id="345" name="Google Shape;345;g292968ec892_0_32"/>
            <p:cNvSpPr txBox="1"/>
            <p:nvPr/>
          </p:nvSpPr>
          <p:spPr>
            <a:xfrm>
              <a:off x="0" y="-38100"/>
              <a:ext cx="812700" cy="8508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pic>
        <p:nvPicPr>
          <p:cNvPr id="346" name="Google Shape;346;g292968ec892_0_32"/>
          <p:cNvPicPr preferRelativeResize="0"/>
          <p:nvPr/>
        </p:nvPicPr>
        <p:blipFill rotWithShape="1">
          <a:blip r:embed="rId4">
            <a:alphaModFix/>
          </a:blip>
          <a:srcRect/>
          <a:stretch/>
        </p:blipFill>
        <p:spPr>
          <a:xfrm>
            <a:off x="107745" y="9061043"/>
            <a:ext cx="1716191" cy="1175659"/>
          </a:xfrm>
          <a:prstGeom prst="rect">
            <a:avLst/>
          </a:prstGeom>
          <a:noFill/>
          <a:ln>
            <a:noFill/>
          </a:ln>
        </p:spPr>
      </p:pic>
      <p:pic>
        <p:nvPicPr>
          <p:cNvPr id="347" name="Google Shape;347;g292968ec892_0_32"/>
          <p:cNvPicPr preferRelativeResize="0"/>
          <p:nvPr/>
        </p:nvPicPr>
        <p:blipFill rotWithShape="1">
          <a:blip r:embed="rId5">
            <a:alphaModFix/>
          </a:blip>
          <a:srcRect/>
          <a:stretch/>
        </p:blipFill>
        <p:spPr>
          <a:xfrm>
            <a:off x="15845978" y="7130810"/>
            <a:ext cx="2733798" cy="3538898"/>
          </a:xfrm>
          <a:prstGeom prst="rect">
            <a:avLst/>
          </a:prstGeom>
          <a:noFill/>
          <a:ln>
            <a:noFill/>
          </a:ln>
        </p:spPr>
      </p:pic>
      <p:sp>
        <p:nvSpPr>
          <p:cNvPr id="348" name="Google Shape;348;g292968ec892_0_32"/>
          <p:cNvSpPr txBox="1">
            <a:spLocks noGrp="1"/>
          </p:cNvSpPr>
          <p:nvPr>
            <p:ph type="title"/>
          </p:nvPr>
        </p:nvSpPr>
        <p:spPr>
          <a:xfrm>
            <a:off x="4051250" y="359376"/>
            <a:ext cx="8229600" cy="11430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SzPts val="1800"/>
              <a:buNone/>
            </a:pPr>
            <a:r>
              <a:rPr lang="en-US" b="1"/>
              <a:t>Market Equilibrium</a:t>
            </a:r>
            <a:endParaRPr b="1"/>
          </a:p>
        </p:txBody>
      </p:sp>
      <mc:AlternateContent xmlns:mc="http://schemas.openxmlformats.org/markup-compatibility/2006" xmlns:a14="http://schemas.microsoft.com/office/drawing/2010/main">
        <mc:Choice Requires="a14">
          <p:sp>
            <p:nvSpPr>
              <p:cNvPr id="349" name="Google Shape;349;g292968ec892_0_32"/>
              <p:cNvSpPr txBox="1">
                <a:spLocks noGrp="1"/>
              </p:cNvSpPr>
              <p:nvPr>
                <p:ph type="body" idx="1"/>
              </p:nvPr>
            </p:nvSpPr>
            <p:spPr>
              <a:xfrm>
                <a:off x="1823925" y="1913100"/>
                <a:ext cx="9441600" cy="6761400"/>
              </a:xfrm>
              <a:prstGeom prst="rect">
                <a:avLst/>
              </a:prstGeom>
              <a:noFill/>
              <a:ln>
                <a:noFill/>
              </a:ln>
            </p:spPr>
            <p:txBody>
              <a:bodyPr spcFirstLastPara="1" wrap="square" lIns="91425" tIns="45700" rIns="91425" bIns="45700" anchor="t" anchorCtr="0">
                <a:normAutofit/>
              </a:bodyPr>
              <a:lstStyle/>
              <a:p>
                <a:pPr marL="645795" lvl="0" indent="-514350" algn="l" rtl="0">
                  <a:lnSpc>
                    <a:spcPct val="100000"/>
                  </a:lnSpc>
                  <a:spcBef>
                    <a:spcPts val="360"/>
                  </a:spcBef>
                  <a:spcAft>
                    <a:spcPts val="0"/>
                  </a:spcAft>
                  <a:buSzPts val="1800"/>
                  <a:buFont typeface="Arial"/>
                  <a:buChar char="•"/>
                </a:pPr>
                <a:r>
                  <a:rPr lang="en-US" b="1" dirty="0"/>
                  <a:t>Demand = Supply</a:t>
                </a:r>
                <a:r>
                  <a:rPr lang="en-US" dirty="0"/>
                  <a:t> or </a:t>
                </a:r>
                <a14:m>
                  <m:oMath xmlns:m="http://schemas.openxmlformats.org/officeDocument/2006/math">
                    <m:r>
                      <a:rPr lang="en-US" i="1" dirty="0" smtClean="0">
                        <a:latin typeface="Cambria Math" panose="02040503050406030204" pitchFamily="18" charset="0"/>
                      </a:rPr>
                      <m:t>𝑄</m:t>
                    </m:r>
                    <m:r>
                      <a:rPr lang="en-US" i="1" baseline="-25000" dirty="0" err="1">
                        <a:latin typeface="Cambria Math" panose="02040503050406030204" pitchFamily="18" charset="0"/>
                      </a:rPr>
                      <m:t>𝑑</m:t>
                    </m:r>
                    <m:r>
                      <a:rPr lang="en-US" i="1" dirty="0">
                        <a:latin typeface="Cambria Math" panose="02040503050406030204" pitchFamily="18" charset="0"/>
                      </a:rPr>
                      <m:t> = </m:t>
                    </m:r>
                    <m:r>
                      <a:rPr lang="en-US" i="1" dirty="0">
                        <a:latin typeface="Cambria Math" panose="02040503050406030204" pitchFamily="18" charset="0"/>
                      </a:rPr>
                      <m:t>𝑄𝑠</m:t>
                    </m:r>
                  </m:oMath>
                </a14:m>
                <a:endParaRPr baseline="-25000" dirty="0"/>
              </a:p>
              <a:p>
                <a:pPr marL="457200" lvl="0" indent="0" algn="l" rtl="0">
                  <a:lnSpc>
                    <a:spcPct val="100000"/>
                  </a:lnSpc>
                  <a:spcBef>
                    <a:spcPts val="360"/>
                  </a:spcBef>
                  <a:spcAft>
                    <a:spcPts val="0"/>
                  </a:spcAft>
                  <a:buNone/>
                </a:pPr>
                <a:endParaRPr dirty="0"/>
              </a:p>
              <a:p>
                <a:pPr marL="457200" lvl="0" indent="-342900" algn="l" rtl="0">
                  <a:lnSpc>
                    <a:spcPct val="100000"/>
                  </a:lnSpc>
                  <a:spcBef>
                    <a:spcPts val="360"/>
                  </a:spcBef>
                  <a:spcAft>
                    <a:spcPts val="0"/>
                  </a:spcAft>
                  <a:buSzPts val="1800"/>
                  <a:buChar char="•"/>
                </a:pPr>
                <a:r>
                  <a:rPr lang="en-US" dirty="0"/>
                  <a:t>equilibrium price - market clearing price</a:t>
                </a:r>
                <a:endParaRPr dirty="0"/>
              </a:p>
              <a:p>
                <a:pPr marL="457200" lvl="0" indent="-342900" algn="l" rtl="0">
                  <a:lnSpc>
                    <a:spcPct val="100000"/>
                  </a:lnSpc>
                  <a:spcBef>
                    <a:spcPts val="0"/>
                  </a:spcBef>
                  <a:spcAft>
                    <a:spcPts val="0"/>
                  </a:spcAft>
                  <a:buSzPts val="1800"/>
                  <a:buChar char="•"/>
                </a:pPr>
                <a:r>
                  <a:rPr lang="en-US" dirty="0"/>
                  <a:t>Theory of Supply and Demand - in free and competitive markets, market price is where </a:t>
                </a:r>
              </a:p>
              <a:p>
                <a:pPr marL="114300" lvl="0" indent="0" algn="l" rtl="0">
                  <a:lnSpc>
                    <a:spcPct val="100000"/>
                  </a:lnSpc>
                  <a:spcBef>
                    <a:spcPts val="0"/>
                  </a:spcBef>
                  <a:spcAft>
                    <a:spcPts val="0"/>
                  </a:spcAft>
                  <a:buSzPts val="1800"/>
                  <a:buNone/>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𝑄</m:t>
                      </m:r>
                      <m:r>
                        <a:rPr lang="en-US" i="1" baseline="-25000" dirty="0" err="1">
                          <a:latin typeface="Cambria Math" panose="02040503050406030204" pitchFamily="18" charset="0"/>
                        </a:rPr>
                        <m:t>𝑑</m:t>
                      </m:r>
                      <m:r>
                        <a:rPr lang="en-US" i="1" dirty="0">
                          <a:latin typeface="Cambria Math" panose="02040503050406030204" pitchFamily="18" charset="0"/>
                        </a:rPr>
                        <m:t> = </m:t>
                      </m:r>
                      <m:r>
                        <a:rPr lang="en-US" i="1" dirty="0">
                          <a:latin typeface="Cambria Math" panose="02040503050406030204" pitchFamily="18" charset="0"/>
                        </a:rPr>
                        <m:t>𝑄𝑠</m:t>
                      </m:r>
                    </m:oMath>
                  </m:oMathPara>
                </a14:m>
                <a:endParaRPr lang="en-CA"/>
              </a:p>
              <a:p>
                <a:pPr marL="0" lvl="0" indent="0" algn="l" rtl="0">
                  <a:lnSpc>
                    <a:spcPct val="100000"/>
                  </a:lnSpc>
                  <a:spcBef>
                    <a:spcPts val="360"/>
                  </a:spcBef>
                  <a:spcAft>
                    <a:spcPts val="0"/>
                  </a:spcAft>
                  <a:buNone/>
                </a:pPr>
                <a:endParaRPr dirty="0"/>
              </a:p>
              <a:p>
                <a:pPr marL="457200" lvl="0" indent="0" algn="l" rtl="0">
                  <a:lnSpc>
                    <a:spcPct val="100000"/>
                  </a:lnSpc>
                  <a:spcBef>
                    <a:spcPts val="360"/>
                  </a:spcBef>
                  <a:spcAft>
                    <a:spcPts val="0"/>
                  </a:spcAft>
                  <a:buNone/>
                </a:pPr>
                <a:endParaRPr dirty="0"/>
              </a:p>
              <a:p>
                <a:pPr marL="0" lvl="0" indent="0" algn="l" rtl="0">
                  <a:lnSpc>
                    <a:spcPct val="100000"/>
                  </a:lnSpc>
                  <a:spcBef>
                    <a:spcPts val="360"/>
                  </a:spcBef>
                  <a:spcAft>
                    <a:spcPts val="0"/>
                  </a:spcAft>
                  <a:buNone/>
                </a:pPr>
                <a:endParaRPr dirty="0"/>
              </a:p>
            </p:txBody>
          </p:sp>
        </mc:Choice>
        <mc:Fallback xmlns="">
          <p:sp>
            <p:nvSpPr>
              <p:cNvPr id="349" name="Google Shape;349;g292968ec892_0_32"/>
              <p:cNvSpPr txBox="1">
                <a:spLocks noGrp="1" noRot="1" noChangeAspect="1" noMove="1" noResize="1" noEditPoints="1" noAdjustHandles="1" noChangeArrowheads="1" noChangeShapeType="1" noTextEdit="1"/>
              </p:cNvSpPr>
              <p:nvPr>
                <p:ph type="body" idx="1"/>
              </p:nvPr>
            </p:nvSpPr>
            <p:spPr>
              <a:xfrm>
                <a:off x="1823925" y="1913100"/>
                <a:ext cx="9441600" cy="6761400"/>
              </a:xfrm>
              <a:prstGeom prst="rect">
                <a:avLst/>
              </a:prstGeom>
              <a:blipFill>
                <a:blip r:embed="rId6"/>
                <a:stretch>
                  <a:fillRect t="-361"/>
                </a:stretch>
              </a:blipFill>
              <a:ln>
                <a:noFill/>
              </a:ln>
            </p:spPr>
            <p:txBody>
              <a:bodyPr/>
              <a:lstStyle/>
              <a:p>
                <a:r>
                  <a:rPr lang="en-CA">
                    <a:noFill/>
                  </a:rPr>
                  <a:t> </a:t>
                </a:r>
              </a:p>
            </p:txBody>
          </p:sp>
        </mc:Fallback>
      </mc:AlternateContent>
      <p:pic>
        <p:nvPicPr>
          <p:cNvPr id="350" name="Google Shape;350;g292968ec892_0_32"/>
          <p:cNvPicPr preferRelativeResize="0"/>
          <p:nvPr/>
        </p:nvPicPr>
        <p:blipFill>
          <a:blip r:embed="rId7">
            <a:alphaModFix/>
          </a:blip>
          <a:stretch>
            <a:fillRect/>
          </a:stretch>
        </p:blipFill>
        <p:spPr>
          <a:xfrm>
            <a:off x="11265505" y="3838723"/>
            <a:ext cx="6682496" cy="37921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pic>
        <p:nvPicPr>
          <p:cNvPr id="355" name="Google Shape;355;g163d419be88_0_0"/>
          <p:cNvPicPr preferRelativeResize="0"/>
          <p:nvPr/>
        </p:nvPicPr>
        <p:blipFill rotWithShape="1">
          <a:blip r:embed="rId3">
            <a:alphaModFix/>
          </a:blip>
          <a:srcRect b="619"/>
          <a:stretch/>
        </p:blipFill>
        <p:spPr>
          <a:xfrm rot="2700000">
            <a:off x="16270669" y="-98947"/>
            <a:ext cx="2072513" cy="2059669"/>
          </a:xfrm>
          <a:prstGeom prst="rect">
            <a:avLst/>
          </a:prstGeom>
          <a:noFill/>
          <a:ln>
            <a:noFill/>
          </a:ln>
        </p:spPr>
      </p:pic>
      <p:grpSp>
        <p:nvGrpSpPr>
          <p:cNvPr id="356" name="Google Shape;356;g163d419be88_0_0"/>
          <p:cNvGrpSpPr/>
          <p:nvPr/>
        </p:nvGrpSpPr>
        <p:grpSpPr>
          <a:xfrm>
            <a:off x="0" y="8843309"/>
            <a:ext cx="18287996" cy="3230764"/>
            <a:chOff x="0" y="-38100"/>
            <a:chExt cx="4816592" cy="850900"/>
          </a:xfrm>
        </p:grpSpPr>
        <p:sp>
          <p:nvSpPr>
            <p:cNvPr id="357" name="Google Shape;357;g163d419be88_0_0"/>
            <p:cNvSpPr/>
            <p:nvPr/>
          </p:nvSpPr>
          <p:spPr>
            <a:xfrm>
              <a:off x="0" y="0"/>
              <a:ext cx="4816592" cy="342131"/>
            </a:xfrm>
            <a:custGeom>
              <a:avLst/>
              <a:gdLst/>
              <a:ahLst/>
              <a:cxnLst/>
              <a:rect l="l" t="t" r="r" b="b"/>
              <a:pathLst>
                <a:path w="4816592" h="342131" extrusionOk="0">
                  <a:moveTo>
                    <a:pt x="0" y="0"/>
                  </a:moveTo>
                  <a:lnTo>
                    <a:pt x="4816592" y="0"/>
                  </a:lnTo>
                  <a:lnTo>
                    <a:pt x="4816592" y="342131"/>
                  </a:lnTo>
                  <a:lnTo>
                    <a:pt x="0" y="342131"/>
                  </a:lnTo>
                  <a:close/>
                </a:path>
              </a:pathLst>
            </a:custGeom>
            <a:solidFill>
              <a:srgbClr val="FEC099"/>
            </a:solidFill>
            <a:ln>
              <a:noFill/>
            </a:ln>
          </p:spPr>
          <p:txBody>
            <a:bodyPr/>
            <a:lstStyle/>
            <a:p>
              <a:endParaRPr lang="en-CA"/>
            </a:p>
          </p:txBody>
        </p:sp>
        <p:sp>
          <p:nvSpPr>
            <p:cNvPr id="358" name="Google Shape;358;g163d419be88_0_0"/>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pic>
        <p:nvPicPr>
          <p:cNvPr id="359" name="Google Shape;359;g163d419be88_0_0"/>
          <p:cNvPicPr preferRelativeResize="0"/>
          <p:nvPr/>
        </p:nvPicPr>
        <p:blipFill rotWithShape="1">
          <a:blip r:embed="rId4">
            <a:alphaModFix/>
          </a:blip>
          <a:srcRect/>
          <a:stretch/>
        </p:blipFill>
        <p:spPr>
          <a:xfrm>
            <a:off x="107745" y="9061043"/>
            <a:ext cx="1716191" cy="1175659"/>
          </a:xfrm>
          <a:prstGeom prst="rect">
            <a:avLst/>
          </a:prstGeom>
          <a:noFill/>
          <a:ln>
            <a:noFill/>
          </a:ln>
        </p:spPr>
      </p:pic>
      <p:pic>
        <p:nvPicPr>
          <p:cNvPr id="360" name="Google Shape;360;g163d419be88_0_0"/>
          <p:cNvPicPr preferRelativeResize="0"/>
          <p:nvPr/>
        </p:nvPicPr>
        <p:blipFill rotWithShape="1">
          <a:blip r:embed="rId5">
            <a:alphaModFix/>
          </a:blip>
          <a:srcRect/>
          <a:stretch/>
        </p:blipFill>
        <p:spPr>
          <a:xfrm>
            <a:off x="15845978" y="7130810"/>
            <a:ext cx="2733798" cy="3538897"/>
          </a:xfrm>
          <a:prstGeom prst="rect">
            <a:avLst/>
          </a:prstGeom>
          <a:noFill/>
          <a:ln>
            <a:noFill/>
          </a:ln>
        </p:spPr>
      </p:pic>
      <p:sp>
        <p:nvSpPr>
          <p:cNvPr id="361" name="Google Shape;361;g163d419be88_0_0"/>
          <p:cNvSpPr txBox="1">
            <a:spLocks noGrp="1"/>
          </p:cNvSpPr>
          <p:nvPr>
            <p:ph type="title"/>
          </p:nvPr>
        </p:nvSpPr>
        <p:spPr>
          <a:xfrm>
            <a:off x="5029200" y="359389"/>
            <a:ext cx="8229600" cy="11430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SzPts val="1800"/>
              <a:buNone/>
            </a:pPr>
            <a:r>
              <a:rPr lang="en-US" b="1"/>
              <a:t>Question 3</a:t>
            </a:r>
            <a:endParaRPr b="1"/>
          </a:p>
        </p:txBody>
      </p:sp>
      <p:sp>
        <p:nvSpPr>
          <p:cNvPr id="362" name="Google Shape;362;g163d419be88_0_0"/>
          <p:cNvSpPr txBox="1">
            <a:spLocks noGrp="1"/>
          </p:cNvSpPr>
          <p:nvPr>
            <p:ph type="body" idx="1"/>
          </p:nvPr>
        </p:nvSpPr>
        <p:spPr>
          <a:xfrm>
            <a:off x="3643086" y="1648700"/>
            <a:ext cx="10630911" cy="6290614"/>
          </a:xfrm>
          <a:prstGeom prst="rect">
            <a:avLst/>
          </a:prstGeom>
          <a:noFill/>
          <a:ln>
            <a:noFill/>
          </a:ln>
        </p:spPr>
        <p:txBody>
          <a:bodyPr spcFirstLastPara="1" wrap="square" lIns="91425" tIns="45700" rIns="91425" bIns="45700" anchor="t" anchorCtr="0">
            <a:normAutofit/>
          </a:bodyPr>
          <a:lstStyle/>
          <a:p>
            <a:pPr marL="131445" lvl="0" indent="0" algn="l" rtl="0">
              <a:lnSpc>
                <a:spcPct val="100000"/>
              </a:lnSpc>
              <a:spcBef>
                <a:spcPts val="360"/>
              </a:spcBef>
              <a:spcAft>
                <a:spcPts val="0"/>
              </a:spcAft>
              <a:buSzPts val="1575"/>
              <a:buNone/>
            </a:pPr>
            <a:r>
              <a:rPr lang="en-US" sz="2800" dirty="0"/>
              <a:t>Suppose that the market demand for avocados is characterized by the market demand equation Q = 100 - 4P and market supply for avocados is Q = 50 + P - 2P</a:t>
            </a:r>
            <a:r>
              <a:rPr lang="en-US" sz="2800" baseline="-25000" dirty="0"/>
              <a:t>F</a:t>
            </a:r>
            <a:r>
              <a:rPr lang="en-US" sz="2800" dirty="0"/>
              <a:t>, where Q and P denote quantity demanded and price of avocados and P</a:t>
            </a:r>
            <a:r>
              <a:rPr lang="en-US" sz="2800" baseline="-25000" dirty="0"/>
              <a:t>F</a:t>
            </a:r>
            <a:r>
              <a:rPr lang="en-US" sz="2800" dirty="0"/>
              <a:t> is the price of fertilizer.</a:t>
            </a:r>
            <a:endParaRPr dirty="0"/>
          </a:p>
          <a:p>
            <a:pPr marL="131445" lvl="0" indent="0" algn="l" rtl="0">
              <a:lnSpc>
                <a:spcPct val="100000"/>
              </a:lnSpc>
              <a:spcBef>
                <a:spcPts val="360"/>
              </a:spcBef>
              <a:spcAft>
                <a:spcPts val="0"/>
              </a:spcAft>
              <a:buSzPts val="1575"/>
              <a:buNone/>
            </a:pPr>
            <a:endParaRPr sz="2800" dirty="0"/>
          </a:p>
          <a:p>
            <a:pPr marL="131445" lvl="0" indent="0" algn="l" rtl="0">
              <a:lnSpc>
                <a:spcPct val="100000"/>
              </a:lnSpc>
              <a:spcBef>
                <a:spcPts val="360"/>
              </a:spcBef>
              <a:spcAft>
                <a:spcPts val="0"/>
              </a:spcAft>
              <a:buSzPts val="1575"/>
              <a:buNone/>
            </a:pPr>
            <a:r>
              <a:rPr lang="en-US" sz="2800" dirty="0"/>
              <a:t>(a) What is the relationship between avocados and fertilizer?</a:t>
            </a:r>
            <a:endParaRPr dirty="0"/>
          </a:p>
          <a:p>
            <a:pPr marL="131445" lvl="0" indent="0" algn="l" rtl="0">
              <a:lnSpc>
                <a:spcPct val="100000"/>
              </a:lnSpc>
              <a:spcBef>
                <a:spcPts val="360"/>
              </a:spcBef>
              <a:spcAft>
                <a:spcPts val="0"/>
              </a:spcAft>
              <a:buSzPts val="1575"/>
              <a:buNone/>
            </a:pPr>
            <a:endParaRPr sz="2800" dirty="0"/>
          </a:p>
          <a:p>
            <a:pPr marL="131445" lvl="0" indent="0" algn="l" rtl="0">
              <a:lnSpc>
                <a:spcPct val="100000"/>
              </a:lnSpc>
              <a:spcBef>
                <a:spcPts val="360"/>
              </a:spcBef>
              <a:spcAft>
                <a:spcPts val="0"/>
              </a:spcAft>
              <a:buSzPts val="1575"/>
              <a:buNone/>
            </a:pPr>
            <a:r>
              <a:rPr lang="en-US" sz="2800" dirty="0"/>
              <a:t>(b) Suppose P</a:t>
            </a:r>
            <a:r>
              <a:rPr lang="en-US" sz="2800" baseline="-25000" dirty="0"/>
              <a:t>F</a:t>
            </a:r>
            <a:r>
              <a:rPr lang="en-US" sz="2800" dirty="0"/>
              <a:t> = 30 initially. Calculate the equilibrium price and quantity for avocados. Show this outcome in a clearly-labeled diagram.</a:t>
            </a:r>
            <a:endParaRPr dirty="0"/>
          </a:p>
          <a:p>
            <a:pPr marL="131445" lvl="0" indent="0" algn="l" rtl="0">
              <a:lnSpc>
                <a:spcPct val="100000"/>
              </a:lnSpc>
              <a:spcBef>
                <a:spcPts val="360"/>
              </a:spcBef>
              <a:spcAft>
                <a:spcPts val="0"/>
              </a:spcAft>
              <a:buSzPts val="1575"/>
              <a:buNone/>
            </a:pPr>
            <a:endParaRPr sz="2800" dirty="0"/>
          </a:p>
          <a:p>
            <a:pPr marL="131445" lvl="0" indent="0" algn="l" rtl="0">
              <a:lnSpc>
                <a:spcPct val="100000"/>
              </a:lnSpc>
              <a:spcBef>
                <a:spcPts val="360"/>
              </a:spcBef>
              <a:spcAft>
                <a:spcPts val="0"/>
              </a:spcAft>
              <a:buSzPts val="1575"/>
              <a:buNone/>
            </a:pPr>
            <a:r>
              <a:rPr lang="en-US" sz="2800" dirty="0"/>
              <a:t>(c) Suppose the price of fertilizer increases to P</a:t>
            </a:r>
            <a:r>
              <a:rPr lang="en-US" sz="2800" baseline="-25000" dirty="0"/>
              <a:t>F</a:t>
            </a:r>
            <a:r>
              <a:rPr lang="en-US" sz="2800" dirty="0"/>
              <a:t> = 35. Show this change in the diagram you drew for part (b) and calculate the resulting equilibrium price and quantity for avocados.</a:t>
            </a:r>
            <a:endParaRPr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pic>
        <p:nvPicPr>
          <p:cNvPr id="355" name="Google Shape;355;g163d419be88_0_0"/>
          <p:cNvPicPr preferRelativeResize="0"/>
          <p:nvPr/>
        </p:nvPicPr>
        <p:blipFill rotWithShape="1">
          <a:blip r:embed="rId3">
            <a:alphaModFix/>
          </a:blip>
          <a:srcRect b="619"/>
          <a:stretch/>
        </p:blipFill>
        <p:spPr>
          <a:xfrm rot="2700000">
            <a:off x="16270669" y="-98947"/>
            <a:ext cx="2072513" cy="2059669"/>
          </a:xfrm>
          <a:prstGeom prst="rect">
            <a:avLst/>
          </a:prstGeom>
          <a:noFill/>
          <a:ln>
            <a:noFill/>
          </a:ln>
        </p:spPr>
      </p:pic>
      <p:grpSp>
        <p:nvGrpSpPr>
          <p:cNvPr id="356" name="Google Shape;356;g163d419be88_0_0"/>
          <p:cNvGrpSpPr/>
          <p:nvPr/>
        </p:nvGrpSpPr>
        <p:grpSpPr>
          <a:xfrm>
            <a:off x="0" y="8843309"/>
            <a:ext cx="18287996" cy="3230764"/>
            <a:chOff x="0" y="-38100"/>
            <a:chExt cx="4816592" cy="850900"/>
          </a:xfrm>
        </p:grpSpPr>
        <p:sp>
          <p:nvSpPr>
            <p:cNvPr id="357" name="Google Shape;357;g163d419be88_0_0"/>
            <p:cNvSpPr/>
            <p:nvPr/>
          </p:nvSpPr>
          <p:spPr>
            <a:xfrm>
              <a:off x="0" y="0"/>
              <a:ext cx="4816592" cy="342131"/>
            </a:xfrm>
            <a:custGeom>
              <a:avLst/>
              <a:gdLst/>
              <a:ahLst/>
              <a:cxnLst/>
              <a:rect l="l" t="t" r="r" b="b"/>
              <a:pathLst>
                <a:path w="4816592" h="342131" extrusionOk="0">
                  <a:moveTo>
                    <a:pt x="0" y="0"/>
                  </a:moveTo>
                  <a:lnTo>
                    <a:pt x="4816592" y="0"/>
                  </a:lnTo>
                  <a:lnTo>
                    <a:pt x="4816592" y="342131"/>
                  </a:lnTo>
                  <a:lnTo>
                    <a:pt x="0" y="342131"/>
                  </a:lnTo>
                  <a:close/>
                </a:path>
              </a:pathLst>
            </a:custGeom>
            <a:solidFill>
              <a:srgbClr val="FEC099"/>
            </a:solidFill>
            <a:ln>
              <a:noFill/>
            </a:ln>
          </p:spPr>
          <p:txBody>
            <a:bodyPr/>
            <a:lstStyle/>
            <a:p>
              <a:endParaRPr lang="en-CA"/>
            </a:p>
          </p:txBody>
        </p:sp>
        <p:sp>
          <p:nvSpPr>
            <p:cNvPr id="358" name="Google Shape;358;g163d419be88_0_0"/>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pic>
        <p:nvPicPr>
          <p:cNvPr id="359" name="Google Shape;359;g163d419be88_0_0"/>
          <p:cNvPicPr preferRelativeResize="0"/>
          <p:nvPr/>
        </p:nvPicPr>
        <p:blipFill rotWithShape="1">
          <a:blip r:embed="rId4">
            <a:alphaModFix/>
          </a:blip>
          <a:srcRect/>
          <a:stretch/>
        </p:blipFill>
        <p:spPr>
          <a:xfrm>
            <a:off x="107745" y="9061043"/>
            <a:ext cx="1716191" cy="1175659"/>
          </a:xfrm>
          <a:prstGeom prst="rect">
            <a:avLst/>
          </a:prstGeom>
          <a:noFill/>
          <a:ln>
            <a:noFill/>
          </a:ln>
        </p:spPr>
      </p:pic>
      <p:pic>
        <p:nvPicPr>
          <p:cNvPr id="360" name="Google Shape;360;g163d419be88_0_0"/>
          <p:cNvPicPr preferRelativeResize="0"/>
          <p:nvPr/>
        </p:nvPicPr>
        <p:blipFill rotWithShape="1">
          <a:blip r:embed="rId5">
            <a:alphaModFix/>
          </a:blip>
          <a:srcRect/>
          <a:stretch/>
        </p:blipFill>
        <p:spPr>
          <a:xfrm>
            <a:off x="15845978" y="7130810"/>
            <a:ext cx="2733798" cy="3538897"/>
          </a:xfrm>
          <a:prstGeom prst="rect">
            <a:avLst/>
          </a:prstGeom>
          <a:noFill/>
          <a:ln>
            <a:noFill/>
          </a:ln>
        </p:spPr>
      </p:pic>
      <p:sp>
        <p:nvSpPr>
          <p:cNvPr id="361" name="Google Shape;361;g163d419be88_0_0"/>
          <p:cNvSpPr txBox="1">
            <a:spLocks noGrp="1"/>
          </p:cNvSpPr>
          <p:nvPr>
            <p:ph type="title"/>
          </p:nvPr>
        </p:nvSpPr>
        <p:spPr>
          <a:xfrm>
            <a:off x="5029200" y="359389"/>
            <a:ext cx="8229600" cy="11430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SzPts val="1800"/>
              <a:buNone/>
            </a:pPr>
            <a:r>
              <a:rPr lang="en-US" b="1"/>
              <a:t>Question 3</a:t>
            </a:r>
            <a:endParaRPr b="1"/>
          </a:p>
        </p:txBody>
      </p:sp>
      <mc:AlternateContent xmlns:mc="http://schemas.openxmlformats.org/markup-compatibility/2006" xmlns:a14="http://schemas.microsoft.com/office/drawing/2010/main">
        <mc:Choice Requires="a14">
          <p:sp>
            <p:nvSpPr>
              <p:cNvPr id="362" name="Google Shape;362;g163d419be88_0_0"/>
              <p:cNvSpPr txBox="1">
                <a:spLocks noGrp="1"/>
              </p:cNvSpPr>
              <p:nvPr>
                <p:ph type="body" idx="1"/>
              </p:nvPr>
            </p:nvSpPr>
            <p:spPr>
              <a:xfrm>
                <a:off x="741405" y="1762800"/>
                <a:ext cx="16286206" cy="6761400"/>
              </a:xfrm>
              <a:prstGeom prst="rect">
                <a:avLst/>
              </a:prstGeom>
              <a:noFill/>
              <a:ln>
                <a:noFill/>
              </a:ln>
            </p:spPr>
            <p:txBody>
              <a:bodyPr spcFirstLastPara="1" wrap="square" lIns="91425" tIns="45700" rIns="91425" bIns="45700" anchor="t" anchorCtr="0">
                <a:normAutofit lnSpcReduction="10000"/>
              </a:bodyPr>
              <a:lstStyle/>
              <a:p>
                <a:pPr marL="131445" lvl="0" indent="0" algn="l" rtl="0">
                  <a:lnSpc>
                    <a:spcPct val="100000"/>
                  </a:lnSpc>
                  <a:spcBef>
                    <a:spcPts val="360"/>
                  </a:spcBef>
                  <a:spcAft>
                    <a:spcPts val="0"/>
                  </a:spcAft>
                  <a:buSzPts val="1575"/>
                  <a:buNone/>
                </a:pPr>
                <a:r>
                  <a:rPr lang="en-US" sz="2800" dirty="0"/>
                  <a:t>(a) At equilibrium</a:t>
                </a:r>
              </a:p>
              <a:p>
                <a:pPr marL="588645" lvl="1" indent="0">
                  <a:buSzPts val="1575"/>
                  <a:buNone/>
                </a:pPr>
                <a:r>
                  <a:rPr lang="en-US" dirty="0" err="1"/>
                  <a:t>Qd</a:t>
                </a:r>
                <a:r>
                  <a:rPr lang="en-US" dirty="0"/>
                  <a:t> = Qs</a:t>
                </a:r>
              </a:p>
              <a:p>
                <a:pPr marL="588645" lvl="1" indent="0">
                  <a:buSzPts val="1575"/>
                  <a:buNone/>
                </a:pPr>
                <a:r>
                  <a:rPr lang="en-US" dirty="0"/>
                  <a:t>100 - 4P = 50 + P – 2Pf (1 pts)</a:t>
                </a:r>
              </a:p>
              <a:p>
                <a:pPr marL="588645" lvl="1" indent="0">
                  <a:buSzPts val="1575"/>
                  <a:buNone/>
                </a:pPr>
                <a:r>
                  <a:rPr lang="en-US" dirty="0"/>
                  <a:t>P = 10 + 0.4Pf (2 pts)</a:t>
                </a:r>
              </a:p>
              <a:p>
                <a:pPr marL="588645" lvl="1" indent="0">
                  <a:buSzPts val="1575"/>
                  <a:buNone/>
                </a:pPr>
                <a:r>
                  <a:rPr lang="en-US" dirty="0" err="1"/>
                  <a:t>dP</a:t>
                </a:r>
                <a:r>
                  <a:rPr lang="en-US" dirty="0"/>
                  <a:t>/</a:t>
                </a:r>
                <a:r>
                  <a:rPr lang="en-US" dirty="0" err="1"/>
                  <a:t>dPf</a:t>
                </a:r>
                <a:r>
                  <a:rPr lang="en-US" dirty="0"/>
                  <a:t> = 0.4 (2 pts)</a:t>
                </a:r>
              </a:p>
              <a:p>
                <a:pPr marL="588645" lvl="1" indent="0">
                  <a:buSzPts val="1575"/>
                  <a:buNone/>
                </a:pPr>
                <a:r>
                  <a:rPr lang="en-US" dirty="0"/>
                  <a:t>A dollar increase in </a:t>
                </a:r>
                <a:r>
                  <a:rPr lang="en-US" dirty="0" err="1"/>
                  <a:t>Pf</a:t>
                </a:r>
                <a:r>
                  <a:rPr lang="en-US" dirty="0"/>
                  <a:t> will increase the price of avocadoes by $0.4.</a:t>
                </a:r>
              </a:p>
              <a:p>
                <a:pPr marL="131445" lvl="0" indent="0" algn="l" rtl="0">
                  <a:lnSpc>
                    <a:spcPct val="100000"/>
                  </a:lnSpc>
                  <a:spcBef>
                    <a:spcPts val="360"/>
                  </a:spcBef>
                  <a:spcAft>
                    <a:spcPts val="0"/>
                  </a:spcAft>
                  <a:buSzPts val="1575"/>
                  <a:buNone/>
                </a:pPr>
                <a:r>
                  <a:rPr lang="en-US" sz="2800" dirty="0"/>
                  <a:t>(b) </a:t>
                </a:r>
                <a14:m>
                  <m:oMath xmlns:m="http://schemas.openxmlformats.org/officeDocument/2006/math">
                    <m:r>
                      <a:rPr lang="en-US" sz="2800" b="0" i="1" smtClean="0">
                        <a:latin typeface="Cambria Math" panose="02040503050406030204" pitchFamily="18" charset="0"/>
                      </a:rPr>
                      <m:t>𝑄</m:t>
                    </m:r>
                    <m:r>
                      <a:rPr lang="en-CA" sz="2800" b="0" i="1" smtClean="0">
                        <a:latin typeface="Cambria Math" panose="02040503050406030204" pitchFamily="18" charset="0"/>
                      </a:rPr>
                      <m:t>𝑑</m:t>
                    </m:r>
                    <m:r>
                      <a:rPr lang="en-CA" sz="2800" b="0" i="1" smtClean="0">
                        <a:latin typeface="Cambria Math" panose="02040503050406030204" pitchFamily="18" charset="0"/>
                      </a:rPr>
                      <m:t>=</m:t>
                    </m:r>
                    <m:r>
                      <a:rPr lang="en-CA" sz="2800" b="0" i="1" smtClean="0">
                        <a:latin typeface="Cambria Math" panose="02040503050406030204" pitchFamily="18" charset="0"/>
                      </a:rPr>
                      <m:t>𝑄𝑠</m:t>
                    </m:r>
                  </m:oMath>
                </a14:m>
                <a:endParaRPr lang="en-CA" sz="2800" dirty="0"/>
              </a:p>
              <a:p>
                <a:pPr marL="131445" lvl="0" indent="0" algn="l" rtl="0">
                  <a:lnSpc>
                    <a:spcPct val="100000"/>
                  </a:lnSpc>
                  <a:spcBef>
                    <a:spcPts val="360"/>
                  </a:spcBef>
                  <a:spcAft>
                    <a:spcPts val="0"/>
                  </a:spcAft>
                  <a:buSzPts val="1575"/>
                  <a:buNone/>
                </a:pPr>
                <a:r>
                  <a:rPr lang="en-CA" sz="2800" dirty="0"/>
                  <a:t>     </a:t>
                </a:r>
                <a14:m>
                  <m:oMath xmlns:m="http://schemas.openxmlformats.org/officeDocument/2006/math">
                    <m:r>
                      <a:rPr lang="en-CA" sz="2800" b="0" i="1" smtClean="0">
                        <a:latin typeface="Cambria Math" panose="02040503050406030204" pitchFamily="18" charset="0"/>
                      </a:rPr>
                      <m:t>100−4</m:t>
                    </m:r>
                    <m:r>
                      <a:rPr lang="en-CA" sz="2800" b="0" i="1" smtClean="0">
                        <a:latin typeface="Cambria Math" panose="02040503050406030204" pitchFamily="18" charset="0"/>
                      </a:rPr>
                      <m:t>𝑝</m:t>
                    </m:r>
                    <m:r>
                      <a:rPr lang="en-CA" sz="2800" b="0" i="1" smtClean="0">
                        <a:latin typeface="Cambria Math" panose="02040503050406030204" pitchFamily="18" charset="0"/>
                      </a:rPr>
                      <m:t>=50+</m:t>
                    </m:r>
                    <m:r>
                      <a:rPr lang="en-CA" sz="2800" b="0" i="1" smtClean="0">
                        <a:latin typeface="Cambria Math" panose="02040503050406030204" pitchFamily="18" charset="0"/>
                      </a:rPr>
                      <m:t>𝑝</m:t>
                    </m:r>
                    <m:r>
                      <a:rPr lang="en-CA" sz="2800" b="0" i="1" smtClean="0">
                        <a:latin typeface="Cambria Math" panose="02040503050406030204" pitchFamily="18" charset="0"/>
                      </a:rPr>
                      <m:t>−2∗30</m:t>
                    </m:r>
                  </m:oMath>
                </a14:m>
                <a:endParaRPr lang="en-CA" sz="2800" b="0" dirty="0"/>
              </a:p>
              <a:p>
                <a:pPr marL="131445" lvl="0" indent="0" algn="l" rtl="0">
                  <a:lnSpc>
                    <a:spcPct val="100000"/>
                  </a:lnSpc>
                  <a:spcBef>
                    <a:spcPts val="360"/>
                  </a:spcBef>
                  <a:spcAft>
                    <a:spcPts val="0"/>
                  </a:spcAft>
                  <a:buSzPts val="1575"/>
                  <a:buNone/>
                </a:pPr>
                <a:r>
                  <a:rPr lang="en-CA" sz="2800" dirty="0"/>
                  <a:t>      </a:t>
                </a:r>
                <a14:m>
                  <m:oMath xmlns:m="http://schemas.openxmlformats.org/officeDocument/2006/math">
                    <m:r>
                      <a:rPr lang="en-CA" sz="2800" b="0" i="1" smtClean="0">
                        <a:latin typeface="Cambria Math" panose="02040503050406030204" pitchFamily="18" charset="0"/>
                      </a:rPr>
                      <m:t>𝑝</m:t>
                    </m:r>
                    <m:r>
                      <a:rPr lang="en-CA" sz="2800" b="0" i="1" smtClean="0">
                        <a:latin typeface="Cambria Math" panose="02040503050406030204" pitchFamily="18" charset="0"/>
                      </a:rPr>
                      <m:t>=$22</m:t>
                    </m:r>
                  </m:oMath>
                </a14:m>
                <a:endParaRPr lang="en-CA" sz="2800" dirty="0"/>
              </a:p>
              <a:p>
                <a:pPr marL="131445" lvl="0" indent="0" algn="l" rtl="0">
                  <a:lnSpc>
                    <a:spcPct val="100000"/>
                  </a:lnSpc>
                  <a:spcBef>
                    <a:spcPts val="360"/>
                  </a:spcBef>
                  <a:spcAft>
                    <a:spcPts val="0"/>
                  </a:spcAft>
                  <a:buSzPts val="1575"/>
                  <a:buNone/>
                </a:pPr>
                <a:r>
                  <a:rPr lang="en-CA" sz="2800" dirty="0"/>
                  <a:t>      </a:t>
                </a:r>
                <a14:m>
                  <m:oMath xmlns:m="http://schemas.openxmlformats.org/officeDocument/2006/math">
                    <m:r>
                      <a:rPr lang="en-CA" sz="2800" b="0" i="1" smtClean="0">
                        <a:latin typeface="Cambria Math" panose="02040503050406030204" pitchFamily="18" charset="0"/>
                      </a:rPr>
                      <m:t>𝑄</m:t>
                    </m:r>
                    <m:r>
                      <a:rPr lang="en-CA" sz="2800" b="0" i="1" smtClean="0">
                        <a:latin typeface="Cambria Math" panose="02040503050406030204" pitchFamily="18" charset="0"/>
                      </a:rPr>
                      <m:t>=100−4∗22=12 </m:t>
                    </m:r>
                    <m:r>
                      <a:rPr lang="en-CA" sz="2800" b="0" i="1" smtClean="0">
                        <a:latin typeface="Cambria Math" panose="02040503050406030204" pitchFamily="18" charset="0"/>
                      </a:rPr>
                      <m:t>𝑢𝑛𝑖𝑡𝑠</m:t>
                    </m:r>
                  </m:oMath>
                </a14:m>
                <a:endParaRPr lang="en-CA" sz="2800" dirty="0"/>
              </a:p>
              <a:p>
                <a:pPr marL="131445" lvl="0" indent="0" algn="l" rtl="0">
                  <a:lnSpc>
                    <a:spcPct val="100000"/>
                  </a:lnSpc>
                  <a:spcBef>
                    <a:spcPts val="360"/>
                  </a:spcBef>
                  <a:spcAft>
                    <a:spcPts val="0"/>
                  </a:spcAft>
                  <a:buSzPts val="1575"/>
                  <a:buNone/>
                </a:pPr>
                <a:r>
                  <a:rPr lang="en-CA" sz="2800" dirty="0"/>
                  <a:t>(c) </a:t>
                </a:r>
                <a14:m>
                  <m:oMath xmlns:m="http://schemas.openxmlformats.org/officeDocument/2006/math">
                    <m:r>
                      <a:rPr lang="en-CA" sz="2800" b="0" i="1" smtClean="0">
                        <a:latin typeface="Cambria Math" panose="02040503050406030204" pitchFamily="18" charset="0"/>
                      </a:rPr>
                      <m:t>𝑄𝑑</m:t>
                    </m:r>
                    <m:r>
                      <a:rPr lang="en-CA" sz="2800" b="0" i="1" smtClean="0">
                        <a:latin typeface="Cambria Math" panose="02040503050406030204" pitchFamily="18" charset="0"/>
                      </a:rPr>
                      <m:t>=</m:t>
                    </m:r>
                    <m:r>
                      <a:rPr lang="en-CA" sz="2800" b="0" i="1" smtClean="0">
                        <a:latin typeface="Cambria Math" panose="02040503050406030204" pitchFamily="18" charset="0"/>
                      </a:rPr>
                      <m:t>𝑄𝑠</m:t>
                    </m:r>
                  </m:oMath>
                </a14:m>
                <a:endParaRPr lang="en-CA" sz="2800" b="0" i="1" dirty="0">
                  <a:latin typeface="Cambria Math" panose="02040503050406030204" pitchFamily="18" charset="0"/>
                </a:endParaRPr>
              </a:p>
              <a:p>
                <a:pPr marL="131445" lvl="0" indent="0" algn="l" rtl="0">
                  <a:lnSpc>
                    <a:spcPct val="100000"/>
                  </a:lnSpc>
                  <a:spcBef>
                    <a:spcPts val="360"/>
                  </a:spcBef>
                  <a:spcAft>
                    <a:spcPts val="0"/>
                  </a:spcAft>
                  <a:buSzPts val="1575"/>
                  <a:buNone/>
                </a:pPr>
                <a:r>
                  <a:rPr lang="en-CA" sz="2800" dirty="0"/>
                  <a:t>      </a:t>
                </a:r>
                <a14:m>
                  <m:oMath xmlns:m="http://schemas.openxmlformats.org/officeDocument/2006/math">
                    <m:r>
                      <a:rPr lang="en-CA" sz="2800" i="1">
                        <a:latin typeface="Cambria Math" panose="02040503050406030204" pitchFamily="18" charset="0"/>
                      </a:rPr>
                      <m:t>100−4</m:t>
                    </m:r>
                    <m:r>
                      <a:rPr lang="en-CA" sz="2800" i="1">
                        <a:latin typeface="Cambria Math" panose="02040503050406030204" pitchFamily="18" charset="0"/>
                      </a:rPr>
                      <m:t>𝑝</m:t>
                    </m:r>
                    <m:r>
                      <a:rPr lang="en-CA" sz="2800" i="1">
                        <a:latin typeface="Cambria Math" panose="02040503050406030204" pitchFamily="18" charset="0"/>
                      </a:rPr>
                      <m:t>=50+</m:t>
                    </m:r>
                    <m:r>
                      <a:rPr lang="en-CA" sz="2800" i="1">
                        <a:latin typeface="Cambria Math" panose="02040503050406030204" pitchFamily="18" charset="0"/>
                      </a:rPr>
                      <m:t>𝑝</m:t>
                    </m:r>
                    <m:r>
                      <a:rPr lang="en-CA" sz="2800" i="1">
                        <a:latin typeface="Cambria Math" panose="02040503050406030204" pitchFamily="18" charset="0"/>
                      </a:rPr>
                      <m:t>−2∗35</m:t>
                    </m:r>
                  </m:oMath>
                </a14:m>
                <a:endParaRPr lang="en-CA" sz="2800" dirty="0"/>
              </a:p>
              <a:p>
                <a:pPr marL="131445" lvl="0" indent="0">
                  <a:buSzPts val="1575"/>
                  <a:buNone/>
                </a:pPr>
                <a:r>
                  <a:rPr lang="en-CA" sz="2800" dirty="0"/>
                  <a:t>      </a:t>
                </a:r>
                <a14:m>
                  <m:oMath xmlns:m="http://schemas.openxmlformats.org/officeDocument/2006/math">
                    <m:r>
                      <a:rPr lang="en-CA" sz="2800" i="1">
                        <a:latin typeface="Cambria Math" panose="02040503050406030204" pitchFamily="18" charset="0"/>
                      </a:rPr>
                      <m:t>𝑝</m:t>
                    </m:r>
                    <m:r>
                      <a:rPr lang="en-CA" sz="2800" i="1">
                        <a:latin typeface="Cambria Math" panose="02040503050406030204" pitchFamily="18" charset="0"/>
                      </a:rPr>
                      <m:t>=$24</m:t>
                    </m:r>
                  </m:oMath>
                </a14:m>
                <a:endParaRPr lang="en-CA" sz="2800" dirty="0"/>
              </a:p>
              <a:p>
                <a:pPr marL="131445" lvl="0" indent="0">
                  <a:buSzPts val="1575"/>
                  <a:buNone/>
                </a:pPr>
                <a:r>
                  <a:rPr lang="en-CA" sz="2800" dirty="0"/>
                  <a:t>      </a:t>
                </a:r>
                <a14:m>
                  <m:oMath xmlns:m="http://schemas.openxmlformats.org/officeDocument/2006/math">
                    <m:r>
                      <a:rPr lang="en-CA" sz="2800" i="1">
                        <a:latin typeface="Cambria Math" panose="02040503050406030204" pitchFamily="18" charset="0"/>
                      </a:rPr>
                      <m:t>𝑄</m:t>
                    </m:r>
                    <m:r>
                      <a:rPr lang="en-CA" sz="2800" i="1">
                        <a:latin typeface="Cambria Math" panose="02040503050406030204" pitchFamily="18" charset="0"/>
                      </a:rPr>
                      <m:t>=100−4∗24=4 </m:t>
                    </m:r>
                    <m:r>
                      <a:rPr lang="en-CA" sz="2800" i="1">
                        <a:latin typeface="Cambria Math" panose="02040503050406030204" pitchFamily="18" charset="0"/>
                      </a:rPr>
                      <m:t>𝑢𝑛𝑖𝑡𝑠</m:t>
                    </m:r>
                  </m:oMath>
                </a14:m>
                <a:endParaRPr lang="en-CA" sz="2800" b="0" dirty="0"/>
              </a:p>
              <a:p>
                <a:pPr marL="131445" lvl="0" indent="0" algn="l" rtl="0">
                  <a:lnSpc>
                    <a:spcPct val="100000"/>
                  </a:lnSpc>
                  <a:spcBef>
                    <a:spcPts val="360"/>
                  </a:spcBef>
                  <a:spcAft>
                    <a:spcPts val="0"/>
                  </a:spcAft>
                  <a:buSzPts val="1575"/>
                  <a:buNone/>
                </a:pPr>
                <a:endParaRPr sz="2800" dirty="0"/>
              </a:p>
            </p:txBody>
          </p:sp>
        </mc:Choice>
        <mc:Fallback xmlns="">
          <p:sp>
            <p:nvSpPr>
              <p:cNvPr id="362" name="Google Shape;362;g163d419be88_0_0"/>
              <p:cNvSpPr txBox="1">
                <a:spLocks noGrp="1" noRot="1" noChangeAspect="1" noMove="1" noResize="1" noEditPoints="1" noAdjustHandles="1" noChangeArrowheads="1" noChangeShapeType="1" noTextEdit="1"/>
              </p:cNvSpPr>
              <p:nvPr>
                <p:ph type="body" idx="1"/>
              </p:nvPr>
            </p:nvSpPr>
            <p:spPr>
              <a:xfrm>
                <a:off x="741405" y="1762800"/>
                <a:ext cx="16286206" cy="6761400"/>
              </a:xfrm>
              <a:prstGeom prst="rect">
                <a:avLst/>
              </a:prstGeom>
              <a:blipFill>
                <a:blip r:embed="rId6"/>
                <a:stretch>
                  <a:fillRect t="-721"/>
                </a:stretch>
              </a:blipFill>
              <a:ln>
                <a:noFill/>
              </a:ln>
            </p:spPr>
            <p:txBody>
              <a:bodyPr/>
              <a:lstStyle/>
              <a:p>
                <a:r>
                  <a:rPr lang="en-CA">
                    <a:noFill/>
                  </a:rPr>
                  <a:t> </a:t>
                </a:r>
              </a:p>
            </p:txBody>
          </p:sp>
        </mc:Fallback>
      </mc:AlternateContent>
    </p:spTree>
    <p:extLst>
      <p:ext uri="{BB962C8B-B14F-4D97-AF65-F5344CB8AC3E}">
        <p14:creationId xmlns:p14="http://schemas.microsoft.com/office/powerpoint/2010/main" val="42707357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grpSp>
        <p:nvGrpSpPr>
          <p:cNvPr id="117" name="Google Shape;117;p2"/>
          <p:cNvGrpSpPr/>
          <p:nvPr/>
        </p:nvGrpSpPr>
        <p:grpSpPr>
          <a:xfrm>
            <a:off x="0" y="8843309"/>
            <a:ext cx="18287996" cy="3230764"/>
            <a:chOff x="0" y="-38100"/>
            <a:chExt cx="4816592" cy="850900"/>
          </a:xfrm>
        </p:grpSpPr>
        <p:sp>
          <p:nvSpPr>
            <p:cNvPr id="118" name="Google Shape;118;p2"/>
            <p:cNvSpPr/>
            <p:nvPr/>
          </p:nvSpPr>
          <p:spPr>
            <a:xfrm>
              <a:off x="0" y="0"/>
              <a:ext cx="4816592" cy="342131"/>
            </a:xfrm>
            <a:custGeom>
              <a:avLst/>
              <a:gdLst/>
              <a:ahLst/>
              <a:cxnLst/>
              <a:rect l="l" t="t" r="r" b="b"/>
              <a:pathLst>
                <a:path w="4816592" h="342131" extrusionOk="0">
                  <a:moveTo>
                    <a:pt x="0" y="0"/>
                  </a:moveTo>
                  <a:lnTo>
                    <a:pt x="4816592" y="0"/>
                  </a:lnTo>
                  <a:lnTo>
                    <a:pt x="4816592" y="342131"/>
                  </a:lnTo>
                  <a:lnTo>
                    <a:pt x="0" y="342131"/>
                  </a:lnTo>
                  <a:close/>
                </a:path>
              </a:pathLst>
            </a:custGeom>
            <a:solidFill>
              <a:srgbClr val="FEC099"/>
            </a:solidFill>
            <a:ln>
              <a:noFill/>
            </a:ln>
          </p:spPr>
          <p:txBody>
            <a:bodyPr/>
            <a:lstStyle/>
            <a:p>
              <a:endParaRPr lang="en-CA"/>
            </a:p>
          </p:txBody>
        </p:sp>
        <p:sp>
          <p:nvSpPr>
            <p:cNvPr id="119" name="Google Shape;119;p2"/>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pic>
        <p:nvPicPr>
          <p:cNvPr id="120" name="Google Shape;120;p2"/>
          <p:cNvPicPr preferRelativeResize="0"/>
          <p:nvPr/>
        </p:nvPicPr>
        <p:blipFill rotWithShape="1">
          <a:blip r:embed="rId3">
            <a:alphaModFix/>
          </a:blip>
          <a:srcRect b="619"/>
          <a:stretch/>
        </p:blipFill>
        <p:spPr>
          <a:xfrm rot="2700000">
            <a:off x="16270669" y="-98947"/>
            <a:ext cx="2072513" cy="2059669"/>
          </a:xfrm>
          <a:prstGeom prst="rect">
            <a:avLst/>
          </a:prstGeom>
          <a:noFill/>
          <a:ln>
            <a:noFill/>
          </a:ln>
        </p:spPr>
      </p:pic>
      <p:grpSp>
        <p:nvGrpSpPr>
          <p:cNvPr id="121" name="Google Shape;121;p2"/>
          <p:cNvGrpSpPr/>
          <p:nvPr/>
        </p:nvGrpSpPr>
        <p:grpSpPr>
          <a:xfrm>
            <a:off x="724693" y="445165"/>
            <a:ext cx="6698888" cy="3230782"/>
            <a:chOff x="0" y="-38100"/>
            <a:chExt cx="1764305" cy="850900"/>
          </a:xfrm>
        </p:grpSpPr>
        <p:sp>
          <p:nvSpPr>
            <p:cNvPr id="122" name="Google Shape;122;p2"/>
            <p:cNvSpPr/>
            <p:nvPr/>
          </p:nvSpPr>
          <p:spPr>
            <a:xfrm>
              <a:off x="2" y="-1"/>
              <a:ext cx="1764303" cy="231176"/>
            </a:xfrm>
            <a:custGeom>
              <a:avLst/>
              <a:gdLst/>
              <a:ahLst/>
              <a:cxnLst/>
              <a:rect l="l" t="t" r="r" b="b"/>
              <a:pathLst>
                <a:path w="2057496" h="231176" extrusionOk="0">
                  <a:moveTo>
                    <a:pt x="0" y="0"/>
                  </a:moveTo>
                  <a:lnTo>
                    <a:pt x="2057496" y="0"/>
                  </a:lnTo>
                  <a:lnTo>
                    <a:pt x="2057496" y="231176"/>
                  </a:lnTo>
                  <a:lnTo>
                    <a:pt x="0" y="231176"/>
                  </a:lnTo>
                  <a:close/>
                </a:path>
              </a:pathLst>
            </a:custGeom>
            <a:solidFill>
              <a:srgbClr val="FEC099"/>
            </a:solidFill>
            <a:ln>
              <a:noFill/>
            </a:ln>
          </p:spPr>
          <p:txBody>
            <a:bodyPr/>
            <a:lstStyle/>
            <a:p>
              <a:endParaRPr lang="en-CA"/>
            </a:p>
          </p:txBody>
        </p:sp>
        <p:sp>
          <p:nvSpPr>
            <p:cNvPr id="123" name="Google Shape;123;p2"/>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124" name="Google Shape;124;p2"/>
          <p:cNvSpPr txBox="1"/>
          <p:nvPr/>
        </p:nvSpPr>
        <p:spPr>
          <a:xfrm>
            <a:off x="637175" y="707475"/>
            <a:ext cx="6894900" cy="700200"/>
          </a:xfrm>
          <a:prstGeom prst="rect">
            <a:avLst/>
          </a:prstGeom>
          <a:noFill/>
          <a:ln>
            <a:noFill/>
          </a:ln>
        </p:spPr>
        <p:txBody>
          <a:bodyPr spcFirstLastPara="1" wrap="square" lIns="0" tIns="0" rIns="0" bIns="0" anchor="t" anchorCtr="0">
            <a:spAutoFit/>
          </a:bodyPr>
          <a:lstStyle/>
          <a:p>
            <a:pPr marL="0" marR="0" lvl="0" indent="0" algn="ctr" rtl="0">
              <a:lnSpc>
                <a:spcPct val="124005"/>
              </a:lnSpc>
              <a:spcBef>
                <a:spcPts val="0"/>
              </a:spcBef>
              <a:spcAft>
                <a:spcPts val="0"/>
              </a:spcAft>
              <a:buClr>
                <a:srgbClr val="000000"/>
              </a:buClr>
              <a:buSzPts val="4549"/>
              <a:buFont typeface="Arial"/>
              <a:buNone/>
            </a:pPr>
            <a:r>
              <a:rPr lang="en-US" sz="4549" b="1" i="0" u="none" strike="noStrike" cap="none">
                <a:solidFill>
                  <a:srgbClr val="FFFFFF"/>
                </a:solidFill>
                <a:latin typeface="Arial"/>
                <a:ea typeface="Arial"/>
                <a:cs typeface="Arial"/>
                <a:sym typeface="Arial"/>
              </a:rPr>
              <a:t>TABLE OF CONTENTS</a:t>
            </a:r>
            <a:endParaRPr sz="1400" b="1" i="0" u="none" strike="noStrike" cap="none">
              <a:solidFill>
                <a:srgbClr val="000000"/>
              </a:solidFill>
              <a:latin typeface="Arial"/>
              <a:ea typeface="Arial"/>
              <a:cs typeface="Arial"/>
              <a:sym typeface="Arial"/>
            </a:endParaRPr>
          </a:p>
        </p:txBody>
      </p:sp>
      <p:pic>
        <p:nvPicPr>
          <p:cNvPr id="125" name="Google Shape;125;p2"/>
          <p:cNvPicPr preferRelativeResize="0"/>
          <p:nvPr/>
        </p:nvPicPr>
        <p:blipFill rotWithShape="1">
          <a:blip r:embed="rId4">
            <a:alphaModFix/>
          </a:blip>
          <a:srcRect/>
          <a:stretch/>
        </p:blipFill>
        <p:spPr>
          <a:xfrm>
            <a:off x="15845978" y="7130810"/>
            <a:ext cx="2733798" cy="3538897"/>
          </a:xfrm>
          <a:prstGeom prst="rect">
            <a:avLst/>
          </a:prstGeom>
          <a:noFill/>
          <a:ln>
            <a:noFill/>
          </a:ln>
        </p:spPr>
      </p:pic>
      <p:pic>
        <p:nvPicPr>
          <p:cNvPr id="126" name="Google Shape;126;p2"/>
          <p:cNvPicPr preferRelativeResize="0"/>
          <p:nvPr/>
        </p:nvPicPr>
        <p:blipFill rotWithShape="1">
          <a:blip r:embed="rId5">
            <a:alphaModFix/>
          </a:blip>
          <a:srcRect/>
          <a:stretch/>
        </p:blipFill>
        <p:spPr>
          <a:xfrm>
            <a:off x="107745" y="9061043"/>
            <a:ext cx="1716191" cy="1175659"/>
          </a:xfrm>
          <a:prstGeom prst="rect">
            <a:avLst/>
          </a:prstGeom>
          <a:noFill/>
          <a:ln>
            <a:noFill/>
          </a:ln>
        </p:spPr>
      </p:pic>
      <p:sp>
        <p:nvSpPr>
          <p:cNvPr id="127" name="Google Shape;127;p2"/>
          <p:cNvSpPr txBox="1"/>
          <p:nvPr/>
        </p:nvSpPr>
        <p:spPr>
          <a:xfrm>
            <a:off x="4379425" y="2139763"/>
            <a:ext cx="10428900" cy="5447615"/>
          </a:xfrm>
          <a:prstGeom prst="rect">
            <a:avLst/>
          </a:prstGeom>
          <a:noFill/>
          <a:ln>
            <a:noFill/>
          </a:ln>
        </p:spPr>
        <p:txBody>
          <a:bodyPr spcFirstLastPara="1" wrap="square" lIns="91425" tIns="91425" rIns="91425" bIns="91425" anchor="t" anchorCtr="0">
            <a:spAutoFit/>
          </a:bodyPr>
          <a:lstStyle/>
          <a:p>
            <a:pPr marL="730250" marR="0" lvl="0" indent="-730250" algn="l" rtl="0">
              <a:lnSpc>
                <a:spcPct val="100000"/>
              </a:lnSpc>
              <a:spcBef>
                <a:spcPts val="0"/>
              </a:spcBef>
              <a:spcAft>
                <a:spcPts val="0"/>
              </a:spcAft>
              <a:buClr>
                <a:srgbClr val="000000"/>
              </a:buClr>
              <a:buSzPts val="3800"/>
              <a:buFont typeface="Arial"/>
              <a:buAutoNum type="arabicPeriod"/>
            </a:pPr>
            <a:r>
              <a:rPr lang="en-US" sz="3800" b="0" i="0" u="none" strike="noStrike" cap="none" dirty="0">
                <a:solidFill>
                  <a:srgbClr val="000000"/>
                </a:solidFill>
                <a:latin typeface="Arial"/>
                <a:ea typeface="Arial"/>
                <a:cs typeface="Arial"/>
                <a:sym typeface="Arial"/>
              </a:rPr>
              <a:t>Introduction</a:t>
            </a:r>
            <a:endParaRPr dirty="0"/>
          </a:p>
          <a:p>
            <a:pPr marL="730250" marR="0" lvl="0" indent="-730250" algn="l" rtl="0">
              <a:lnSpc>
                <a:spcPct val="100000"/>
              </a:lnSpc>
              <a:spcBef>
                <a:spcPts val="0"/>
              </a:spcBef>
              <a:spcAft>
                <a:spcPts val="0"/>
              </a:spcAft>
              <a:buClr>
                <a:srgbClr val="000000"/>
              </a:buClr>
              <a:buSzPts val="3800"/>
              <a:buFont typeface="Arial"/>
              <a:buAutoNum type="arabicPeriod"/>
            </a:pPr>
            <a:r>
              <a:rPr lang="en-US" sz="3800" b="0" i="0" u="none" strike="noStrike" cap="none" dirty="0">
                <a:solidFill>
                  <a:srgbClr val="000000"/>
                </a:solidFill>
                <a:latin typeface="Arial"/>
                <a:ea typeface="Arial"/>
                <a:cs typeface="Arial"/>
                <a:sym typeface="Arial"/>
              </a:rPr>
              <a:t>Supply and Demand</a:t>
            </a:r>
            <a:endParaRPr dirty="0"/>
          </a:p>
          <a:p>
            <a:pPr marL="730250" marR="0" lvl="0" indent="-730250" algn="l" rtl="0">
              <a:lnSpc>
                <a:spcPct val="100000"/>
              </a:lnSpc>
              <a:spcBef>
                <a:spcPts val="0"/>
              </a:spcBef>
              <a:spcAft>
                <a:spcPts val="0"/>
              </a:spcAft>
              <a:buClr>
                <a:srgbClr val="000000"/>
              </a:buClr>
              <a:buSzPts val="3800"/>
              <a:buFont typeface="Arial"/>
              <a:buAutoNum type="arabicPeriod"/>
            </a:pPr>
            <a:r>
              <a:rPr lang="en-US" sz="3800" b="0" i="0" u="none" strike="noStrike" cap="none" dirty="0">
                <a:solidFill>
                  <a:srgbClr val="000000"/>
                </a:solidFill>
                <a:latin typeface="Arial"/>
                <a:ea typeface="Arial"/>
                <a:cs typeface="Arial"/>
                <a:sym typeface="Arial"/>
              </a:rPr>
              <a:t>Production and Cost</a:t>
            </a:r>
            <a:endParaRPr dirty="0"/>
          </a:p>
          <a:p>
            <a:pPr marL="730250" indent="-730250">
              <a:buSzPts val="3800"/>
              <a:buFont typeface="Arial"/>
              <a:buAutoNum type="arabicPeriod"/>
            </a:pPr>
            <a:r>
              <a:rPr lang="en-US" sz="3800" b="0" i="0" u="none" strike="noStrike" cap="none" dirty="0">
                <a:solidFill>
                  <a:srgbClr val="000000"/>
                </a:solidFill>
                <a:latin typeface="Arial"/>
                <a:ea typeface="Arial"/>
                <a:cs typeface="Arial"/>
                <a:sym typeface="Arial"/>
              </a:rPr>
              <a:t>Elasticity</a:t>
            </a:r>
            <a:endParaRPr lang="en-US" sz="4000" dirty="0"/>
          </a:p>
          <a:p>
            <a:pPr marL="730250" marR="0" lvl="0" indent="-730250" algn="l" rtl="0">
              <a:lnSpc>
                <a:spcPct val="100000"/>
              </a:lnSpc>
              <a:spcBef>
                <a:spcPts val="0"/>
              </a:spcBef>
              <a:spcAft>
                <a:spcPts val="0"/>
              </a:spcAft>
              <a:buClr>
                <a:srgbClr val="000000"/>
              </a:buClr>
              <a:buSzPts val="3800"/>
              <a:buFont typeface="Arial"/>
              <a:buAutoNum type="arabicPeriod"/>
            </a:pPr>
            <a:r>
              <a:rPr lang="en-US" sz="3800" b="0" i="0" u="none" strike="noStrike" cap="none" dirty="0">
                <a:solidFill>
                  <a:srgbClr val="000000"/>
                </a:solidFill>
                <a:latin typeface="Arial"/>
                <a:ea typeface="Arial"/>
                <a:cs typeface="Arial"/>
                <a:sym typeface="Arial"/>
              </a:rPr>
              <a:t>Estimation and Regression Analyses</a:t>
            </a:r>
            <a:endParaRPr dirty="0"/>
          </a:p>
          <a:p>
            <a:pPr marL="730250" marR="0" lvl="0" indent="-730250" algn="l" rtl="0">
              <a:lnSpc>
                <a:spcPct val="100000"/>
              </a:lnSpc>
              <a:spcBef>
                <a:spcPts val="0"/>
              </a:spcBef>
              <a:spcAft>
                <a:spcPts val="0"/>
              </a:spcAft>
              <a:buClr>
                <a:srgbClr val="000000"/>
              </a:buClr>
              <a:buSzPts val="3800"/>
              <a:buFont typeface="Arial"/>
              <a:buAutoNum type="arabicPeriod"/>
            </a:pPr>
            <a:r>
              <a:rPr lang="en-US" sz="3800" b="0" i="0" u="none" strike="noStrike" cap="none" dirty="0">
                <a:solidFill>
                  <a:srgbClr val="000000"/>
                </a:solidFill>
                <a:latin typeface="Arial"/>
                <a:ea typeface="Arial"/>
                <a:cs typeface="Arial"/>
                <a:sym typeface="Arial"/>
              </a:rPr>
              <a:t>Perfectly Competitive Markets</a:t>
            </a:r>
            <a:endParaRPr dirty="0"/>
          </a:p>
          <a:p>
            <a:pPr marL="730250" marR="0" lvl="0" indent="-730250" algn="l" rtl="0">
              <a:lnSpc>
                <a:spcPct val="100000"/>
              </a:lnSpc>
              <a:spcBef>
                <a:spcPts val="0"/>
              </a:spcBef>
              <a:spcAft>
                <a:spcPts val="0"/>
              </a:spcAft>
              <a:buClr>
                <a:srgbClr val="000000"/>
              </a:buClr>
              <a:buSzPts val="3800"/>
              <a:buFont typeface="Arial"/>
              <a:buAutoNum type="arabicPeriod"/>
            </a:pPr>
            <a:r>
              <a:rPr lang="en-US" sz="3800" b="0" i="0" u="none" strike="noStrike" cap="none" dirty="0">
                <a:solidFill>
                  <a:srgbClr val="000000"/>
                </a:solidFill>
                <a:latin typeface="Arial"/>
                <a:ea typeface="Arial"/>
                <a:cs typeface="Arial"/>
                <a:sym typeface="Arial"/>
              </a:rPr>
              <a:t>Monopoly </a:t>
            </a:r>
            <a:endParaRPr lang="en-US" sz="3800" dirty="0"/>
          </a:p>
          <a:p>
            <a:pPr marL="730250" marR="0" lvl="0" indent="-730250" algn="l" rtl="0">
              <a:lnSpc>
                <a:spcPct val="100000"/>
              </a:lnSpc>
              <a:spcBef>
                <a:spcPts val="0"/>
              </a:spcBef>
              <a:spcAft>
                <a:spcPts val="0"/>
              </a:spcAft>
              <a:buClr>
                <a:srgbClr val="000000"/>
              </a:buClr>
              <a:buSzPts val="3800"/>
              <a:buFont typeface="Arial"/>
              <a:buAutoNum type="arabicPeriod"/>
            </a:pPr>
            <a:r>
              <a:rPr lang="en-US" sz="3800" b="0" i="0" u="none" strike="noStrike" cap="none" dirty="0">
                <a:solidFill>
                  <a:srgbClr val="000000"/>
                </a:solidFill>
                <a:latin typeface="Arial"/>
                <a:ea typeface="Arial"/>
                <a:cs typeface="Arial"/>
                <a:sym typeface="Arial"/>
              </a:rPr>
              <a:t>Pricing With Market Power</a:t>
            </a:r>
            <a:endParaRPr dirty="0"/>
          </a:p>
          <a:p>
            <a:pPr marL="730250" marR="0" lvl="0" indent="-730250" algn="l" rtl="0">
              <a:lnSpc>
                <a:spcPct val="100000"/>
              </a:lnSpc>
              <a:spcBef>
                <a:spcPts val="0"/>
              </a:spcBef>
              <a:spcAft>
                <a:spcPts val="0"/>
              </a:spcAft>
              <a:buClr>
                <a:srgbClr val="000000"/>
              </a:buClr>
              <a:buSzPts val="3800"/>
              <a:buFont typeface="Arial"/>
              <a:buAutoNum type="arabicPeriod"/>
            </a:pPr>
            <a:r>
              <a:rPr lang="en-US" sz="3800" b="0" i="0" u="none" strike="noStrike" cap="none" dirty="0">
                <a:solidFill>
                  <a:srgbClr val="000000"/>
                </a:solidFill>
                <a:latin typeface="Arial"/>
                <a:ea typeface="Arial"/>
                <a:cs typeface="Arial"/>
                <a:sym typeface="Arial"/>
              </a:rPr>
              <a:t>Oligopoly</a:t>
            </a: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pic>
        <p:nvPicPr>
          <p:cNvPr id="355" name="Google Shape;355;g163d419be88_0_0"/>
          <p:cNvPicPr preferRelativeResize="0"/>
          <p:nvPr/>
        </p:nvPicPr>
        <p:blipFill rotWithShape="1">
          <a:blip r:embed="rId3">
            <a:alphaModFix/>
          </a:blip>
          <a:srcRect b="619"/>
          <a:stretch/>
        </p:blipFill>
        <p:spPr>
          <a:xfrm rot="2700000">
            <a:off x="16270669" y="-98947"/>
            <a:ext cx="2072513" cy="2059669"/>
          </a:xfrm>
          <a:prstGeom prst="rect">
            <a:avLst/>
          </a:prstGeom>
          <a:noFill/>
          <a:ln>
            <a:noFill/>
          </a:ln>
        </p:spPr>
      </p:pic>
      <p:grpSp>
        <p:nvGrpSpPr>
          <p:cNvPr id="356" name="Google Shape;356;g163d419be88_0_0"/>
          <p:cNvGrpSpPr/>
          <p:nvPr/>
        </p:nvGrpSpPr>
        <p:grpSpPr>
          <a:xfrm>
            <a:off x="0" y="8843309"/>
            <a:ext cx="18287996" cy="3230764"/>
            <a:chOff x="0" y="-38100"/>
            <a:chExt cx="4816592" cy="850900"/>
          </a:xfrm>
        </p:grpSpPr>
        <p:sp>
          <p:nvSpPr>
            <p:cNvPr id="357" name="Google Shape;357;g163d419be88_0_0"/>
            <p:cNvSpPr/>
            <p:nvPr/>
          </p:nvSpPr>
          <p:spPr>
            <a:xfrm>
              <a:off x="0" y="0"/>
              <a:ext cx="4816592" cy="342131"/>
            </a:xfrm>
            <a:custGeom>
              <a:avLst/>
              <a:gdLst/>
              <a:ahLst/>
              <a:cxnLst/>
              <a:rect l="l" t="t" r="r" b="b"/>
              <a:pathLst>
                <a:path w="4816592" h="342131" extrusionOk="0">
                  <a:moveTo>
                    <a:pt x="0" y="0"/>
                  </a:moveTo>
                  <a:lnTo>
                    <a:pt x="4816592" y="0"/>
                  </a:lnTo>
                  <a:lnTo>
                    <a:pt x="4816592" y="342131"/>
                  </a:lnTo>
                  <a:lnTo>
                    <a:pt x="0" y="342131"/>
                  </a:lnTo>
                  <a:close/>
                </a:path>
              </a:pathLst>
            </a:custGeom>
            <a:solidFill>
              <a:srgbClr val="FEC099"/>
            </a:solidFill>
            <a:ln>
              <a:noFill/>
            </a:ln>
          </p:spPr>
          <p:txBody>
            <a:bodyPr/>
            <a:lstStyle/>
            <a:p>
              <a:endParaRPr lang="en-CA"/>
            </a:p>
          </p:txBody>
        </p:sp>
        <p:sp>
          <p:nvSpPr>
            <p:cNvPr id="358" name="Google Shape;358;g163d419be88_0_0"/>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pic>
        <p:nvPicPr>
          <p:cNvPr id="359" name="Google Shape;359;g163d419be88_0_0"/>
          <p:cNvPicPr preferRelativeResize="0"/>
          <p:nvPr/>
        </p:nvPicPr>
        <p:blipFill rotWithShape="1">
          <a:blip r:embed="rId4">
            <a:alphaModFix/>
          </a:blip>
          <a:srcRect/>
          <a:stretch/>
        </p:blipFill>
        <p:spPr>
          <a:xfrm>
            <a:off x="107745" y="9061043"/>
            <a:ext cx="1716191" cy="1175659"/>
          </a:xfrm>
          <a:prstGeom prst="rect">
            <a:avLst/>
          </a:prstGeom>
          <a:noFill/>
          <a:ln>
            <a:noFill/>
          </a:ln>
        </p:spPr>
      </p:pic>
      <p:pic>
        <p:nvPicPr>
          <p:cNvPr id="360" name="Google Shape;360;g163d419be88_0_0"/>
          <p:cNvPicPr preferRelativeResize="0"/>
          <p:nvPr/>
        </p:nvPicPr>
        <p:blipFill rotWithShape="1">
          <a:blip r:embed="rId5">
            <a:alphaModFix/>
          </a:blip>
          <a:srcRect/>
          <a:stretch/>
        </p:blipFill>
        <p:spPr>
          <a:xfrm>
            <a:off x="15845978" y="7130810"/>
            <a:ext cx="2733798" cy="3538897"/>
          </a:xfrm>
          <a:prstGeom prst="rect">
            <a:avLst/>
          </a:prstGeom>
          <a:noFill/>
          <a:ln>
            <a:noFill/>
          </a:ln>
        </p:spPr>
      </p:pic>
      <p:sp>
        <p:nvSpPr>
          <p:cNvPr id="361" name="Google Shape;361;g163d419be88_0_0"/>
          <p:cNvSpPr txBox="1">
            <a:spLocks noGrp="1"/>
          </p:cNvSpPr>
          <p:nvPr>
            <p:ph type="title"/>
          </p:nvPr>
        </p:nvSpPr>
        <p:spPr>
          <a:xfrm>
            <a:off x="5029200" y="359389"/>
            <a:ext cx="8229600" cy="11430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SzPts val="1800"/>
              <a:buNone/>
            </a:pPr>
            <a:r>
              <a:rPr lang="en-US" b="1"/>
              <a:t>Question 3</a:t>
            </a:r>
            <a:endParaRPr b="1"/>
          </a:p>
        </p:txBody>
      </p:sp>
      <p:pic>
        <p:nvPicPr>
          <p:cNvPr id="4" name="Picture 3">
            <a:extLst>
              <a:ext uri="{FF2B5EF4-FFF2-40B4-BE49-F238E27FC236}">
                <a16:creationId xmlns:a16="http://schemas.microsoft.com/office/drawing/2014/main" id="{75DE9D6E-AB63-0D64-55DC-7FE74D89A68D}"/>
              </a:ext>
            </a:extLst>
          </p:cNvPr>
          <p:cNvPicPr>
            <a:picLocks noChangeAspect="1"/>
          </p:cNvPicPr>
          <p:nvPr/>
        </p:nvPicPr>
        <p:blipFill>
          <a:blip r:embed="rId6"/>
          <a:stretch>
            <a:fillRect/>
          </a:stretch>
        </p:blipFill>
        <p:spPr>
          <a:xfrm>
            <a:off x="4093736" y="1700914"/>
            <a:ext cx="10458653" cy="6885171"/>
          </a:xfrm>
          <a:prstGeom prst="rect">
            <a:avLst/>
          </a:prstGeom>
        </p:spPr>
      </p:pic>
    </p:spTree>
    <p:extLst>
      <p:ext uri="{BB962C8B-B14F-4D97-AF65-F5344CB8AC3E}">
        <p14:creationId xmlns:p14="http://schemas.microsoft.com/office/powerpoint/2010/main" val="15305730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pic>
        <p:nvPicPr>
          <p:cNvPr id="367" name="Google Shape;367;p18"/>
          <p:cNvPicPr preferRelativeResize="0"/>
          <p:nvPr/>
        </p:nvPicPr>
        <p:blipFill rotWithShape="1">
          <a:blip r:embed="rId3">
            <a:alphaModFix/>
          </a:blip>
          <a:srcRect b="619"/>
          <a:stretch/>
        </p:blipFill>
        <p:spPr>
          <a:xfrm rot="2700000">
            <a:off x="16270669" y="-98947"/>
            <a:ext cx="2072513" cy="2059669"/>
          </a:xfrm>
          <a:prstGeom prst="rect">
            <a:avLst/>
          </a:prstGeom>
          <a:noFill/>
          <a:ln>
            <a:noFill/>
          </a:ln>
        </p:spPr>
      </p:pic>
      <p:grpSp>
        <p:nvGrpSpPr>
          <p:cNvPr id="368" name="Google Shape;368;p18"/>
          <p:cNvGrpSpPr/>
          <p:nvPr/>
        </p:nvGrpSpPr>
        <p:grpSpPr>
          <a:xfrm>
            <a:off x="0" y="8843309"/>
            <a:ext cx="18287996" cy="3230764"/>
            <a:chOff x="0" y="-38100"/>
            <a:chExt cx="4816592" cy="850900"/>
          </a:xfrm>
        </p:grpSpPr>
        <p:sp>
          <p:nvSpPr>
            <p:cNvPr id="369" name="Google Shape;369;p18"/>
            <p:cNvSpPr/>
            <p:nvPr/>
          </p:nvSpPr>
          <p:spPr>
            <a:xfrm>
              <a:off x="0" y="0"/>
              <a:ext cx="4816592" cy="342131"/>
            </a:xfrm>
            <a:custGeom>
              <a:avLst/>
              <a:gdLst/>
              <a:ahLst/>
              <a:cxnLst/>
              <a:rect l="l" t="t" r="r" b="b"/>
              <a:pathLst>
                <a:path w="4816592" h="342131" extrusionOk="0">
                  <a:moveTo>
                    <a:pt x="0" y="0"/>
                  </a:moveTo>
                  <a:lnTo>
                    <a:pt x="4816592" y="0"/>
                  </a:lnTo>
                  <a:lnTo>
                    <a:pt x="4816592" y="342131"/>
                  </a:lnTo>
                  <a:lnTo>
                    <a:pt x="0" y="342131"/>
                  </a:lnTo>
                  <a:close/>
                </a:path>
              </a:pathLst>
            </a:custGeom>
            <a:solidFill>
              <a:srgbClr val="FEC099"/>
            </a:solidFill>
            <a:ln>
              <a:noFill/>
            </a:ln>
          </p:spPr>
          <p:txBody>
            <a:bodyPr/>
            <a:lstStyle/>
            <a:p>
              <a:endParaRPr lang="en-CA"/>
            </a:p>
          </p:txBody>
        </p:sp>
        <p:sp>
          <p:nvSpPr>
            <p:cNvPr id="370" name="Google Shape;370;p18"/>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pic>
        <p:nvPicPr>
          <p:cNvPr id="371" name="Google Shape;371;p18"/>
          <p:cNvPicPr preferRelativeResize="0"/>
          <p:nvPr/>
        </p:nvPicPr>
        <p:blipFill rotWithShape="1">
          <a:blip r:embed="rId4">
            <a:alphaModFix/>
          </a:blip>
          <a:srcRect/>
          <a:stretch/>
        </p:blipFill>
        <p:spPr>
          <a:xfrm>
            <a:off x="107745" y="9061043"/>
            <a:ext cx="1716191" cy="1175659"/>
          </a:xfrm>
          <a:prstGeom prst="rect">
            <a:avLst/>
          </a:prstGeom>
          <a:noFill/>
          <a:ln>
            <a:noFill/>
          </a:ln>
        </p:spPr>
      </p:pic>
      <p:pic>
        <p:nvPicPr>
          <p:cNvPr id="372" name="Google Shape;372;p18"/>
          <p:cNvPicPr preferRelativeResize="0"/>
          <p:nvPr/>
        </p:nvPicPr>
        <p:blipFill rotWithShape="1">
          <a:blip r:embed="rId5">
            <a:alphaModFix/>
          </a:blip>
          <a:srcRect/>
          <a:stretch/>
        </p:blipFill>
        <p:spPr>
          <a:xfrm>
            <a:off x="15845978" y="7130810"/>
            <a:ext cx="2733798" cy="3538897"/>
          </a:xfrm>
          <a:prstGeom prst="rect">
            <a:avLst/>
          </a:prstGeom>
          <a:noFill/>
          <a:ln>
            <a:noFill/>
          </a:ln>
        </p:spPr>
      </p:pic>
      <p:sp>
        <p:nvSpPr>
          <p:cNvPr id="373" name="Google Shape;373;p18"/>
          <p:cNvSpPr txBox="1">
            <a:spLocks noGrp="1"/>
          </p:cNvSpPr>
          <p:nvPr>
            <p:ph type="body" idx="1"/>
          </p:nvPr>
        </p:nvSpPr>
        <p:spPr>
          <a:xfrm>
            <a:off x="4418463" y="4003240"/>
            <a:ext cx="9451075" cy="2280520"/>
          </a:xfrm>
          <a:prstGeom prst="rect">
            <a:avLst/>
          </a:prstGeom>
          <a:noFill/>
          <a:ln>
            <a:noFill/>
          </a:ln>
        </p:spPr>
        <p:txBody>
          <a:bodyPr spcFirstLastPara="1" wrap="square" lIns="91425" tIns="45700" rIns="91425" bIns="45700" anchor="t" anchorCtr="0">
            <a:normAutofit fontScale="92500"/>
          </a:bodyPr>
          <a:lstStyle/>
          <a:p>
            <a:pPr marL="131445" lvl="0" indent="0" algn="ctr" rtl="0">
              <a:lnSpc>
                <a:spcPct val="100000"/>
              </a:lnSpc>
              <a:spcBef>
                <a:spcPts val="360"/>
              </a:spcBef>
              <a:spcAft>
                <a:spcPts val="0"/>
              </a:spcAft>
              <a:buSzPct val="56250"/>
              <a:buNone/>
            </a:pPr>
            <a:r>
              <a:rPr lang="en-US" sz="8000" b="1"/>
              <a:t>PRODUCTION &amp; COST</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pic>
        <p:nvPicPr>
          <p:cNvPr id="378" name="Google Shape;378;p19"/>
          <p:cNvPicPr preferRelativeResize="0"/>
          <p:nvPr/>
        </p:nvPicPr>
        <p:blipFill rotWithShape="1">
          <a:blip r:embed="rId3">
            <a:alphaModFix/>
          </a:blip>
          <a:srcRect b="619"/>
          <a:stretch/>
        </p:blipFill>
        <p:spPr>
          <a:xfrm rot="2700000">
            <a:off x="16270669" y="-98947"/>
            <a:ext cx="2072513" cy="2059669"/>
          </a:xfrm>
          <a:prstGeom prst="rect">
            <a:avLst/>
          </a:prstGeom>
          <a:noFill/>
          <a:ln>
            <a:noFill/>
          </a:ln>
        </p:spPr>
      </p:pic>
      <p:grpSp>
        <p:nvGrpSpPr>
          <p:cNvPr id="379" name="Google Shape;379;p19"/>
          <p:cNvGrpSpPr/>
          <p:nvPr/>
        </p:nvGrpSpPr>
        <p:grpSpPr>
          <a:xfrm>
            <a:off x="0" y="8843309"/>
            <a:ext cx="18287996" cy="3230764"/>
            <a:chOff x="0" y="-38100"/>
            <a:chExt cx="4816592" cy="850900"/>
          </a:xfrm>
        </p:grpSpPr>
        <p:sp>
          <p:nvSpPr>
            <p:cNvPr id="380" name="Google Shape;380;p19"/>
            <p:cNvSpPr/>
            <p:nvPr/>
          </p:nvSpPr>
          <p:spPr>
            <a:xfrm>
              <a:off x="0" y="0"/>
              <a:ext cx="4816592" cy="342131"/>
            </a:xfrm>
            <a:custGeom>
              <a:avLst/>
              <a:gdLst/>
              <a:ahLst/>
              <a:cxnLst/>
              <a:rect l="l" t="t" r="r" b="b"/>
              <a:pathLst>
                <a:path w="4816592" h="342131" extrusionOk="0">
                  <a:moveTo>
                    <a:pt x="0" y="0"/>
                  </a:moveTo>
                  <a:lnTo>
                    <a:pt x="4816592" y="0"/>
                  </a:lnTo>
                  <a:lnTo>
                    <a:pt x="4816592" y="342131"/>
                  </a:lnTo>
                  <a:lnTo>
                    <a:pt x="0" y="342131"/>
                  </a:lnTo>
                  <a:close/>
                </a:path>
              </a:pathLst>
            </a:custGeom>
            <a:solidFill>
              <a:srgbClr val="FEC099"/>
            </a:solidFill>
            <a:ln>
              <a:noFill/>
            </a:ln>
          </p:spPr>
          <p:txBody>
            <a:bodyPr/>
            <a:lstStyle/>
            <a:p>
              <a:endParaRPr lang="en-CA"/>
            </a:p>
          </p:txBody>
        </p:sp>
        <p:sp>
          <p:nvSpPr>
            <p:cNvPr id="381" name="Google Shape;381;p19"/>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pic>
        <p:nvPicPr>
          <p:cNvPr id="382" name="Google Shape;382;p19"/>
          <p:cNvPicPr preferRelativeResize="0"/>
          <p:nvPr/>
        </p:nvPicPr>
        <p:blipFill rotWithShape="1">
          <a:blip r:embed="rId4">
            <a:alphaModFix/>
          </a:blip>
          <a:srcRect/>
          <a:stretch/>
        </p:blipFill>
        <p:spPr>
          <a:xfrm>
            <a:off x="107745" y="9061043"/>
            <a:ext cx="1716191" cy="1175659"/>
          </a:xfrm>
          <a:prstGeom prst="rect">
            <a:avLst/>
          </a:prstGeom>
          <a:noFill/>
          <a:ln>
            <a:noFill/>
          </a:ln>
        </p:spPr>
      </p:pic>
      <p:pic>
        <p:nvPicPr>
          <p:cNvPr id="383" name="Google Shape;383;p19"/>
          <p:cNvPicPr preferRelativeResize="0"/>
          <p:nvPr/>
        </p:nvPicPr>
        <p:blipFill rotWithShape="1">
          <a:blip r:embed="rId5">
            <a:alphaModFix/>
          </a:blip>
          <a:srcRect/>
          <a:stretch/>
        </p:blipFill>
        <p:spPr>
          <a:xfrm>
            <a:off x="15845978" y="7130810"/>
            <a:ext cx="2733798" cy="3538897"/>
          </a:xfrm>
          <a:prstGeom prst="rect">
            <a:avLst/>
          </a:prstGeom>
          <a:noFill/>
          <a:ln>
            <a:noFill/>
          </a:ln>
        </p:spPr>
      </p:pic>
      <p:sp>
        <p:nvSpPr>
          <p:cNvPr id="384" name="Google Shape;384;p19"/>
          <p:cNvSpPr txBox="1"/>
          <p:nvPr/>
        </p:nvSpPr>
        <p:spPr>
          <a:xfrm>
            <a:off x="4051250" y="359376"/>
            <a:ext cx="8229600" cy="1143000"/>
          </a:xfrm>
          <a:prstGeom prst="rect">
            <a:avLst/>
          </a:prstGeom>
          <a:noFill/>
          <a:ln>
            <a:noFill/>
          </a:ln>
        </p:spPr>
        <p:txBody>
          <a:bodyPr spcFirstLastPara="1" wrap="square" lIns="91425" tIns="45700" rIns="91425" bIns="45700" anchor="ctr" anchorCtr="0">
            <a:normAutofit/>
          </a:bodyPr>
          <a:lstStyle/>
          <a:p>
            <a:pPr marL="0" marR="0" lvl="0" indent="0" algn="ctr" rtl="0">
              <a:lnSpc>
                <a:spcPct val="100000"/>
              </a:lnSpc>
              <a:spcBef>
                <a:spcPts val="0"/>
              </a:spcBef>
              <a:spcAft>
                <a:spcPts val="0"/>
              </a:spcAft>
              <a:buClr>
                <a:schemeClr val="dk1"/>
              </a:buClr>
              <a:buSzPts val="1800"/>
              <a:buFont typeface="Calibri"/>
              <a:buNone/>
            </a:pPr>
            <a:r>
              <a:rPr lang="en-US" sz="4400" b="1">
                <a:solidFill>
                  <a:schemeClr val="dk1"/>
                </a:solidFill>
                <a:latin typeface="Calibri"/>
                <a:ea typeface="Calibri"/>
                <a:cs typeface="Calibri"/>
                <a:sym typeface="Calibri"/>
              </a:rPr>
              <a:t>Production Function</a:t>
            </a:r>
            <a:endParaRPr/>
          </a:p>
        </p:txBody>
      </p:sp>
      <mc:AlternateContent xmlns:mc="http://schemas.openxmlformats.org/markup-compatibility/2006" xmlns:a14="http://schemas.microsoft.com/office/drawing/2010/main">
        <mc:Choice Requires="a14">
          <p:sp>
            <p:nvSpPr>
              <p:cNvPr id="385" name="Google Shape;385;p19"/>
              <p:cNvSpPr txBox="1"/>
              <p:nvPr/>
            </p:nvSpPr>
            <p:spPr>
              <a:xfrm>
                <a:off x="1225375" y="2168650"/>
                <a:ext cx="13888800" cy="5733300"/>
              </a:xfrm>
              <a:prstGeom prst="rect">
                <a:avLst/>
              </a:prstGeom>
              <a:noFill/>
              <a:ln>
                <a:noFill/>
              </a:ln>
            </p:spPr>
            <p:txBody>
              <a:bodyPr spcFirstLastPara="1" wrap="square" lIns="91425" tIns="45700" rIns="91425" bIns="45700" anchor="t" anchorCtr="0">
                <a:normAutofit/>
              </a:bodyPr>
              <a:lstStyle/>
              <a:p>
                <a:pPr marL="457200" lvl="0" indent="-342900" algn="l" rtl="0">
                  <a:spcBef>
                    <a:spcPts val="360"/>
                  </a:spcBef>
                  <a:spcAft>
                    <a:spcPts val="0"/>
                  </a:spcAft>
                  <a:buClr>
                    <a:schemeClr val="dk1"/>
                  </a:buClr>
                  <a:buSzPts val="1800"/>
                  <a:buChar char="•"/>
                </a:pPr>
                <a:r>
                  <a:rPr lang="en-US" sz="3200" dirty="0">
                    <a:solidFill>
                      <a:schemeClr val="dk1"/>
                    </a:solidFill>
                    <a:latin typeface="Calibri"/>
                    <a:ea typeface="Calibri"/>
                    <a:cs typeface="Calibri"/>
                    <a:sym typeface="Calibri"/>
                  </a:rPr>
                  <a:t>The production function shows the maximum output (q) that a firm can produce for every specified combination of inputs.</a:t>
                </a:r>
              </a:p>
              <a:p>
                <a:pPr marL="457200" lvl="0" indent="0" algn="l" rtl="0">
                  <a:spcBef>
                    <a:spcPts val="360"/>
                  </a:spcBef>
                  <a:spcAft>
                    <a:spcPts val="0"/>
                  </a:spcAft>
                  <a:buNone/>
                </a:pPr>
                <a:endParaRPr lang="en-US" sz="3200" dirty="0">
                  <a:solidFill>
                    <a:schemeClr val="dk1"/>
                  </a:solidFill>
                  <a:latin typeface="Calibri"/>
                  <a:ea typeface="Calibri"/>
                  <a:cs typeface="Calibri"/>
                  <a:sym typeface="Calibri"/>
                </a:endParaRPr>
              </a:p>
              <a:p>
                <a:pPr marL="457200" lvl="0" indent="0" algn="l" rtl="0">
                  <a:spcBef>
                    <a:spcPts val="360"/>
                  </a:spcBef>
                  <a:spcAft>
                    <a:spcPts val="0"/>
                  </a:spcAft>
                  <a:buNone/>
                </a:pPr>
                <a:r>
                  <a:rPr lang="en-US" sz="3200" dirty="0">
                    <a:solidFill>
                      <a:schemeClr val="dk1"/>
                    </a:solidFill>
                    <a:latin typeface="Calibri"/>
                    <a:ea typeface="Calibri"/>
                    <a:cs typeface="Calibri"/>
                    <a:sym typeface="Calibri"/>
                  </a:rPr>
                  <a:t>If we focus on two inputs, capital (K) </a:t>
                </a:r>
                <a:r>
                  <a:rPr lang="en-US" sz="3200" dirty="0" err="1">
                    <a:solidFill>
                      <a:schemeClr val="dk1"/>
                    </a:solidFill>
                    <a:latin typeface="Calibri"/>
                    <a:ea typeface="Calibri"/>
                    <a:cs typeface="Calibri"/>
                    <a:sym typeface="Calibri"/>
                  </a:rPr>
                  <a:t>nd</a:t>
                </a:r>
                <a:r>
                  <a:rPr lang="en-US" sz="3200" dirty="0">
                    <a:solidFill>
                      <a:schemeClr val="dk1"/>
                    </a:solidFill>
                    <a:latin typeface="Calibri"/>
                    <a:ea typeface="Calibri"/>
                    <a:cs typeface="Calibri"/>
                    <a:sym typeface="Calibri"/>
                  </a:rPr>
                  <a:t> </a:t>
                </a:r>
                <a:r>
                  <a:rPr lang="en-US" sz="3200" dirty="0" err="1">
                    <a:solidFill>
                      <a:schemeClr val="dk1"/>
                    </a:solidFill>
                    <a:latin typeface="Calibri"/>
                    <a:ea typeface="Calibri"/>
                    <a:cs typeface="Calibri"/>
                    <a:sym typeface="Calibri"/>
                  </a:rPr>
                  <a:t>labour</a:t>
                </a:r>
                <a:r>
                  <a:rPr lang="en-US" sz="3200" dirty="0">
                    <a:solidFill>
                      <a:schemeClr val="dk1"/>
                    </a:solidFill>
                    <a:latin typeface="Calibri"/>
                    <a:ea typeface="Calibri"/>
                    <a:cs typeface="Calibri"/>
                    <a:sym typeface="Calibri"/>
                  </a:rPr>
                  <a:t> (L)</a:t>
                </a:r>
              </a:p>
              <a:p>
                <a:pPr marL="0" marR="0" lvl="0" indent="0" algn="l" rtl="0">
                  <a:lnSpc>
                    <a:spcPct val="100000"/>
                  </a:lnSpc>
                  <a:spcBef>
                    <a:spcPts val="360"/>
                  </a:spcBef>
                  <a:spcAft>
                    <a:spcPts val="0"/>
                  </a:spcAft>
                  <a:buNone/>
                </a:pPr>
                <a:r>
                  <a:rPr lang="en-US" sz="3200" dirty="0">
                    <a:solidFill>
                      <a:schemeClr val="dk1"/>
                    </a:solidFill>
                    <a:latin typeface="Calibri"/>
                    <a:ea typeface="Calibri"/>
                    <a:cs typeface="Calibri"/>
                    <a:sym typeface="Calibri"/>
                  </a:rPr>
                  <a:t>			</a:t>
                </a:r>
                <a14:m>
                  <m:oMath xmlns:m="http://schemas.openxmlformats.org/officeDocument/2006/math">
                    <m:r>
                      <a:rPr lang="en-US" sz="3200" i="1" dirty="0" smtClean="0">
                        <a:solidFill>
                          <a:schemeClr val="dk1"/>
                        </a:solidFill>
                        <a:latin typeface="Cambria Math" panose="02040503050406030204" pitchFamily="18" charset="0"/>
                        <a:ea typeface="Calibri"/>
                        <a:cs typeface="Calibri"/>
                        <a:sym typeface="Calibri"/>
                      </a:rPr>
                      <m:t>𝑞</m:t>
                    </m:r>
                    <m:r>
                      <a:rPr lang="en-US" sz="3200" i="1" dirty="0" smtClean="0">
                        <a:solidFill>
                          <a:schemeClr val="dk1"/>
                        </a:solidFill>
                        <a:latin typeface="Cambria Math" panose="02040503050406030204" pitchFamily="18" charset="0"/>
                        <a:ea typeface="Calibri"/>
                        <a:cs typeface="Calibri"/>
                        <a:sym typeface="Calibri"/>
                      </a:rPr>
                      <m:t> = </m:t>
                    </m:r>
                    <m:r>
                      <a:rPr lang="en-US" sz="3200" i="1" dirty="0" smtClean="0">
                        <a:solidFill>
                          <a:schemeClr val="dk1"/>
                        </a:solidFill>
                        <a:latin typeface="Cambria Math" panose="02040503050406030204" pitchFamily="18" charset="0"/>
                        <a:ea typeface="Calibri"/>
                        <a:cs typeface="Calibri"/>
                        <a:sym typeface="Calibri"/>
                      </a:rPr>
                      <m:t>𝑓</m:t>
                    </m:r>
                    <m:d>
                      <m:dPr>
                        <m:ctrlPr>
                          <a:rPr lang="en-US" sz="3200" i="1" dirty="0" smtClean="0">
                            <a:solidFill>
                              <a:schemeClr val="dk1"/>
                            </a:solidFill>
                            <a:latin typeface="Cambria Math" panose="02040503050406030204" pitchFamily="18" charset="0"/>
                            <a:ea typeface="Calibri"/>
                            <a:cs typeface="Calibri"/>
                            <a:sym typeface="Calibri"/>
                          </a:rPr>
                        </m:ctrlPr>
                      </m:dPr>
                      <m:e>
                        <m:r>
                          <a:rPr lang="en-US" sz="3200" i="1" dirty="0" smtClean="0">
                            <a:solidFill>
                              <a:schemeClr val="dk1"/>
                            </a:solidFill>
                            <a:latin typeface="Cambria Math" panose="02040503050406030204" pitchFamily="18" charset="0"/>
                            <a:ea typeface="Calibri"/>
                            <a:cs typeface="Calibri"/>
                            <a:sym typeface="Calibri"/>
                          </a:rPr>
                          <m:t>𝐿</m:t>
                        </m:r>
                        <m:r>
                          <a:rPr lang="en-US" sz="3200" i="1" dirty="0" smtClean="0">
                            <a:solidFill>
                              <a:schemeClr val="dk1"/>
                            </a:solidFill>
                            <a:latin typeface="Cambria Math" panose="02040503050406030204" pitchFamily="18" charset="0"/>
                            <a:ea typeface="Calibri"/>
                            <a:cs typeface="Calibri"/>
                            <a:sym typeface="Calibri"/>
                          </a:rPr>
                          <m:t>, </m:t>
                        </m:r>
                        <m:r>
                          <a:rPr lang="en-US" sz="3200" i="1" dirty="0" smtClean="0">
                            <a:solidFill>
                              <a:schemeClr val="dk1"/>
                            </a:solidFill>
                            <a:latin typeface="Cambria Math" panose="02040503050406030204" pitchFamily="18" charset="0"/>
                            <a:ea typeface="Calibri"/>
                            <a:cs typeface="Calibri"/>
                            <a:sym typeface="Calibri"/>
                          </a:rPr>
                          <m:t>𝐾</m:t>
                        </m:r>
                      </m:e>
                    </m:d>
                  </m:oMath>
                </a14:m>
                <a:endParaRPr lang="en-CA" sz="3200" dirty="0">
                  <a:solidFill>
                    <a:schemeClr val="dk1"/>
                  </a:solidFill>
                  <a:latin typeface="Calibri"/>
                  <a:ea typeface="Calibri"/>
                  <a:cs typeface="Calibri"/>
                  <a:sym typeface="Calibri"/>
                </a:endParaRPr>
              </a:p>
              <a:p>
                <a:pPr marL="0" marR="0" lvl="0" indent="0" algn="l" rtl="0">
                  <a:lnSpc>
                    <a:spcPct val="100000"/>
                  </a:lnSpc>
                  <a:spcBef>
                    <a:spcPts val="360"/>
                  </a:spcBef>
                  <a:spcAft>
                    <a:spcPts val="0"/>
                  </a:spcAft>
                  <a:buNone/>
                </a:pPr>
                <a:endParaRPr lang="en-US" sz="3200" dirty="0">
                  <a:solidFill>
                    <a:schemeClr val="dk1"/>
                  </a:solidFill>
                  <a:latin typeface="Calibri"/>
                  <a:ea typeface="Calibri"/>
                  <a:cs typeface="Calibri"/>
                  <a:sym typeface="Calibri"/>
                </a:endParaRPr>
              </a:p>
              <a:p>
                <a:pPr marL="0" marR="0" lvl="0" indent="0" algn="l" rtl="0">
                  <a:lnSpc>
                    <a:spcPct val="100000"/>
                  </a:lnSpc>
                  <a:spcBef>
                    <a:spcPts val="360"/>
                  </a:spcBef>
                  <a:spcAft>
                    <a:spcPts val="0"/>
                  </a:spcAft>
                  <a:buNone/>
                </a:pPr>
                <a:r>
                  <a:rPr lang="en-US" sz="3200" dirty="0">
                    <a:solidFill>
                      <a:schemeClr val="dk1"/>
                    </a:solidFill>
                    <a:latin typeface="Calibri"/>
                    <a:ea typeface="Calibri"/>
                    <a:cs typeface="Calibri"/>
                    <a:sym typeface="Calibri"/>
                  </a:rPr>
                  <a:t>	Ex: 		</a:t>
                </a:r>
                <a14:m>
                  <m:oMath xmlns:m="http://schemas.openxmlformats.org/officeDocument/2006/math">
                    <m:r>
                      <a:rPr lang="en-US" sz="3200" i="1" dirty="0" smtClean="0">
                        <a:solidFill>
                          <a:schemeClr val="dk1"/>
                        </a:solidFill>
                        <a:latin typeface="Cambria Math" panose="02040503050406030204" pitchFamily="18" charset="0"/>
                        <a:ea typeface="Calibri"/>
                        <a:cs typeface="Calibri"/>
                        <a:sym typeface="Calibri"/>
                      </a:rPr>
                      <m:t>𝑞</m:t>
                    </m:r>
                    <m:r>
                      <a:rPr lang="en-US" sz="3200" i="1" dirty="0" smtClean="0">
                        <a:solidFill>
                          <a:schemeClr val="dk1"/>
                        </a:solidFill>
                        <a:latin typeface="Cambria Math" panose="02040503050406030204" pitchFamily="18" charset="0"/>
                        <a:ea typeface="Calibri"/>
                        <a:cs typeface="Calibri"/>
                        <a:sym typeface="Calibri"/>
                      </a:rPr>
                      <m:t> = </m:t>
                    </m:r>
                    <m:r>
                      <a:rPr lang="en-US" sz="3200" i="1" dirty="0" smtClean="0">
                        <a:solidFill>
                          <a:schemeClr val="dk1"/>
                        </a:solidFill>
                        <a:latin typeface="Cambria Math" panose="02040503050406030204" pitchFamily="18" charset="0"/>
                        <a:ea typeface="Calibri"/>
                        <a:cs typeface="Calibri"/>
                        <a:sym typeface="Calibri"/>
                      </a:rPr>
                      <m:t>10</m:t>
                    </m:r>
                    <m:r>
                      <a:rPr lang="en-US" sz="3200" i="1" dirty="0">
                        <a:solidFill>
                          <a:schemeClr val="dk1"/>
                        </a:solidFill>
                        <a:latin typeface="Cambria Math" panose="02040503050406030204" pitchFamily="18" charset="0"/>
                        <a:ea typeface="Calibri"/>
                        <a:cs typeface="Calibri"/>
                        <a:sym typeface="Calibri"/>
                      </a:rPr>
                      <m:t>𝐾</m:t>
                    </m:r>
                    <m:r>
                      <a:rPr lang="en-US" sz="3200" i="1" dirty="0">
                        <a:solidFill>
                          <a:schemeClr val="dk1"/>
                        </a:solidFill>
                        <a:latin typeface="Cambria Math" panose="02040503050406030204" pitchFamily="18" charset="0"/>
                        <a:ea typeface="Calibri"/>
                        <a:cs typeface="Calibri"/>
                        <a:sym typeface="Calibri"/>
                      </a:rPr>
                      <m:t> + </m:t>
                    </m:r>
                    <m:r>
                      <a:rPr lang="en-US" sz="3200" i="1" dirty="0">
                        <a:solidFill>
                          <a:schemeClr val="dk1"/>
                        </a:solidFill>
                        <a:latin typeface="Cambria Math" panose="02040503050406030204" pitchFamily="18" charset="0"/>
                        <a:ea typeface="Calibri"/>
                        <a:cs typeface="Calibri"/>
                        <a:sym typeface="Calibri"/>
                      </a:rPr>
                      <m:t>5</m:t>
                    </m:r>
                    <m:r>
                      <a:rPr lang="en-US" sz="3200" i="1" dirty="0">
                        <a:solidFill>
                          <a:schemeClr val="dk1"/>
                        </a:solidFill>
                        <a:latin typeface="Cambria Math" panose="02040503050406030204" pitchFamily="18" charset="0"/>
                        <a:ea typeface="Calibri"/>
                        <a:cs typeface="Calibri"/>
                        <a:sym typeface="Calibri"/>
                      </a:rPr>
                      <m:t>𝐿</m:t>
                    </m:r>
                    <m:r>
                      <a:rPr lang="en-US" sz="3200" i="1" dirty="0">
                        <a:solidFill>
                          <a:schemeClr val="dk1"/>
                        </a:solidFill>
                        <a:latin typeface="Cambria Math" panose="02040503050406030204" pitchFamily="18" charset="0"/>
                        <a:ea typeface="Calibri"/>
                        <a:cs typeface="Calibri"/>
                        <a:sym typeface="Calibri"/>
                      </a:rPr>
                      <m:t> </m:t>
                    </m:r>
                  </m:oMath>
                </a14:m>
                <a:r>
                  <a:rPr lang="en-US" sz="3200" dirty="0">
                    <a:solidFill>
                      <a:schemeClr val="dk1"/>
                    </a:solidFill>
                    <a:latin typeface="Calibri"/>
                    <a:ea typeface="Calibri"/>
                    <a:cs typeface="Calibri"/>
                    <a:sym typeface="Calibri"/>
                  </a:rPr>
                  <a:t>		is a linear production function</a:t>
                </a:r>
              </a:p>
              <a:p>
                <a:pPr marL="0" marR="0" lvl="0" indent="0" algn="l" rtl="0">
                  <a:lnSpc>
                    <a:spcPct val="100000"/>
                  </a:lnSpc>
                  <a:spcBef>
                    <a:spcPts val="360"/>
                  </a:spcBef>
                  <a:spcAft>
                    <a:spcPts val="0"/>
                  </a:spcAft>
                  <a:buNone/>
                </a:pPr>
                <a:r>
                  <a:rPr lang="en-US" sz="3200" dirty="0">
                    <a:solidFill>
                      <a:schemeClr val="dk1"/>
                    </a:solidFill>
                    <a:latin typeface="Calibri"/>
                    <a:ea typeface="Calibri"/>
                    <a:cs typeface="Calibri"/>
                    <a:sym typeface="Calibri"/>
                  </a:rPr>
                  <a:t>			</a:t>
                </a:r>
                <a14:m>
                  <m:oMath xmlns:m="http://schemas.openxmlformats.org/officeDocument/2006/math">
                    <m:r>
                      <a:rPr lang="en-US" sz="3200" b="0" i="1" smtClean="0">
                        <a:solidFill>
                          <a:schemeClr val="dk1"/>
                        </a:solidFill>
                        <a:latin typeface="Cambria Math" panose="02040503050406030204" pitchFamily="18" charset="0"/>
                        <a:ea typeface="Calibri"/>
                        <a:cs typeface="Calibri"/>
                        <a:sym typeface="Calibri"/>
                      </a:rPr>
                      <m:t>𝑞</m:t>
                    </m:r>
                    <m:r>
                      <a:rPr lang="en-CA" sz="3200" b="0" i="1" smtClean="0">
                        <a:solidFill>
                          <a:schemeClr val="dk1"/>
                        </a:solidFill>
                        <a:latin typeface="Cambria Math" panose="02040503050406030204" pitchFamily="18" charset="0"/>
                        <a:ea typeface="Calibri"/>
                        <a:cs typeface="Calibri"/>
                        <a:sym typeface="Calibri"/>
                      </a:rPr>
                      <m:t>=</m:t>
                    </m:r>
                    <m:sSup>
                      <m:sSupPr>
                        <m:ctrlPr>
                          <a:rPr lang="en-CA" sz="3200" b="0" i="1" smtClean="0">
                            <a:solidFill>
                              <a:schemeClr val="dk1"/>
                            </a:solidFill>
                            <a:latin typeface="Cambria Math" panose="02040503050406030204" pitchFamily="18" charset="0"/>
                            <a:ea typeface="Calibri"/>
                            <a:cs typeface="Calibri"/>
                            <a:sym typeface="Calibri"/>
                          </a:rPr>
                        </m:ctrlPr>
                      </m:sSupPr>
                      <m:e>
                        <m:r>
                          <a:rPr lang="en-CA" sz="3200" b="0" i="1" smtClean="0">
                            <a:solidFill>
                              <a:schemeClr val="dk1"/>
                            </a:solidFill>
                            <a:latin typeface="Cambria Math" panose="02040503050406030204" pitchFamily="18" charset="0"/>
                            <a:ea typeface="Calibri"/>
                            <a:cs typeface="Calibri"/>
                            <a:sym typeface="Calibri"/>
                          </a:rPr>
                          <m:t>𝐿</m:t>
                        </m:r>
                      </m:e>
                      <m:sup>
                        <m:r>
                          <a:rPr lang="en-CA" sz="3200" b="0" i="1" smtClean="0">
                            <a:solidFill>
                              <a:schemeClr val="dk1"/>
                            </a:solidFill>
                            <a:latin typeface="Cambria Math" panose="02040503050406030204" pitchFamily="18" charset="0"/>
                            <a:ea typeface="Calibri"/>
                            <a:cs typeface="Calibri"/>
                            <a:sym typeface="Calibri"/>
                          </a:rPr>
                          <m:t>0</m:t>
                        </m:r>
                        <m:r>
                          <a:rPr lang="en-CA" sz="3200" b="0" i="1" smtClean="0">
                            <a:solidFill>
                              <a:schemeClr val="dk1"/>
                            </a:solidFill>
                            <a:latin typeface="Cambria Math" panose="02040503050406030204" pitchFamily="18" charset="0"/>
                            <a:ea typeface="Calibri"/>
                            <a:cs typeface="Calibri"/>
                            <a:sym typeface="Calibri"/>
                          </a:rPr>
                          <m:t>.</m:t>
                        </m:r>
                        <m:r>
                          <a:rPr lang="en-CA" sz="3200" b="0" i="1" smtClean="0">
                            <a:solidFill>
                              <a:schemeClr val="dk1"/>
                            </a:solidFill>
                            <a:latin typeface="Cambria Math" panose="02040503050406030204" pitchFamily="18" charset="0"/>
                            <a:ea typeface="Calibri"/>
                            <a:cs typeface="Calibri"/>
                            <a:sym typeface="Calibri"/>
                          </a:rPr>
                          <m:t>3</m:t>
                        </m:r>
                      </m:sup>
                    </m:sSup>
                    <m:sSup>
                      <m:sSupPr>
                        <m:ctrlPr>
                          <a:rPr lang="en-CA" sz="3200" b="0" i="1" smtClean="0">
                            <a:solidFill>
                              <a:schemeClr val="dk1"/>
                            </a:solidFill>
                            <a:latin typeface="Cambria Math" panose="02040503050406030204" pitchFamily="18" charset="0"/>
                            <a:ea typeface="Calibri"/>
                            <a:cs typeface="Calibri"/>
                            <a:sym typeface="Calibri"/>
                          </a:rPr>
                        </m:ctrlPr>
                      </m:sSupPr>
                      <m:e>
                        <m:r>
                          <a:rPr lang="en-CA" sz="3200" b="0" i="1" smtClean="0">
                            <a:solidFill>
                              <a:schemeClr val="dk1"/>
                            </a:solidFill>
                            <a:latin typeface="Cambria Math" panose="02040503050406030204" pitchFamily="18" charset="0"/>
                            <a:ea typeface="Calibri"/>
                            <a:cs typeface="Calibri"/>
                            <a:sym typeface="Calibri"/>
                          </a:rPr>
                          <m:t>𝐾</m:t>
                        </m:r>
                      </m:e>
                      <m:sup>
                        <m:r>
                          <a:rPr lang="en-CA" sz="3200" b="0" i="1" smtClean="0">
                            <a:solidFill>
                              <a:schemeClr val="dk1"/>
                            </a:solidFill>
                            <a:latin typeface="Cambria Math" panose="02040503050406030204" pitchFamily="18" charset="0"/>
                            <a:ea typeface="Calibri"/>
                            <a:cs typeface="Calibri"/>
                            <a:sym typeface="Calibri"/>
                          </a:rPr>
                          <m:t>0</m:t>
                        </m:r>
                        <m:r>
                          <a:rPr lang="en-CA" sz="3200" b="0" i="1" smtClean="0">
                            <a:solidFill>
                              <a:schemeClr val="dk1"/>
                            </a:solidFill>
                            <a:latin typeface="Cambria Math" panose="02040503050406030204" pitchFamily="18" charset="0"/>
                            <a:ea typeface="Calibri"/>
                            <a:cs typeface="Calibri"/>
                            <a:sym typeface="Calibri"/>
                          </a:rPr>
                          <m:t>.</m:t>
                        </m:r>
                        <m:r>
                          <a:rPr lang="en-CA" sz="3200" b="0" i="1" smtClean="0">
                            <a:solidFill>
                              <a:schemeClr val="dk1"/>
                            </a:solidFill>
                            <a:latin typeface="Cambria Math" panose="02040503050406030204" pitchFamily="18" charset="0"/>
                            <a:ea typeface="Calibri"/>
                            <a:cs typeface="Calibri"/>
                            <a:sym typeface="Calibri"/>
                          </a:rPr>
                          <m:t>7</m:t>
                        </m:r>
                      </m:sup>
                    </m:sSup>
                  </m:oMath>
                </a14:m>
                <a:r>
                  <a:rPr lang="en-US" sz="3200" dirty="0">
                    <a:solidFill>
                      <a:schemeClr val="dk1"/>
                    </a:solidFill>
                    <a:latin typeface="Calibri"/>
                    <a:ea typeface="Calibri"/>
                    <a:cs typeface="Calibri"/>
                    <a:sym typeface="Calibri"/>
                  </a:rPr>
                  <a:t>		is a Cobb-Douglas production function</a:t>
                </a:r>
              </a:p>
              <a:p>
                <a:pPr marL="0" marR="0" lvl="0" indent="0" algn="l" rtl="0">
                  <a:lnSpc>
                    <a:spcPct val="100000"/>
                  </a:lnSpc>
                  <a:spcBef>
                    <a:spcPts val="360"/>
                  </a:spcBef>
                  <a:spcAft>
                    <a:spcPts val="0"/>
                  </a:spcAft>
                  <a:buNone/>
                </a:pPr>
                <a:r>
                  <a:rPr lang="en-US" sz="3200" dirty="0">
                    <a:solidFill>
                      <a:schemeClr val="dk1"/>
                    </a:solidFill>
                    <a:latin typeface="Calibri"/>
                    <a:ea typeface="Calibri"/>
                    <a:cs typeface="Calibri"/>
                    <a:sym typeface="Calibri"/>
                  </a:rPr>
                  <a:t>			</a:t>
                </a:r>
              </a:p>
              <a:p>
                <a:pPr marL="0" marR="0" lvl="0" indent="0" algn="l" rtl="0">
                  <a:lnSpc>
                    <a:spcPct val="100000"/>
                  </a:lnSpc>
                  <a:spcBef>
                    <a:spcPts val="360"/>
                  </a:spcBef>
                  <a:spcAft>
                    <a:spcPts val="0"/>
                  </a:spcAft>
                  <a:buNone/>
                </a:pPr>
                <a:r>
                  <a:rPr lang="en-US" sz="3200" dirty="0">
                    <a:solidFill>
                      <a:schemeClr val="dk1"/>
                    </a:solidFill>
                    <a:latin typeface="Calibri"/>
                    <a:ea typeface="Calibri"/>
                    <a:cs typeface="Calibri"/>
                    <a:sym typeface="Calibri"/>
                  </a:rPr>
                  <a:t>			</a:t>
                </a:r>
                <a:endParaRPr sz="3200" dirty="0">
                  <a:solidFill>
                    <a:schemeClr val="dk1"/>
                  </a:solidFill>
                  <a:latin typeface="Calibri"/>
                  <a:ea typeface="Calibri"/>
                  <a:cs typeface="Calibri"/>
                  <a:sym typeface="Calibri"/>
                </a:endParaRPr>
              </a:p>
            </p:txBody>
          </p:sp>
        </mc:Choice>
        <mc:Fallback xmlns="">
          <p:sp>
            <p:nvSpPr>
              <p:cNvPr id="385" name="Google Shape;385;p19"/>
              <p:cNvSpPr txBox="1">
                <a:spLocks noRot="1" noChangeAspect="1" noMove="1" noResize="1" noEditPoints="1" noAdjustHandles="1" noChangeArrowheads="1" noChangeShapeType="1" noTextEdit="1"/>
              </p:cNvSpPr>
              <p:nvPr/>
            </p:nvSpPr>
            <p:spPr>
              <a:xfrm>
                <a:off x="1225375" y="2168650"/>
                <a:ext cx="13888800" cy="5733300"/>
              </a:xfrm>
              <a:prstGeom prst="rect">
                <a:avLst/>
              </a:prstGeom>
              <a:blipFill>
                <a:blip r:embed="rId6"/>
                <a:stretch>
                  <a:fillRect t="-426"/>
                </a:stretch>
              </a:blipFill>
              <a:ln>
                <a:noFill/>
              </a:ln>
            </p:spPr>
            <p:txBody>
              <a:bodyPr/>
              <a:lstStyle/>
              <a:p>
                <a:r>
                  <a:rPr lang="en-CA">
                    <a:noFill/>
                  </a:rPr>
                  <a:t> </a:t>
                </a:r>
              </a:p>
            </p:txBody>
          </p:sp>
        </mc:Fallback>
      </mc:AlternateContent>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pic>
        <p:nvPicPr>
          <p:cNvPr id="390" name="Google Shape;390;g292968ec892_0_45"/>
          <p:cNvPicPr preferRelativeResize="0"/>
          <p:nvPr/>
        </p:nvPicPr>
        <p:blipFill rotWithShape="1">
          <a:blip r:embed="rId3">
            <a:alphaModFix/>
          </a:blip>
          <a:srcRect b="616"/>
          <a:stretch/>
        </p:blipFill>
        <p:spPr>
          <a:xfrm rot="2700000">
            <a:off x="16270670" y="-98947"/>
            <a:ext cx="2072512" cy="2059668"/>
          </a:xfrm>
          <a:prstGeom prst="rect">
            <a:avLst/>
          </a:prstGeom>
          <a:noFill/>
          <a:ln>
            <a:noFill/>
          </a:ln>
        </p:spPr>
      </p:pic>
      <p:grpSp>
        <p:nvGrpSpPr>
          <p:cNvPr id="391" name="Google Shape;391;g292968ec892_0_45"/>
          <p:cNvGrpSpPr/>
          <p:nvPr/>
        </p:nvGrpSpPr>
        <p:grpSpPr>
          <a:xfrm>
            <a:off x="0" y="8843308"/>
            <a:ext cx="18288118" cy="3230403"/>
            <a:chOff x="0" y="-38100"/>
            <a:chExt cx="4816592" cy="850800"/>
          </a:xfrm>
        </p:grpSpPr>
        <p:sp>
          <p:nvSpPr>
            <p:cNvPr id="392" name="Google Shape;392;g292968ec892_0_45"/>
            <p:cNvSpPr/>
            <p:nvPr/>
          </p:nvSpPr>
          <p:spPr>
            <a:xfrm>
              <a:off x="0" y="0"/>
              <a:ext cx="4816592" cy="342131"/>
            </a:xfrm>
            <a:custGeom>
              <a:avLst/>
              <a:gdLst/>
              <a:ahLst/>
              <a:cxnLst/>
              <a:rect l="l" t="t" r="r" b="b"/>
              <a:pathLst>
                <a:path w="4816592" h="342131" extrusionOk="0">
                  <a:moveTo>
                    <a:pt x="0" y="0"/>
                  </a:moveTo>
                  <a:lnTo>
                    <a:pt x="4816592" y="0"/>
                  </a:lnTo>
                  <a:lnTo>
                    <a:pt x="4816592" y="342131"/>
                  </a:lnTo>
                  <a:lnTo>
                    <a:pt x="0" y="342131"/>
                  </a:lnTo>
                  <a:close/>
                </a:path>
              </a:pathLst>
            </a:custGeom>
            <a:solidFill>
              <a:srgbClr val="FEC099"/>
            </a:solidFill>
            <a:ln>
              <a:noFill/>
            </a:ln>
          </p:spPr>
          <p:txBody>
            <a:bodyPr/>
            <a:lstStyle/>
            <a:p>
              <a:endParaRPr lang="en-CA"/>
            </a:p>
          </p:txBody>
        </p:sp>
        <p:sp>
          <p:nvSpPr>
            <p:cNvPr id="393" name="Google Shape;393;g292968ec892_0_45"/>
            <p:cNvSpPr txBox="1"/>
            <p:nvPr/>
          </p:nvSpPr>
          <p:spPr>
            <a:xfrm>
              <a:off x="0" y="-38100"/>
              <a:ext cx="812700" cy="8508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pic>
        <p:nvPicPr>
          <p:cNvPr id="394" name="Google Shape;394;g292968ec892_0_45"/>
          <p:cNvPicPr preferRelativeResize="0"/>
          <p:nvPr/>
        </p:nvPicPr>
        <p:blipFill rotWithShape="1">
          <a:blip r:embed="rId4">
            <a:alphaModFix/>
          </a:blip>
          <a:srcRect/>
          <a:stretch/>
        </p:blipFill>
        <p:spPr>
          <a:xfrm>
            <a:off x="107745" y="9061043"/>
            <a:ext cx="1716191" cy="1175659"/>
          </a:xfrm>
          <a:prstGeom prst="rect">
            <a:avLst/>
          </a:prstGeom>
          <a:noFill/>
          <a:ln>
            <a:noFill/>
          </a:ln>
        </p:spPr>
      </p:pic>
      <p:pic>
        <p:nvPicPr>
          <p:cNvPr id="395" name="Google Shape;395;g292968ec892_0_45"/>
          <p:cNvPicPr preferRelativeResize="0"/>
          <p:nvPr/>
        </p:nvPicPr>
        <p:blipFill rotWithShape="1">
          <a:blip r:embed="rId5">
            <a:alphaModFix/>
          </a:blip>
          <a:srcRect/>
          <a:stretch/>
        </p:blipFill>
        <p:spPr>
          <a:xfrm>
            <a:off x="15845978" y="7130810"/>
            <a:ext cx="2733798" cy="3538898"/>
          </a:xfrm>
          <a:prstGeom prst="rect">
            <a:avLst/>
          </a:prstGeom>
          <a:noFill/>
          <a:ln>
            <a:noFill/>
          </a:ln>
        </p:spPr>
      </p:pic>
      <p:sp>
        <p:nvSpPr>
          <p:cNvPr id="396" name="Google Shape;396;g292968ec892_0_45"/>
          <p:cNvSpPr txBox="1"/>
          <p:nvPr/>
        </p:nvSpPr>
        <p:spPr>
          <a:xfrm>
            <a:off x="4051250" y="359376"/>
            <a:ext cx="8229600" cy="1143000"/>
          </a:xfrm>
          <a:prstGeom prst="rect">
            <a:avLst/>
          </a:prstGeom>
          <a:noFill/>
          <a:ln>
            <a:noFill/>
          </a:ln>
        </p:spPr>
        <p:txBody>
          <a:bodyPr spcFirstLastPara="1" wrap="square" lIns="91425" tIns="45700" rIns="91425" bIns="45700" anchor="ctr" anchorCtr="0">
            <a:normAutofit/>
          </a:bodyPr>
          <a:lstStyle/>
          <a:p>
            <a:pPr marL="0" marR="0" lvl="0" indent="0" algn="ctr" rtl="0">
              <a:lnSpc>
                <a:spcPct val="100000"/>
              </a:lnSpc>
              <a:spcBef>
                <a:spcPts val="0"/>
              </a:spcBef>
              <a:spcAft>
                <a:spcPts val="0"/>
              </a:spcAft>
              <a:buClr>
                <a:schemeClr val="dk1"/>
              </a:buClr>
              <a:buSzPts val="1800"/>
              <a:buFont typeface="Calibri"/>
              <a:buNone/>
            </a:pPr>
            <a:r>
              <a:rPr lang="en-US" sz="4400" b="1" i="0" u="none" strike="noStrike" cap="none">
                <a:solidFill>
                  <a:schemeClr val="dk1"/>
                </a:solidFill>
                <a:latin typeface="Calibri"/>
                <a:ea typeface="Calibri"/>
                <a:cs typeface="Calibri"/>
                <a:sym typeface="Calibri"/>
              </a:rPr>
              <a:t>Measures of Productivity</a:t>
            </a:r>
            <a:endParaRPr/>
          </a:p>
        </p:txBody>
      </p:sp>
      <mc:AlternateContent xmlns:mc="http://schemas.openxmlformats.org/markup-compatibility/2006" xmlns:a14="http://schemas.microsoft.com/office/drawing/2010/main">
        <mc:Choice Requires="a14">
          <p:sp>
            <p:nvSpPr>
              <p:cNvPr id="397" name="Google Shape;397;g292968ec892_0_45"/>
              <p:cNvSpPr txBox="1"/>
              <p:nvPr/>
            </p:nvSpPr>
            <p:spPr>
              <a:xfrm>
                <a:off x="1542870" y="2181428"/>
                <a:ext cx="13495744" cy="5733300"/>
              </a:xfrm>
              <a:prstGeom prst="rect">
                <a:avLst/>
              </a:prstGeom>
              <a:noFill/>
              <a:ln>
                <a:noFill/>
              </a:ln>
            </p:spPr>
            <p:txBody>
              <a:bodyPr spcFirstLastPara="1" wrap="square" lIns="91425" tIns="45700" rIns="91425" bIns="45700" anchor="t" anchorCtr="0">
                <a:normAutofit/>
              </a:bodyPr>
              <a:lstStyle/>
              <a:p>
                <a:pPr marL="588645" marR="0" lvl="0" indent="-457200" algn="l" rtl="0">
                  <a:lnSpc>
                    <a:spcPct val="100000"/>
                  </a:lnSpc>
                  <a:spcBef>
                    <a:spcPts val="360"/>
                  </a:spcBef>
                  <a:spcAft>
                    <a:spcPts val="0"/>
                  </a:spcAft>
                  <a:buClr>
                    <a:schemeClr val="dk1"/>
                  </a:buClr>
                  <a:buSzPts val="1800"/>
                  <a:buFont typeface="Arial"/>
                  <a:buChar char="•"/>
                </a:pPr>
                <a:r>
                  <a:rPr lang="en-US" sz="3200" b="0" i="0" u="none" strike="noStrike" cap="none" dirty="0">
                    <a:solidFill>
                      <a:schemeClr val="dk1"/>
                    </a:solidFill>
                    <a:latin typeface="Calibri"/>
                    <a:ea typeface="Calibri"/>
                    <a:cs typeface="Calibri"/>
                    <a:sym typeface="Calibri"/>
                  </a:rPr>
                  <a:t>Average Product of Labor: </a:t>
                </a:r>
                <a14:m>
                  <m:oMath xmlns:m="http://schemas.openxmlformats.org/officeDocument/2006/math">
                    <m:r>
                      <a:rPr lang="en-US" sz="3200" b="0" i="1" u="none" strike="noStrike" cap="none" dirty="0" smtClean="0">
                        <a:solidFill>
                          <a:schemeClr val="dk1"/>
                        </a:solidFill>
                        <a:latin typeface="Cambria Math" panose="02040503050406030204" pitchFamily="18" charset="0"/>
                        <a:ea typeface="Calibri"/>
                        <a:cs typeface="Calibri"/>
                        <a:sym typeface="Calibri"/>
                      </a:rPr>
                      <m:t>𝐴𝑃𝐿</m:t>
                    </m:r>
                    <m:r>
                      <a:rPr lang="en-US" sz="3200" b="0" i="1" u="none" strike="noStrike" cap="none" dirty="0" smtClean="0">
                        <a:solidFill>
                          <a:schemeClr val="dk1"/>
                        </a:solidFill>
                        <a:latin typeface="Cambria Math" panose="02040503050406030204" pitchFamily="18" charset="0"/>
                        <a:ea typeface="Calibri"/>
                        <a:cs typeface="Calibri"/>
                        <a:sym typeface="Calibri"/>
                      </a:rPr>
                      <m:t> = </m:t>
                    </m:r>
                    <m:r>
                      <a:rPr lang="en-US" sz="3200" b="0" i="1" u="none" strike="noStrike" cap="none" dirty="0" smtClean="0">
                        <a:solidFill>
                          <a:schemeClr val="dk1"/>
                        </a:solidFill>
                        <a:latin typeface="Cambria Math" panose="02040503050406030204" pitchFamily="18" charset="0"/>
                        <a:ea typeface="Calibri"/>
                        <a:cs typeface="Calibri"/>
                        <a:sym typeface="Calibri"/>
                      </a:rPr>
                      <m:t>𝑄</m:t>
                    </m:r>
                    <m:r>
                      <a:rPr lang="en-US" sz="3200" b="0" i="1" u="none" strike="noStrike" cap="none" dirty="0" smtClean="0">
                        <a:solidFill>
                          <a:schemeClr val="dk1"/>
                        </a:solidFill>
                        <a:latin typeface="Cambria Math" panose="02040503050406030204" pitchFamily="18" charset="0"/>
                        <a:ea typeface="Calibri"/>
                        <a:cs typeface="Calibri"/>
                        <a:sym typeface="Calibri"/>
                      </a:rPr>
                      <m:t>/</m:t>
                    </m:r>
                    <m:r>
                      <a:rPr lang="en-US" sz="3200" b="0" i="1" u="none" strike="noStrike" cap="none" dirty="0" smtClean="0">
                        <a:solidFill>
                          <a:schemeClr val="dk1"/>
                        </a:solidFill>
                        <a:latin typeface="Cambria Math" panose="02040503050406030204" pitchFamily="18" charset="0"/>
                        <a:ea typeface="Calibri"/>
                        <a:cs typeface="Calibri"/>
                        <a:sym typeface="Calibri"/>
                      </a:rPr>
                      <m:t>𝐿</m:t>
                    </m:r>
                  </m:oMath>
                </a14:m>
                <a:br>
                  <a:rPr lang="en-US" sz="3200" b="0" i="0" u="none" strike="noStrike" cap="none" dirty="0">
                    <a:solidFill>
                      <a:schemeClr val="dk1"/>
                    </a:solidFill>
                    <a:latin typeface="Calibri"/>
                    <a:ea typeface="Calibri"/>
                    <a:cs typeface="Calibri"/>
                    <a:sym typeface="Calibri"/>
                  </a:rPr>
                </a:br>
                <a:endParaRPr sz="3200" b="0" i="0" u="none" strike="noStrike" cap="none" dirty="0">
                  <a:solidFill>
                    <a:schemeClr val="dk1"/>
                  </a:solidFill>
                  <a:latin typeface="Calibri"/>
                  <a:ea typeface="Calibri"/>
                  <a:cs typeface="Calibri"/>
                  <a:sym typeface="Calibri"/>
                </a:endParaRPr>
              </a:p>
              <a:p>
                <a:pPr marL="588645" marR="0" lvl="0" indent="-457200" algn="l" rtl="0">
                  <a:lnSpc>
                    <a:spcPct val="100000"/>
                  </a:lnSpc>
                  <a:spcBef>
                    <a:spcPts val="360"/>
                  </a:spcBef>
                  <a:spcAft>
                    <a:spcPts val="0"/>
                  </a:spcAft>
                  <a:buClr>
                    <a:schemeClr val="dk1"/>
                  </a:buClr>
                  <a:buSzPts val="1800"/>
                  <a:buFont typeface="Arial"/>
                  <a:buChar char="•"/>
                </a:pPr>
                <a:r>
                  <a:rPr lang="en-US" sz="3200" b="0" i="0" u="none" strike="noStrike" cap="none" dirty="0">
                    <a:solidFill>
                      <a:schemeClr val="dk1"/>
                    </a:solidFill>
                    <a:latin typeface="Calibri"/>
                    <a:ea typeface="Calibri"/>
                    <a:cs typeface="Calibri"/>
                    <a:sym typeface="Calibri"/>
                  </a:rPr>
                  <a:t>Average Product of Capital: </a:t>
                </a:r>
                <a14:m>
                  <m:oMath xmlns:m="http://schemas.openxmlformats.org/officeDocument/2006/math">
                    <m:r>
                      <a:rPr lang="en-US" sz="3200" b="0" i="1" u="none" strike="noStrike" cap="none" dirty="0" smtClean="0">
                        <a:solidFill>
                          <a:schemeClr val="dk1"/>
                        </a:solidFill>
                        <a:latin typeface="Cambria Math" panose="02040503050406030204" pitchFamily="18" charset="0"/>
                        <a:ea typeface="Calibri"/>
                        <a:cs typeface="Calibri"/>
                        <a:sym typeface="Calibri"/>
                      </a:rPr>
                      <m:t>𝐴𝑃𝐾</m:t>
                    </m:r>
                    <m:r>
                      <a:rPr lang="en-US" sz="3200" b="0" i="1" u="none" strike="noStrike" cap="none" dirty="0" smtClean="0">
                        <a:solidFill>
                          <a:schemeClr val="dk1"/>
                        </a:solidFill>
                        <a:latin typeface="Cambria Math" panose="02040503050406030204" pitchFamily="18" charset="0"/>
                        <a:ea typeface="Calibri"/>
                        <a:cs typeface="Calibri"/>
                        <a:sym typeface="Calibri"/>
                      </a:rPr>
                      <m:t> = </m:t>
                    </m:r>
                    <m:r>
                      <a:rPr lang="en-US" sz="3200" b="0" i="1" u="none" strike="noStrike" cap="none" dirty="0" smtClean="0">
                        <a:solidFill>
                          <a:schemeClr val="dk1"/>
                        </a:solidFill>
                        <a:latin typeface="Cambria Math" panose="02040503050406030204" pitchFamily="18" charset="0"/>
                        <a:ea typeface="Calibri"/>
                        <a:cs typeface="Calibri"/>
                        <a:sym typeface="Calibri"/>
                      </a:rPr>
                      <m:t>𝑄</m:t>
                    </m:r>
                    <m:r>
                      <a:rPr lang="en-US" sz="3200" b="0" i="1" u="none" strike="noStrike" cap="none" dirty="0" smtClean="0">
                        <a:solidFill>
                          <a:schemeClr val="dk1"/>
                        </a:solidFill>
                        <a:latin typeface="Cambria Math" panose="02040503050406030204" pitchFamily="18" charset="0"/>
                        <a:ea typeface="Calibri"/>
                        <a:cs typeface="Calibri"/>
                        <a:sym typeface="Calibri"/>
                      </a:rPr>
                      <m:t>/</m:t>
                    </m:r>
                    <m:r>
                      <a:rPr lang="en-US" sz="3200" b="0" i="1" u="none" strike="noStrike" cap="none" dirty="0" smtClean="0">
                        <a:solidFill>
                          <a:schemeClr val="dk1"/>
                        </a:solidFill>
                        <a:latin typeface="Cambria Math" panose="02040503050406030204" pitchFamily="18" charset="0"/>
                        <a:ea typeface="Calibri"/>
                        <a:cs typeface="Calibri"/>
                        <a:sym typeface="Calibri"/>
                      </a:rPr>
                      <m:t>𝐾</m:t>
                    </m:r>
                  </m:oMath>
                </a14:m>
                <a:br>
                  <a:rPr lang="en-US" sz="3200" b="0" i="0" u="none" strike="noStrike" cap="none" dirty="0">
                    <a:solidFill>
                      <a:schemeClr val="dk1"/>
                    </a:solidFill>
                    <a:latin typeface="Calibri"/>
                    <a:ea typeface="Calibri"/>
                    <a:cs typeface="Calibri"/>
                    <a:sym typeface="Calibri"/>
                  </a:rPr>
                </a:br>
                <a:endParaRPr sz="3200" b="0" i="0" u="none" strike="noStrike" cap="none" dirty="0">
                  <a:solidFill>
                    <a:schemeClr val="dk1"/>
                  </a:solidFill>
                  <a:latin typeface="Calibri"/>
                  <a:ea typeface="Calibri"/>
                  <a:cs typeface="Calibri"/>
                  <a:sym typeface="Calibri"/>
                </a:endParaRPr>
              </a:p>
              <a:p>
                <a:pPr marL="588645" marR="0" lvl="0" indent="-457200" algn="l" rtl="0">
                  <a:lnSpc>
                    <a:spcPct val="100000"/>
                  </a:lnSpc>
                  <a:spcBef>
                    <a:spcPts val="360"/>
                  </a:spcBef>
                  <a:spcAft>
                    <a:spcPts val="0"/>
                  </a:spcAft>
                  <a:buClr>
                    <a:schemeClr val="dk1"/>
                  </a:buClr>
                  <a:buSzPts val="1800"/>
                  <a:buFont typeface="Arial"/>
                  <a:buChar char="•"/>
                </a:pPr>
                <a:r>
                  <a:rPr lang="en-US" sz="3200" b="0" i="0" u="none" strike="noStrike" cap="none" dirty="0">
                    <a:solidFill>
                      <a:schemeClr val="dk1"/>
                    </a:solidFill>
                    <a:latin typeface="Calibri"/>
                    <a:ea typeface="Calibri"/>
                    <a:cs typeface="Calibri"/>
                    <a:sym typeface="Calibri"/>
                  </a:rPr>
                  <a:t>Marginal Product of Labor: </a:t>
                </a:r>
                <a14:m>
                  <m:oMath xmlns:m="http://schemas.openxmlformats.org/officeDocument/2006/math">
                    <m:r>
                      <a:rPr lang="en-US" sz="3200" b="0" i="1" u="none" strike="noStrike" cap="none" dirty="0" smtClean="0">
                        <a:solidFill>
                          <a:schemeClr val="dk1"/>
                        </a:solidFill>
                        <a:latin typeface="Cambria Math" panose="02040503050406030204" pitchFamily="18" charset="0"/>
                        <a:ea typeface="Calibri"/>
                        <a:cs typeface="Calibri"/>
                        <a:sym typeface="Calibri"/>
                      </a:rPr>
                      <m:t>𝑀𝑃𝐿</m:t>
                    </m:r>
                    <m:r>
                      <a:rPr lang="en-US" sz="3200" b="0" i="1" u="none" strike="noStrike" cap="none" dirty="0" smtClean="0">
                        <a:solidFill>
                          <a:schemeClr val="dk1"/>
                        </a:solidFill>
                        <a:latin typeface="Cambria Math" panose="02040503050406030204" pitchFamily="18" charset="0"/>
                        <a:ea typeface="Calibri"/>
                        <a:cs typeface="Calibri"/>
                        <a:sym typeface="Calibri"/>
                      </a:rPr>
                      <m:t> = </m:t>
                    </m:r>
                    <m:r>
                      <a:rPr lang="en-US" sz="3200" b="0" i="1" u="none" strike="noStrike" cap="none" dirty="0" smtClean="0">
                        <a:solidFill>
                          <a:schemeClr val="dk1"/>
                        </a:solidFill>
                        <a:latin typeface="Cambria Math" panose="02040503050406030204" pitchFamily="18" charset="0"/>
                        <a:ea typeface="Cambria Math" panose="02040503050406030204" pitchFamily="18" charset="0"/>
                        <a:cs typeface="Calibri"/>
                        <a:sym typeface="Calibri"/>
                      </a:rPr>
                      <m:t>𝜕</m:t>
                    </m:r>
                    <m:r>
                      <a:rPr lang="en-US" sz="3200" b="0" i="1" u="none" strike="noStrike" cap="none" dirty="0" err="1">
                        <a:solidFill>
                          <a:schemeClr val="dk1"/>
                        </a:solidFill>
                        <a:latin typeface="Cambria Math" panose="02040503050406030204" pitchFamily="18" charset="0"/>
                        <a:ea typeface="Calibri"/>
                        <a:cs typeface="Calibri"/>
                        <a:sym typeface="Calibri"/>
                      </a:rPr>
                      <m:t>𝑄</m:t>
                    </m:r>
                    <m:r>
                      <a:rPr lang="en-US" sz="3200" b="0" i="1" u="none" strike="noStrike" cap="none" dirty="0">
                        <a:solidFill>
                          <a:schemeClr val="dk1"/>
                        </a:solidFill>
                        <a:latin typeface="Cambria Math" panose="02040503050406030204" pitchFamily="18" charset="0"/>
                        <a:ea typeface="Calibri"/>
                        <a:cs typeface="Calibri"/>
                        <a:sym typeface="Calibri"/>
                      </a:rPr>
                      <m:t>/</m:t>
                    </m:r>
                    <m:r>
                      <a:rPr lang="en-US" sz="3200" b="0" i="1" u="none" strike="noStrike" cap="none" dirty="0" smtClean="0">
                        <a:solidFill>
                          <a:schemeClr val="dk1"/>
                        </a:solidFill>
                        <a:latin typeface="Cambria Math" panose="02040503050406030204" pitchFamily="18" charset="0"/>
                        <a:ea typeface="Cambria Math" panose="02040503050406030204" pitchFamily="18" charset="0"/>
                        <a:cs typeface="Calibri"/>
                        <a:sym typeface="Calibri"/>
                      </a:rPr>
                      <m:t>𝜕</m:t>
                    </m:r>
                    <m:r>
                      <a:rPr lang="en-US" sz="3200" b="0" i="1" u="none" strike="noStrike" cap="none" dirty="0">
                        <a:solidFill>
                          <a:schemeClr val="dk1"/>
                        </a:solidFill>
                        <a:latin typeface="Cambria Math" panose="02040503050406030204" pitchFamily="18" charset="0"/>
                        <a:ea typeface="Calibri"/>
                        <a:cs typeface="Calibri"/>
                        <a:sym typeface="Calibri"/>
                      </a:rPr>
                      <m:t>𝐿</m:t>
                    </m:r>
                    <m:r>
                      <a:rPr lang="en-US" sz="3200" b="0" i="1" u="none" strike="noStrike" cap="none" dirty="0">
                        <a:solidFill>
                          <a:schemeClr val="dk1"/>
                        </a:solidFill>
                        <a:latin typeface="Cambria Math" panose="02040503050406030204" pitchFamily="18" charset="0"/>
                        <a:ea typeface="Calibri"/>
                        <a:cs typeface="Calibri"/>
                        <a:sym typeface="Calibri"/>
                      </a:rPr>
                      <m:t> </m:t>
                    </m:r>
                  </m:oMath>
                </a14:m>
                <a:r>
                  <a:rPr lang="en-US" sz="3200" b="0" i="0" u="none" strike="noStrike" cap="none" dirty="0">
                    <a:solidFill>
                      <a:schemeClr val="dk1"/>
                    </a:solidFill>
                    <a:latin typeface="Calibri"/>
                    <a:ea typeface="Calibri"/>
                    <a:cs typeface="Calibri"/>
                    <a:sym typeface="Calibri"/>
                  </a:rPr>
                  <a:t>(assuming K is constant)</a:t>
                </a:r>
                <a:br>
                  <a:rPr lang="en-US" sz="3200" b="0" i="0" u="none" strike="noStrike" cap="none" dirty="0">
                    <a:solidFill>
                      <a:schemeClr val="dk1"/>
                    </a:solidFill>
                    <a:latin typeface="Calibri"/>
                    <a:ea typeface="Calibri"/>
                    <a:cs typeface="Calibri"/>
                    <a:sym typeface="Calibri"/>
                  </a:rPr>
                </a:br>
                <a:endParaRPr sz="3200" b="0" i="0" u="none" strike="noStrike" cap="none" dirty="0">
                  <a:solidFill>
                    <a:schemeClr val="dk1"/>
                  </a:solidFill>
                  <a:latin typeface="Calibri"/>
                  <a:ea typeface="Calibri"/>
                  <a:cs typeface="Calibri"/>
                  <a:sym typeface="Calibri"/>
                </a:endParaRPr>
              </a:p>
              <a:p>
                <a:pPr marL="588645" marR="0" lvl="0" indent="-457200" algn="l" rtl="0">
                  <a:lnSpc>
                    <a:spcPct val="100000"/>
                  </a:lnSpc>
                  <a:spcBef>
                    <a:spcPts val="360"/>
                  </a:spcBef>
                  <a:spcAft>
                    <a:spcPts val="0"/>
                  </a:spcAft>
                  <a:buClr>
                    <a:schemeClr val="dk1"/>
                  </a:buClr>
                  <a:buSzPts val="1800"/>
                  <a:buFont typeface="Arial"/>
                  <a:buChar char="•"/>
                </a:pPr>
                <a:r>
                  <a:rPr lang="en-US" sz="3200" b="0" i="0" u="none" strike="noStrike" cap="none" dirty="0">
                    <a:solidFill>
                      <a:schemeClr val="dk1"/>
                    </a:solidFill>
                    <a:latin typeface="Calibri"/>
                    <a:ea typeface="Calibri"/>
                    <a:cs typeface="Calibri"/>
                    <a:sym typeface="Calibri"/>
                  </a:rPr>
                  <a:t>Marginal Product of Capital: </a:t>
                </a:r>
                <a14:m>
                  <m:oMath xmlns:m="http://schemas.openxmlformats.org/officeDocument/2006/math">
                    <m:r>
                      <a:rPr lang="en-US" sz="3200" b="0" i="1" u="none" strike="noStrike" cap="none" dirty="0" smtClean="0">
                        <a:solidFill>
                          <a:schemeClr val="dk1"/>
                        </a:solidFill>
                        <a:latin typeface="Cambria Math" panose="02040503050406030204" pitchFamily="18" charset="0"/>
                        <a:ea typeface="Calibri"/>
                        <a:cs typeface="Calibri"/>
                        <a:sym typeface="Calibri"/>
                      </a:rPr>
                      <m:t>𝑀𝑃𝐾</m:t>
                    </m:r>
                    <m:r>
                      <a:rPr lang="en-US" sz="3200" b="0" i="1" u="none" strike="noStrike" cap="none" dirty="0" smtClean="0">
                        <a:solidFill>
                          <a:schemeClr val="dk1"/>
                        </a:solidFill>
                        <a:latin typeface="Cambria Math" panose="02040503050406030204" pitchFamily="18" charset="0"/>
                        <a:ea typeface="Calibri"/>
                        <a:cs typeface="Calibri"/>
                        <a:sym typeface="Calibri"/>
                      </a:rPr>
                      <m:t> = </m:t>
                    </m:r>
                    <m:r>
                      <a:rPr lang="en-US" sz="3200" b="0" i="1" u="none" strike="noStrike" cap="none" dirty="0" smtClean="0">
                        <a:solidFill>
                          <a:schemeClr val="dk1"/>
                        </a:solidFill>
                        <a:latin typeface="Cambria Math" panose="02040503050406030204" pitchFamily="18" charset="0"/>
                        <a:ea typeface="Cambria Math" panose="02040503050406030204" pitchFamily="18" charset="0"/>
                        <a:cs typeface="Calibri"/>
                        <a:sym typeface="Calibri"/>
                      </a:rPr>
                      <m:t>𝜕</m:t>
                    </m:r>
                    <m:r>
                      <a:rPr lang="en-US" sz="3200" b="0" i="1" u="none" strike="noStrike" cap="none" dirty="0" err="1">
                        <a:solidFill>
                          <a:schemeClr val="dk1"/>
                        </a:solidFill>
                        <a:latin typeface="Cambria Math" panose="02040503050406030204" pitchFamily="18" charset="0"/>
                        <a:ea typeface="Calibri"/>
                        <a:cs typeface="Calibri"/>
                        <a:sym typeface="Calibri"/>
                      </a:rPr>
                      <m:t>𝑄</m:t>
                    </m:r>
                    <m:r>
                      <a:rPr lang="en-US" sz="3200" b="0" i="1" u="none" strike="noStrike" cap="none" dirty="0">
                        <a:solidFill>
                          <a:schemeClr val="dk1"/>
                        </a:solidFill>
                        <a:latin typeface="Cambria Math" panose="02040503050406030204" pitchFamily="18" charset="0"/>
                        <a:ea typeface="Calibri"/>
                        <a:cs typeface="Calibri"/>
                        <a:sym typeface="Calibri"/>
                      </a:rPr>
                      <m:t>/</m:t>
                    </m:r>
                    <m:r>
                      <a:rPr lang="en-US" sz="3200" b="0" i="1" u="none" strike="noStrike" cap="none" dirty="0" smtClean="0">
                        <a:solidFill>
                          <a:schemeClr val="dk1"/>
                        </a:solidFill>
                        <a:latin typeface="Cambria Math" panose="02040503050406030204" pitchFamily="18" charset="0"/>
                        <a:ea typeface="Cambria Math" panose="02040503050406030204" pitchFamily="18" charset="0"/>
                        <a:cs typeface="Calibri"/>
                        <a:sym typeface="Calibri"/>
                      </a:rPr>
                      <m:t>𝜕</m:t>
                    </m:r>
                    <m:r>
                      <a:rPr lang="en-US" sz="3200" b="0" i="1" u="none" strike="noStrike" cap="none" dirty="0" err="1">
                        <a:solidFill>
                          <a:schemeClr val="dk1"/>
                        </a:solidFill>
                        <a:latin typeface="Cambria Math" panose="02040503050406030204" pitchFamily="18" charset="0"/>
                        <a:ea typeface="Calibri"/>
                        <a:cs typeface="Calibri"/>
                        <a:sym typeface="Calibri"/>
                      </a:rPr>
                      <m:t>𝐾</m:t>
                    </m:r>
                    <m:r>
                      <a:rPr lang="en-US" sz="3200" b="0" i="1" u="none" strike="noStrike" cap="none" dirty="0">
                        <a:solidFill>
                          <a:schemeClr val="dk1"/>
                        </a:solidFill>
                        <a:latin typeface="Cambria Math" panose="02040503050406030204" pitchFamily="18" charset="0"/>
                        <a:ea typeface="Calibri"/>
                        <a:cs typeface="Calibri"/>
                        <a:sym typeface="Calibri"/>
                      </a:rPr>
                      <m:t> </m:t>
                    </m:r>
                  </m:oMath>
                </a14:m>
                <a:r>
                  <a:rPr lang="en-US" sz="3200" b="0" i="0" u="none" strike="noStrike" cap="none" dirty="0">
                    <a:solidFill>
                      <a:schemeClr val="dk1"/>
                    </a:solidFill>
                    <a:latin typeface="Calibri"/>
                    <a:ea typeface="Calibri"/>
                    <a:cs typeface="Calibri"/>
                    <a:sym typeface="Calibri"/>
                  </a:rPr>
                  <a:t>(assuming L is constant)</a:t>
                </a:r>
                <a:endParaRPr dirty="0"/>
              </a:p>
            </p:txBody>
          </p:sp>
        </mc:Choice>
        <mc:Fallback xmlns="">
          <p:sp>
            <p:nvSpPr>
              <p:cNvPr id="397" name="Google Shape;397;g292968ec892_0_45"/>
              <p:cNvSpPr txBox="1">
                <a:spLocks noRot="1" noChangeAspect="1" noMove="1" noResize="1" noEditPoints="1" noAdjustHandles="1" noChangeArrowheads="1" noChangeShapeType="1" noTextEdit="1"/>
              </p:cNvSpPr>
              <p:nvPr/>
            </p:nvSpPr>
            <p:spPr>
              <a:xfrm>
                <a:off x="1542870" y="2181428"/>
                <a:ext cx="13495744" cy="5733300"/>
              </a:xfrm>
              <a:prstGeom prst="rect">
                <a:avLst/>
              </a:prstGeom>
              <a:blipFill>
                <a:blip r:embed="rId6"/>
                <a:stretch>
                  <a:fillRect t="-426"/>
                </a:stretch>
              </a:blipFill>
              <a:ln>
                <a:noFill/>
              </a:ln>
            </p:spPr>
            <p:txBody>
              <a:bodyPr/>
              <a:lstStyle/>
              <a:p>
                <a:r>
                  <a:rPr lang="en-CA">
                    <a:noFill/>
                  </a:rPr>
                  <a:t> </a:t>
                </a:r>
              </a:p>
            </p:txBody>
          </p:sp>
        </mc:Fallback>
      </mc:AlternateContent>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pic>
        <p:nvPicPr>
          <p:cNvPr id="402" name="Google Shape;402;p20"/>
          <p:cNvPicPr preferRelativeResize="0"/>
          <p:nvPr/>
        </p:nvPicPr>
        <p:blipFill rotWithShape="1">
          <a:blip r:embed="rId3">
            <a:alphaModFix/>
          </a:blip>
          <a:srcRect b="619"/>
          <a:stretch/>
        </p:blipFill>
        <p:spPr>
          <a:xfrm rot="2700000">
            <a:off x="16270669" y="-98947"/>
            <a:ext cx="2072513" cy="2059669"/>
          </a:xfrm>
          <a:prstGeom prst="rect">
            <a:avLst/>
          </a:prstGeom>
          <a:noFill/>
          <a:ln>
            <a:noFill/>
          </a:ln>
        </p:spPr>
      </p:pic>
      <p:grpSp>
        <p:nvGrpSpPr>
          <p:cNvPr id="403" name="Google Shape;403;p20"/>
          <p:cNvGrpSpPr/>
          <p:nvPr/>
        </p:nvGrpSpPr>
        <p:grpSpPr>
          <a:xfrm>
            <a:off x="0" y="8843309"/>
            <a:ext cx="18287996" cy="3230764"/>
            <a:chOff x="0" y="-38100"/>
            <a:chExt cx="4816592" cy="850900"/>
          </a:xfrm>
        </p:grpSpPr>
        <p:sp>
          <p:nvSpPr>
            <p:cNvPr id="404" name="Google Shape;404;p20"/>
            <p:cNvSpPr/>
            <p:nvPr/>
          </p:nvSpPr>
          <p:spPr>
            <a:xfrm>
              <a:off x="0" y="0"/>
              <a:ext cx="4816592" cy="342131"/>
            </a:xfrm>
            <a:custGeom>
              <a:avLst/>
              <a:gdLst/>
              <a:ahLst/>
              <a:cxnLst/>
              <a:rect l="l" t="t" r="r" b="b"/>
              <a:pathLst>
                <a:path w="4816592" h="342131" extrusionOk="0">
                  <a:moveTo>
                    <a:pt x="0" y="0"/>
                  </a:moveTo>
                  <a:lnTo>
                    <a:pt x="4816592" y="0"/>
                  </a:lnTo>
                  <a:lnTo>
                    <a:pt x="4816592" y="342131"/>
                  </a:lnTo>
                  <a:lnTo>
                    <a:pt x="0" y="342131"/>
                  </a:lnTo>
                  <a:close/>
                </a:path>
              </a:pathLst>
            </a:custGeom>
            <a:solidFill>
              <a:srgbClr val="FEC099"/>
            </a:solidFill>
            <a:ln>
              <a:noFill/>
            </a:ln>
          </p:spPr>
          <p:txBody>
            <a:bodyPr/>
            <a:lstStyle/>
            <a:p>
              <a:endParaRPr lang="en-CA"/>
            </a:p>
          </p:txBody>
        </p:sp>
        <p:sp>
          <p:nvSpPr>
            <p:cNvPr id="405" name="Google Shape;405;p20"/>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pic>
        <p:nvPicPr>
          <p:cNvPr id="406" name="Google Shape;406;p20"/>
          <p:cNvPicPr preferRelativeResize="0"/>
          <p:nvPr/>
        </p:nvPicPr>
        <p:blipFill rotWithShape="1">
          <a:blip r:embed="rId4">
            <a:alphaModFix/>
          </a:blip>
          <a:srcRect/>
          <a:stretch/>
        </p:blipFill>
        <p:spPr>
          <a:xfrm>
            <a:off x="107745" y="9061043"/>
            <a:ext cx="1716191" cy="1175659"/>
          </a:xfrm>
          <a:prstGeom prst="rect">
            <a:avLst/>
          </a:prstGeom>
          <a:noFill/>
          <a:ln>
            <a:noFill/>
          </a:ln>
        </p:spPr>
      </p:pic>
      <p:pic>
        <p:nvPicPr>
          <p:cNvPr id="407" name="Google Shape;407;p20"/>
          <p:cNvPicPr preferRelativeResize="0"/>
          <p:nvPr/>
        </p:nvPicPr>
        <p:blipFill rotWithShape="1">
          <a:blip r:embed="rId5">
            <a:alphaModFix/>
          </a:blip>
          <a:srcRect/>
          <a:stretch/>
        </p:blipFill>
        <p:spPr>
          <a:xfrm>
            <a:off x="15845978" y="7130810"/>
            <a:ext cx="2733798" cy="3538897"/>
          </a:xfrm>
          <a:prstGeom prst="rect">
            <a:avLst/>
          </a:prstGeom>
          <a:noFill/>
          <a:ln>
            <a:noFill/>
          </a:ln>
        </p:spPr>
      </p:pic>
      <p:sp>
        <p:nvSpPr>
          <p:cNvPr id="408" name="Google Shape;408;p20"/>
          <p:cNvSpPr txBox="1"/>
          <p:nvPr/>
        </p:nvSpPr>
        <p:spPr>
          <a:xfrm>
            <a:off x="4051250" y="359376"/>
            <a:ext cx="8229600" cy="1143000"/>
          </a:xfrm>
          <a:prstGeom prst="rect">
            <a:avLst/>
          </a:prstGeom>
          <a:noFill/>
          <a:ln>
            <a:noFill/>
          </a:ln>
        </p:spPr>
        <p:txBody>
          <a:bodyPr spcFirstLastPara="1" wrap="square" lIns="91425" tIns="45700" rIns="91425" bIns="45700" anchor="ctr" anchorCtr="0">
            <a:normAutofit/>
          </a:bodyPr>
          <a:lstStyle/>
          <a:p>
            <a:pPr marL="0" marR="0" lvl="0" indent="0" algn="ctr" rtl="0">
              <a:lnSpc>
                <a:spcPct val="100000"/>
              </a:lnSpc>
              <a:spcBef>
                <a:spcPts val="0"/>
              </a:spcBef>
              <a:spcAft>
                <a:spcPts val="0"/>
              </a:spcAft>
              <a:buClr>
                <a:schemeClr val="dk1"/>
              </a:buClr>
              <a:buSzPts val="1800"/>
              <a:buFont typeface="Calibri"/>
              <a:buNone/>
            </a:pPr>
            <a:r>
              <a:rPr lang="en-US" sz="4400" b="1" i="0" u="none" strike="noStrike" cap="none" dirty="0">
                <a:solidFill>
                  <a:schemeClr val="dk1"/>
                </a:solidFill>
                <a:latin typeface="Calibri"/>
                <a:ea typeface="Calibri"/>
                <a:cs typeface="Calibri"/>
                <a:sym typeface="Calibri"/>
              </a:rPr>
              <a:t>Returns to a Factor</a:t>
            </a:r>
            <a:endParaRPr dirty="0"/>
          </a:p>
        </p:txBody>
      </p:sp>
      <mc:AlternateContent xmlns:mc="http://schemas.openxmlformats.org/markup-compatibility/2006" xmlns:a14="http://schemas.microsoft.com/office/drawing/2010/main">
        <mc:Choice Requires="a14">
          <p:sp>
            <p:nvSpPr>
              <p:cNvPr id="409" name="Google Shape;409;p20"/>
              <p:cNvSpPr txBox="1"/>
              <p:nvPr/>
            </p:nvSpPr>
            <p:spPr>
              <a:xfrm>
                <a:off x="1543050" y="2082964"/>
                <a:ext cx="14524264" cy="6166513"/>
              </a:xfrm>
              <a:prstGeom prst="rect">
                <a:avLst/>
              </a:prstGeom>
              <a:noFill/>
              <a:ln>
                <a:noFill/>
              </a:ln>
            </p:spPr>
            <p:txBody>
              <a:bodyPr spcFirstLastPara="1" wrap="square" lIns="91425" tIns="45700" rIns="91425" bIns="45700" anchor="t" anchorCtr="0">
                <a:normAutofit/>
              </a:bodyPr>
              <a:lstStyle/>
              <a:p>
                <a:pPr marL="131445" marR="0" lvl="0" algn="l" rtl="0">
                  <a:lnSpc>
                    <a:spcPct val="100000"/>
                  </a:lnSpc>
                  <a:spcBef>
                    <a:spcPts val="360"/>
                  </a:spcBef>
                  <a:spcAft>
                    <a:spcPts val="0"/>
                  </a:spcAft>
                  <a:buClr>
                    <a:schemeClr val="dk1"/>
                  </a:buClr>
                  <a:buSzPts val="1800"/>
                </a:pPr>
                <a:r>
                  <a:rPr lang="en-US" sz="3200" b="0" i="0" strike="noStrike" cap="none" dirty="0">
                    <a:solidFill>
                      <a:schemeClr val="dk1"/>
                    </a:solidFill>
                    <a:latin typeface="Calibri"/>
                    <a:ea typeface="Calibri"/>
                    <a:cs typeface="Calibri"/>
                    <a:sym typeface="Calibri"/>
                  </a:rPr>
                  <a:t>Ex: </a:t>
                </a:r>
                <a:r>
                  <a:rPr lang="en-US" sz="3200" b="0" i="1" strike="noStrike" cap="none" dirty="0">
                    <a:solidFill>
                      <a:schemeClr val="dk1"/>
                    </a:solidFill>
                    <a:latin typeface="Calibri"/>
                    <a:ea typeface="Calibri"/>
                    <a:cs typeface="Calibri"/>
                    <a:sym typeface="Calibri"/>
                  </a:rPr>
                  <a:t>for labor as a factor of production</a:t>
                </a:r>
              </a:p>
              <a:p>
                <a:pPr marL="588645" marR="0" lvl="0" indent="-457200" algn="l" rtl="0">
                  <a:lnSpc>
                    <a:spcPct val="100000"/>
                  </a:lnSpc>
                  <a:spcBef>
                    <a:spcPts val="360"/>
                  </a:spcBef>
                  <a:spcAft>
                    <a:spcPts val="0"/>
                  </a:spcAft>
                  <a:buClr>
                    <a:schemeClr val="dk1"/>
                  </a:buClr>
                  <a:buSzPts val="1800"/>
                  <a:buFont typeface="Arial"/>
                  <a:buChar char="•"/>
                </a:pPr>
                <a:r>
                  <a:rPr lang="en-US" sz="3200" b="0" i="0" u="sng" strike="noStrike" cap="none" dirty="0">
                    <a:solidFill>
                      <a:schemeClr val="dk1"/>
                    </a:solidFill>
                    <a:latin typeface="Calibri"/>
                    <a:ea typeface="Calibri"/>
                    <a:cs typeface="Calibri"/>
                    <a:sym typeface="Calibri"/>
                  </a:rPr>
                  <a:t>Constant returns to labor</a:t>
                </a:r>
                <a:r>
                  <a:rPr lang="en-US" sz="3200" b="0" i="0" u="none" strike="noStrike" cap="none" dirty="0">
                    <a:solidFill>
                      <a:schemeClr val="dk1"/>
                    </a:solidFill>
                    <a:latin typeface="Calibri"/>
                    <a:ea typeface="Calibri"/>
                    <a:cs typeface="Calibri"/>
                    <a:sym typeface="Calibri"/>
                  </a:rPr>
                  <a:t>: output increases in proportion to the increase in </a:t>
                </a:r>
                <a:r>
                  <a:rPr lang="en-US" sz="3200" dirty="0">
                    <a:solidFill>
                      <a:schemeClr val="dk1"/>
                    </a:solidFill>
                    <a:latin typeface="Calibri"/>
                    <a:ea typeface="Calibri"/>
                    <a:cs typeface="Calibri"/>
                    <a:sym typeface="Calibri"/>
                  </a:rPr>
                  <a:t>labor</a:t>
                </a:r>
              </a:p>
              <a:p>
                <a:pPr marL="131445" marR="0" lvl="0" algn="l" rtl="0">
                  <a:lnSpc>
                    <a:spcPct val="100000"/>
                  </a:lnSpc>
                  <a:spcBef>
                    <a:spcPts val="360"/>
                  </a:spcBef>
                  <a:spcAft>
                    <a:spcPts val="0"/>
                  </a:spcAft>
                  <a:buClr>
                    <a:schemeClr val="dk1"/>
                  </a:buClr>
                  <a:buSzPts val="1800"/>
                </a:pPr>
                <a:endParaRPr lang="en-US" sz="3200" dirty="0">
                  <a:solidFill>
                    <a:schemeClr val="dk1"/>
                  </a:solidFill>
                  <a:latin typeface="Calibri"/>
                  <a:ea typeface="Calibri"/>
                  <a:cs typeface="Calibri"/>
                  <a:sym typeface="Calibri"/>
                </a:endParaRPr>
              </a:p>
              <a:p>
                <a:pPr marL="588645" marR="0" lvl="0" indent="-457200" algn="l" rtl="0">
                  <a:lnSpc>
                    <a:spcPct val="100000"/>
                  </a:lnSpc>
                  <a:spcBef>
                    <a:spcPts val="360"/>
                  </a:spcBef>
                  <a:spcAft>
                    <a:spcPts val="0"/>
                  </a:spcAft>
                  <a:buClr>
                    <a:schemeClr val="dk1"/>
                  </a:buClr>
                  <a:buSzPts val="1800"/>
                  <a:buFont typeface="Arial"/>
                  <a:buChar char="•"/>
                </a:pPr>
                <a:r>
                  <a:rPr lang="en-US" sz="3200" b="0" i="0" u="sng" strike="noStrike" cap="none" dirty="0">
                    <a:solidFill>
                      <a:schemeClr val="dk1"/>
                    </a:solidFill>
                    <a:latin typeface="Calibri"/>
                    <a:ea typeface="Calibri"/>
                    <a:cs typeface="Calibri"/>
                    <a:sym typeface="Calibri"/>
                  </a:rPr>
                  <a:t>Increasing returns to </a:t>
                </a:r>
                <a:r>
                  <a:rPr lang="en-US" sz="3200" u="sng" dirty="0">
                    <a:solidFill>
                      <a:schemeClr val="dk1"/>
                    </a:solidFill>
                    <a:latin typeface="Calibri"/>
                    <a:ea typeface="Calibri"/>
                    <a:cs typeface="Calibri"/>
                    <a:sym typeface="Calibri"/>
                  </a:rPr>
                  <a:t>labor</a:t>
                </a:r>
                <a:r>
                  <a:rPr lang="en-US" sz="3200" b="0" i="0" u="none" strike="noStrike" cap="none" dirty="0">
                    <a:solidFill>
                      <a:schemeClr val="dk1"/>
                    </a:solidFill>
                    <a:latin typeface="Calibri"/>
                    <a:ea typeface="Calibri"/>
                    <a:cs typeface="Calibri"/>
                    <a:sym typeface="Calibri"/>
                  </a:rPr>
                  <a:t>: output increases more than the increase in </a:t>
                </a:r>
                <a:r>
                  <a:rPr lang="en-US" sz="3200" dirty="0">
                    <a:solidFill>
                      <a:schemeClr val="dk1"/>
                    </a:solidFill>
                    <a:latin typeface="Calibri"/>
                    <a:ea typeface="Calibri"/>
                    <a:cs typeface="Calibri"/>
                    <a:sym typeface="Calibri"/>
                  </a:rPr>
                  <a:t>labor</a:t>
                </a:r>
              </a:p>
              <a:p>
                <a:pPr marL="131445" marR="0" lvl="0" algn="l" rtl="0">
                  <a:lnSpc>
                    <a:spcPct val="100000"/>
                  </a:lnSpc>
                  <a:spcBef>
                    <a:spcPts val="360"/>
                  </a:spcBef>
                  <a:spcAft>
                    <a:spcPts val="0"/>
                  </a:spcAft>
                  <a:buClr>
                    <a:schemeClr val="dk1"/>
                  </a:buClr>
                  <a:buSzPts val="1800"/>
                </a:pPr>
                <a:endParaRPr lang="en-US" sz="3200" dirty="0">
                  <a:solidFill>
                    <a:schemeClr val="dk1"/>
                  </a:solidFill>
                  <a:latin typeface="Calibri"/>
                  <a:ea typeface="Calibri"/>
                  <a:cs typeface="Calibri"/>
                  <a:sym typeface="Calibri"/>
                </a:endParaRPr>
              </a:p>
              <a:p>
                <a:pPr marL="588645" marR="0" lvl="0" indent="-457200" algn="l" rtl="0">
                  <a:lnSpc>
                    <a:spcPct val="100000"/>
                  </a:lnSpc>
                  <a:spcBef>
                    <a:spcPts val="360"/>
                  </a:spcBef>
                  <a:spcAft>
                    <a:spcPts val="0"/>
                  </a:spcAft>
                  <a:buClr>
                    <a:schemeClr val="dk1"/>
                  </a:buClr>
                  <a:buSzPts val="1800"/>
                  <a:buFont typeface="Arial"/>
                  <a:buChar char="•"/>
                </a:pPr>
                <a:r>
                  <a:rPr lang="en-US" sz="3200" b="0" i="0" u="sng" strike="noStrike" cap="none" dirty="0">
                    <a:solidFill>
                      <a:schemeClr val="dk1"/>
                    </a:solidFill>
                    <a:latin typeface="Calibri"/>
                    <a:ea typeface="Calibri"/>
                    <a:cs typeface="Calibri"/>
                    <a:sym typeface="Calibri"/>
                  </a:rPr>
                  <a:t>Decreasing returns to </a:t>
                </a:r>
                <a:r>
                  <a:rPr lang="en-US" sz="3200" u="sng" dirty="0">
                    <a:solidFill>
                      <a:schemeClr val="dk1"/>
                    </a:solidFill>
                    <a:latin typeface="Calibri"/>
                    <a:ea typeface="Calibri"/>
                    <a:cs typeface="Calibri"/>
                    <a:sym typeface="Calibri"/>
                  </a:rPr>
                  <a:t>labor</a:t>
                </a:r>
                <a:r>
                  <a:rPr lang="en-US" sz="3200" b="0" i="0" u="none" strike="noStrike" cap="none" dirty="0">
                    <a:solidFill>
                      <a:schemeClr val="dk1"/>
                    </a:solidFill>
                    <a:latin typeface="Calibri"/>
                    <a:ea typeface="Calibri"/>
                    <a:cs typeface="Calibri"/>
                    <a:sym typeface="Calibri"/>
                  </a:rPr>
                  <a:t>: output increases less than the increase in </a:t>
                </a:r>
                <a:r>
                  <a:rPr lang="en-US" sz="3200" dirty="0">
                    <a:solidFill>
                      <a:schemeClr val="dk1"/>
                    </a:solidFill>
                    <a:latin typeface="Calibri"/>
                    <a:ea typeface="Calibri"/>
                    <a:cs typeface="Calibri"/>
                    <a:sym typeface="Calibri"/>
                  </a:rPr>
                  <a:t>labor</a:t>
                </a:r>
              </a:p>
              <a:p>
                <a:pPr marL="131445" marR="0" lvl="0" algn="l" rtl="0">
                  <a:lnSpc>
                    <a:spcPct val="100000"/>
                  </a:lnSpc>
                  <a:spcBef>
                    <a:spcPts val="360"/>
                  </a:spcBef>
                  <a:spcAft>
                    <a:spcPts val="0"/>
                  </a:spcAft>
                  <a:buClr>
                    <a:schemeClr val="dk1"/>
                  </a:buClr>
                  <a:buSzPts val="1800"/>
                </a:pPr>
                <a:endParaRPr lang="en-US" sz="3200" dirty="0">
                  <a:solidFill>
                    <a:schemeClr val="dk1"/>
                  </a:solidFill>
                  <a:latin typeface="Calibri"/>
                  <a:ea typeface="Calibri"/>
                  <a:cs typeface="Calibri"/>
                  <a:sym typeface="Calibri"/>
                </a:endParaRPr>
              </a:p>
              <a:p>
                <a:pPr marL="588645" marR="0" lvl="0" indent="-457200" algn="l" rtl="0">
                  <a:lnSpc>
                    <a:spcPct val="100000"/>
                  </a:lnSpc>
                  <a:spcBef>
                    <a:spcPts val="360"/>
                  </a:spcBef>
                  <a:spcAft>
                    <a:spcPts val="0"/>
                  </a:spcAft>
                  <a:buClr>
                    <a:schemeClr val="dk1"/>
                  </a:buClr>
                  <a:buSzPts val="1800"/>
                  <a:buFont typeface="Arial" panose="020B0604020202020204" pitchFamily="34" charset="0"/>
                  <a:buChar char="•"/>
                </a:pPr>
                <a:r>
                  <a:rPr lang="en-US" sz="3200" b="1" dirty="0">
                    <a:solidFill>
                      <a:schemeClr val="dk1"/>
                    </a:solidFill>
                    <a:latin typeface="Calibri"/>
                    <a:ea typeface="Calibri"/>
                    <a:cs typeface="Calibri"/>
                    <a:sym typeface="Calibri"/>
                  </a:rPr>
                  <a:t>Law of Diminishing Marginal Productivity</a:t>
                </a:r>
                <a:r>
                  <a:rPr lang="en-US" sz="3200" dirty="0">
                    <a:solidFill>
                      <a:schemeClr val="dk1"/>
                    </a:solidFill>
                    <a:latin typeface="Calibri"/>
                    <a:ea typeface="Calibri"/>
                    <a:cs typeface="Calibri"/>
                    <a:sym typeface="Calibri"/>
                  </a:rPr>
                  <a:t> of Labor: If a firm keeps increasing an input, holding all other inputs and technology constant, the corresponding increases in output will eventually become smaller </a:t>
                </a:r>
              </a:p>
              <a:p>
                <a:pPr marL="131445" marR="0" lvl="0" algn="l" rtl="0">
                  <a:lnSpc>
                    <a:spcPct val="100000"/>
                  </a:lnSpc>
                  <a:spcBef>
                    <a:spcPts val="360"/>
                  </a:spcBef>
                  <a:spcAft>
                    <a:spcPts val="0"/>
                  </a:spcAft>
                  <a:buClr>
                    <a:schemeClr val="dk1"/>
                  </a:buClr>
                  <a:buSzPts val="1800"/>
                </a:pPr>
                <a:r>
                  <a:rPr lang="en-US" sz="3200" dirty="0">
                    <a:solidFill>
                      <a:schemeClr val="dk1"/>
                    </a:solidFill>
                    <a:latin typeface="Calibri"/>
                    <a:ea typeface="Calibri"/>
                    <a:cs typeface="Calibri"/>
                    <a:sym typeface="Calibri"/>
                  </a:rPr>
                  <a:t>	as one input (in this case: L) increases, </a:t>
                </a:r>
                <a14:m>
                  <m:oMath xmlns:m="http://schemas.openxmlformats.org/officeDocument/2006/math">
                    <m:r>
                      <a:rPr lang="en-CA" sz="3200" b="0" i="1" smtClean="0">
                        <a:solidFill>
                          <a:schemeClr val="dk1"/>
                        </a:solidFill>
                        <a:latin typeface="Cambria Math" panose="02040503050406030204" pitchFamily="18" charset="0"/>
                        <a:ea typeface="Calibri"/>
                        <a:cs typeface="Calibri"/>
                        <a:sym typeface="Calibri"/>
                      </a:rPr>
                      <m:t>𝑀</m:t>
                    </m:r>
                    <m:sSub>
                      <m:sSubPr>
                        <m:ctrlPr>
                          <a:rPr lang="en-CA" sz="3200" b="0" i="1" smtClean="0">
                            <a:solidFill>
                              <a:schemeClr val="dk1"/>
                            </a:solidFill>
                            <a:latin typeface="Cambria Math" panose="02040503050406030204" pitchFamily="18" charset="0"/>
                            <a:ea typeface="Calibri"/>
                            <a:cs typeface="Calibri"/>
                            <a:sym typeface="Calibri"/>
                          </a:rPr>
                        </m:ctrlPr>
                      </m:sSubPr>
                      <m:e>
                        <m:r>
                          <a:rPr lang="en-CA" sz="3200" b="0" i="1" smtClean="0">
                            <a:solidFill>
                              <a:schemeClr val="dk1"/>
                            </a:solidFill>
                            <a:latin typeface="Cambria Math" panose="02040503050406030204" pitchFamily="18" charset="0"/>
                            <a:ea typeface="Calibri"/>
                            <a:cs typeface="Calibri"/>
                            <a:sym typeface="Calibri"/>
                          </a:rPr>
                          <m:t>𝑃</m:t>
                        </m:r>
                      </m:e>
                      <m:sub>
                        <m:r>
                          <a:rPr lang="en-CA" sz="3200" b="0" i="1" smtClean="0">
                            <a:solidFill>
                              <a:schemeClr val="dk1"/>
                            </a:solidFill>
                            <a:latin typeface="Cambria Math" panose="02040503050406030204" pitchFamily="18" charset="0"/>
                            <a:ea typeface="Calibri"/>
                            <a:cs typeface="Calibri"/>
                            <a:sym typeface="Calibri"/>
                          </a:rPr>
                          <m:t>𝐿</m:t>
                        </m:r>
                      </m:sub>
                    </m:sSub>
                  </m:oMath>
                </a14:m>
                <a:r>
                  <a:rPr lang="en-US" sz="3200" dirty="0">
                    <a:solidFill>
                      <a:schemeClr val="dk1"/>
                    </a:solidFill>
                    <a:latin typeface="Calibri"/>
                    <a:ea typeface="Calibri"/>
                    <a:cs typeface="Calibri"/>
                    <a:sym typeface="Calibri"/>
                  </a:rPr>
                  <a:t> falls</a:t>
                </a:r>
              </a:p>
            </p:txBody>
          </p:sp>
        </mc:Choice>
        <mc:Fallback xmlns="">
          <p:sp>
            <p:nvSpPr>
              <p:cNvPr id="409" name="Google Shape;409;p20"/>
              <p:cNvSpPr txBox="1">
                <a:spLocks noRot="1" noChangeAspect="1" noMove="1" noResize="1" noEditPoints="1" noAdjustHandles="1" noChangeArrowheads="1" noChangeShapeType="1" noTextEdit="1"/>
              </p:cNvSpPr>
              <p:nvPr/>
            </p:nvSpPr>
            <p:spPr>
              <a:xfrm>
                <a:off x="1543050" y="2082964"/>
                <a:ext cx="14524264" cy="6166513"/>
              </a:xfrm>
              <a:prstGeom prst="rect">
                <a:avLst/>
              </a:prstGeom>
              <a:blipFill>
                <a:blip r:embed="rId6"/>
                <a:stretch>
                  <a:fillRect l="-126" t="-396"/>
                </a:stretch>
              </a:blipFill>
              <a:ln>
                <a:noFill/>
              </a:ln>
            </p:spPr>
            <p:txBody>
              <a:bodyPr/>
              <a:lstStyle/>
              <a:p>
                <a:r>
                  <a:rPr lang="en-CA">
                    <a:noFill/>
                  </a:rPr>
                  <a:t> </a:t>
                </a:r>
              </a:p>
            </p:txBody>
          </p:sp>
        </mc:Fallback>
      </mc:AlternateContent>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pic>
        <p:nvPicPr>
          <p:cNvPr id="414" name="Google Shape;414;p21"/>
          <p:cNvPicPr preferRelativeResize="0"/>
          <p:nvPr/>
        </p:nvPicPr>
        <p:blipFill rotWithShape="1">
          <a:blip r:embed="rId3">
            <a:alphaModFix/>
          </a:blip>
          <a:srcRect b="619"/>
          <a:stretch/>
        </p:blipFill>
        <p:spPr>
          <a:xfrm rot="2700000">
            <a:off x="16270669" y="-98947"/>
            <a:ext cx="2072513" cy="2059669"/>
          </a:xfrm>
          <a:prstGeom prst="rect">
            <a:avLst/>
          </a:prstGeom>
          <a:noFill/>
          <a:ln>
            <a:noFill/>
          </a:ln>
        </p:spPr>
      </p:pic>
      <p:grpSp>
        <p:nvGrpSpPr>
          <p:cNvPr id="415" name="Google Shape;415;p21"/>
          <p:cNvGrpSpPr/>
          <p:nvPr/>
        </p:nvGrpSpPr>
        <p:grpSpPr>
          <a:xfrm>
            <a:off x="0" y="9042092"/>
            <a:ext cx="18287996" cy="3230764"/>
            <a:chOff x="0" y="-38100"/>
            <a:chExt cx="4816592" cy="850900"/>
          </a:xfrm>
        </p:grpSpPr>
        <p:sp>
          <p:nvSpPr>
            <p:cNvPr id="416" name="Google Shape;416;p21"/>
            <p:cNvSpPr/>
            <p:nvPr/>
          </p:nvSpPr>
          <p:spPr>
            <a:xfrm>
              <a:off x="0" y="0"/>
              <a:ext cx="4816592" cy="342131"/>
            </a:xfrm>
            <a:custGeom>
              <a:avLst/>
              <a:gdLst/>
              <a:ahLst/>
              <a:cxnLst/>
              <a:rect l="l" t="t" r="r" b="b"/>
              <a:pathLst>
                <a:path w="4816592" h="342131" extrusionOk="0">
                  <a:moveTo>
                    <a:pt x="0" y="0"/>
                  </a:moveTo>
                  <a:lnTo>
                    <a:pt x="4816592" y="0"/>
                  </a:lnTo>
                  <a:lnTo>
                    <a:pt x="4816592" y="342131"/>
                  </a:lnTo>
                  <a:lnTo>
                    <a:pt x="0" y="342131"/>
                  </a:lnTo>
                  <a:close/>
                </a:path>
              </a:pathLst>
            </a:custGeom>
            <a:solidFill>
              <a:srgbClr val="FEC099"/>
            </a:solidFill>
            <a:ln>
              <a:noFill/>
            </a:ln>
          </p:spPr>
          <p:txBody>
            <a:bodyPr/>
            <a:lstStyle/>
            <a:p>
              <a:endParaRPr lang="en-CA"/>
            </a:p>
          </p:txBody>
        </p:sp>
        <p:sp>
          <p:nvSpPr>
            <p:cNvPr id="417" name="Google Shape;417;p21"/>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pic>
        <p:nvPicPr>
          <p:cNvPr id="418" name="Google Shape;418;p21"/>
          <p:cNvPicPr preferRelativeResize="0"/>
          <p:nvPr/>
        </p:nvPicPr>
        <p:blipFill rotWithShape="1">
          <a:blip r:embed="rId4">
            <a:alphaModFix/>
          </a:blip>
          <a:srcRect/>
          <a:stretch/>
        </p:blipFill>
        <p:spPr>
          <a:xfrm>
            <a:off x="107745" y="9061043"/>
            <a:ext cx="1716191" cy="1175659"/>
          </a:xfrm>
          <a:prstGeom prst="rect">
            <a:avLst/>
          </a:prstGeom>
          <a:noFill/>
          <a:ln>
            <a:noFill/>
          </a:ln>
        </p:spPr>
      </p:pic>
      <p:pic>
        <p:nvPicPr>
          <p:cNvPr id="419" name="Google Shape;419;p21"/>
          <p:cNvPicPr preferRelativeResize="0"/>
          <p:nvPr/>
        </p:nvPicPr>
        <p:blipFill rotWithShape="1">
          <a:blip r:embed="rId5">
            <a:alphaModFix/>
          </a:blip>
          <a:srcRect/>
          <a:stretch/>
        </p:blipFill>
        <p:spPr>
          <a:xfrm>
            <a:off x="15845978" y="7130810"/>
            <a:ext cx="2733798" cy="3538897"/>
          </a:xfrm>
          <a:prstGeom prst="rect">
            <a:avLst/>
          </a:prstGeom>
          <a:noFill/>
          <a:ln>
            <a:noFill/>
          </a:ln>
        </p:spPr>
      </p:pic>
      <p:sp>
        <p:nvSpPr>
          <p:cNvPr id="420" name="Google Shape;420;p21"/>
          <p:cNvSpPr txBox="1"/>
          <p:nvPr/>
        </p:nvSpPr>
        <p:spPr>
          <a:xfrm>
            <a:off x="4051250" y="359376"/>
            <a:ext cx="8229600" cy="1143000"/>
          </a:xfrm>
          <a:prstGeom prst="rect">
            <a:avLst/>
          </a:prstGeom>
          <a:noFill/>
          <a:ln>
            <a:noFill/>
          </a:ln>
        </p:spPr>
        <p:txBody>
          <a:bodyPr spcFirstLastPara="1" wrap="square" lIns="91425" tIns="45700" rIns="91425" bIns="45700" anchor="ctr" anchorCtr="0">
            <a:normAutofit/>
          </a:bodyPr>
          <a:lstStyle/>
          <a:p>
            <a:pPr marL="0" marR="0" lvl="0" indent="0" algn="ctr" rtl="0">
              <a:lnSpc>
                <a:spcPct val="100000"/>
              </a:lnSpc>
              <a:spcBef>
                <a:spcPts val="0"/>
              </a:spcBef>
              <a:spcAft>
                <a:spcPts val="0"/>
              </a:spcAft>
              <a:buClr>
                <a:schemeClr val="dk1"/>
              </a:buClr>
              <a:buSzPts val="1800"/>
              <a:buFont typeface="Calibri"/>
              <a:buNone/>
            </a:pPr>
            <a:r>
              <a:rPr lang="en-US" sz="4400" b="1" i="0" u="none" strike="noStrike" cap="none" dirty="0">
                <a:solidFill>
                  <a:schemeClr val="dk1"/>
                </a:solidFill>
                <a:latin typeface="Calibri"/>
                <a:ea typeface="Calibri"/>
                <a:cs typeface="Calibri"/>
                <a:sym typeface="Calibri"/>
              </a:rPr>
              <a:t>Question 4</a:t>
            </a:r>
            <a:endParaRPr dirty="0"/>
          </a:p>
        </p:txBody>
      </p:sp>
      <mc:AlternateContent xmlns:mc="http://schemas.openxmlformats.org/markup-compatibility/2006" xmlns:a14="http://schemas.microsoft.com/office/drawing/2010/main">
        <mc:Choice Requires="a14">
          <p:sp>
            <p:nvSpPr>
              <p:cNvPr id="421" name="Google Shape;421;p21"/>
              <p:cNvSpPr txBox="1"/>
              <p:nvPr/>
            </p:nvSpPr>
            <p:spPr>
              <a:xfrm>
                <a:off x="1331844" y="2126258"/>
                <a:ext cx="15249631" cy="7339018"/>
              </a:xfrm>
              <a:prstGeom prst="rect">
                <a:avLst/>
              </a:prstGeom>
              <a:noFill/>
              <a:ln>
                <a:noFill/>
              </a:ln>
            </p:spPr>
            <p:txBody>
              <a:bodyPr spcFirstLastPara="1" wrap="square" lIns="91425" tIns="45700" rIns="91425" bIns="45700" anchor="t" anchorCtr="0">
                <a:normAutofit/>
              </a:bodyPr>
              <a:lstStyle/>
              <a:p>
                <a:pPr marL="131445" marR="0" lvl="0" algn="l" rtl="0">
                  <a:lnSpc>
                    <a:spcPct val="100000"/>
                  </a:lnSpc>
                  <a:spcBef>
                    <a:spcPts val="360"/>
                  </a:spcBef>
                  <a:spcAft>
                    <a:spcPts val="0"/>
                  </a:spcAft>
                  <a:buClr>
                    <a:schemeClr val="dk1"/>
                  </a:buClr>
                  <a:buSzPts val="1800"/>
                </a:pPr>
                <a:r>
                  <a:rPr lang="en-US" sz="3200" b="0" i="0" u="none" strike="noStrike" cap="none" dirty="0">
                    <a:solidFill>
                      <a:schemeClr val="dk1"/>
                    </a:solidFill>
                    <a:latin typeface="Calibri"/>
                    <a:ea typeface="Calibri"/>
                    <a:cs typeface="Calibri"/>
                    <a:sym typeface="Calibri"/>
                  </a:rPr>
                  <a:t>In the short run, a firm cannot vary its capital and operates with K = 9. </a:t>
                </a:r>
              </a:p>
              <a:p>
                <a:pPr marL="131445" marR="0" lvl="0" algn="l" rtl="0">
                  <a:lnSpc>
                    <a:spcPct val="100000"/>
                  </a:lnSpc>
                  <a:spcBef>
                    <a:spcPts val="360"/>
                  </a:spcBef>
                  <a:spcAft>
                    <a:spcPts val="0"/>
                  </a:spcAft>
                  <a:buClr>
                    <a:schemeClr val="dk1"/>
                  </a:buClr>
                  <a:buSzPts val="1800"/>
                </a:pPr>
                <a:r>
                  <a:rPr lang="en-US" sz="3200" b="0" i="0" u="none" strike="noStrike" cap="none" dirty="0">
                    <a:solidFill>
                      <a:schemeClr val="dk1"/>
                    </a:solidFill>
                    <a:latin typeface="Calibri"/>
                    <a:ea typeface="Calibri"/>
                    <a:cs typeface="Calibri"/>
                    <a:sym typeface="Calibri"/>
                  </a:rPr>
                  <a:t>It can, however, vary the amount of labor (L) that it uses. </a:t>
                </a:r>
              </a:p>
              <a:p>
                <a:pPr marL="131445" marR="0" lvl="0" algn="l" rtl="0">
                  <a:lnSpc>
                    <a:spcPct val="100000"/>
                  </a:lnSpc>
                  <a:spcBef>
                    <a:spcPts val="360"/>
                  </a:spcBef>
                  <a:spcAft>
                    <a:spcPts val="0"/>
                  </a:spcAft>
                  <a:buClr>
                    <a:schemeClr val="dk1"/>
                  </a:buClr>
                  <a:buSzPts val="1800"/>
                </a:pPr>
                <a:r>
                  <a:rPr lang="en-US" sz="3200" b="0" i="0" u="none" strike="noStrike" cap="none" dirty="0">
                    <a:solidFill>
                      <a:schemeClr val="dk1"/>
                    </a:solidFill>
                    <a:latin typeface="Calibri"/>
                    <a:ea typeface="Calibri"/>
                    <a:cs typeface="Calibri"/>
                    <a:sym typeface="Calibri"/>
                  </a:rPr>
                  <a:t>For each production function below, find the marginal returns to labor in the short run.</a:t>
                </a:r>
              </a:p>
              <a:p>
                <a:pPr marL="131445" marR="0" lvl="0" algn="l" rtl="0">
                  <a:lnSpc>
                    <a:spcPct val="100000"/>
                  </a:lnSpc>
                  <a:spcBef>
                    <a:spcPts val="360"/>
                  </a:spcBef>
                  <a:spcAft>
                    <a:spcPts val="0"/>
                  </a:spcAft>
                  <a:buClr>
                    <a:schemeClr val="dk1"/>
                  </a:buClr>
                  <a:buSzPts val="1800"/>
                </a:pPr>
                <a:endParaRPr lang="en-US" sz="3200" b="0" i="0" u="none" strike="noStrike" cap="none" dirty="0">
                  <a:solidFill>
                    <a:schemeClr val="dk1"/>
                  </a:solidFill>
                  <a:latin typeface="Calibri"/>
                  <a:ea typeface="Calibri"/>
                  <a:cs typeface="Calibri"/>
                  <a:sym typeface="Calibri"/>
                </a:endParaRPr>
              </a:p>
              <a:p>
                <a:pPr marL="588645" marR="0" lvl="0" indent="-457200" algn="l" rtl="0">
                  <a:lnSpc>
                    <a:spcPct val="100000"/>
                  </a:lnSpc>
                  <a:spcBef>
                    <a:spcPts val="360"/>
                  </a:spcBef>
                  <a:spcAft>
                    <a:spcPts val="0"/>
                  </a:spcAft>
                  <a:buClr>
                    <a:schemeClr val="dk1"/>
                  </a:buClr>
                  <a:buSzPts val="1800"/>
                  <a:buFont typeface="Arial"/>
                  <a:buChar char="•"/>
                </a:pPr>
                <a14:m>
                  <m:oMath xmlns:m="http://schemas.openxmlformats.org/officeDocument/2006/math">
                    <m:r>
                      <a:rPr lang="en-US" sz="3200" b="0" i="1" u="none" strike="noStrike" cap="none" dirty="0" smtClean="0">
                        <a:solidFill>
                          <a:schemeClr val="dk1"/>
                        </a:solidFill>
                        <a:latin typeface="Cambria Math" panose="02040503050406030204" pitchFamily="18" charset="0"/>
                        <a:ea typeface="Calibri"/>
                        <a:cs typeface="Calibri"/>
                        <a:sym typeface="Calibri"/>
                      </a:rPr>
                      <m:t>𝑞</m:t>
                    </m:r>
                    <m:r>
                      <a:rPr lang="en-US" sz="3200" b="0" i="1" u="none" strike="noStrike" cap="none" dirty="0" smtClean="0">
                        <a:solidFill>
                          <a:schemeClr val="dk1"/>
                        </a:solidFill>
                        <a:latin typeface="Cambria Math" panose="02040503050406030204" pitchFamily="18" charset="0"/>
                        <a:ea typeface="Calibri"/>
                        <a:cs typeface="Calibri"/>
                        <a:sym typeface="Calibri"/>
                      </a:rPr>
                      <m:t> = 35</m:t>
                    </m:r>
                    <m:r>
                      <a:rPr lang="en-US" sz="3200" b="0" i="1" u="none" strike="noStrike" cap="none" dirty="0" smtClean="0">
                        <a:solidFill>
                          <a:schemeClr val="dk1"/>
                        </a:solidFill>
                        <a:latin typeface="Cambria Math" panose="02040503050406030204" pitchFamily="18" charset="0"/>
                        <a:ea typeface="Calibri"/>
                        <a:cs typeface="Calibri"/>
                        <a:sym typeface="Calibri"/>
                      </a:rPr>
                      <m:t>𝐿</m:t>
                    </m:r>
                    <m:r>
                      <a:rPr lang="en-US" sz="3200" b="0" i="1" u="none" strike="noStrike" cap="none" dirty="0" smtClean="0">
                        <a:solidFill>
                          <a:schemeClr val="dk1"/>
                        </a:solidFill>
                        <a:latin typeface="Cambria Math" panose="02040503050406030204" pitchFamily="18" charset="0"/>
                        <a:ea typeface="Calibri"/>
                        <a:cs typeface="Calibri"/>
                        <a:sym typeface="Calibri"/>
                      </a:rPr>
                      <m:t> + 40</m:t>
                    </m:r>
                    <m:r>
                      <a:rPr lang="en-US" sz="3200" b="0" i="1" u="none" strike="noStrike" cap="none" dirty="0" smtClean="0">
                        <a:solidFill>
                          <a:schemeClr val="dk1"/>
                        </a:solidFill>
                        <a:latin typeface="Cambria Math" panose="02040503050406030204" pitchFamily="18" charset="0"/>
                        <a:ea typeface="Calibri"/>
                        <a:cs typeface="Calibri"/>
                        <a:sym typeface="Calibri"/>
                      </a:rPr>
                      <m:t>𝐾</m:t>
                    </m:r>
                  </m:oMath>
                </a14:m>
                <a:endParaRPr lang="en-CA" sz="3200" b="0" i="1" u="none" strike="noStrike" cap="none" dirty="0">
                  <a:solidFill>
                    <a:schemeClr val="dk1"/>
                  </a:solidFill>
                  <a:latin typeface="Cambria Math" panose="02040503050406030204" pitchFamily="18" charset="0"/>
                  <a:ea typeface="Calibri"/>
                  <a:cs typeface="Calibri"/>
                  <a:sym typeface="Calibri"/>
                </a:endParaRPr>
              </a:p>
              <a:p>
                <a:pPr marL="131445" lvl="2">
                  <a:spcBef>
                    <a:spcPts val="360"/>
                  </a:spcBef>
                  <a:buClr>
                    <a:schemeClr val="dk1"/>
                  </a:buClr>
                  <a:buSzPts val="1800"/>
                </a:pPr>
                <a:r>
                  <a:rPr lang="en-CA" sz="3200" b="0" dirty="0">
                    <a:solidFill>
                      <a:schemeClr val="dk1"/>
                    </a:solidFill>
                    <a:ea typeface="Calibri"/>
                    <a:cs typeface="Calibri"/>
                    <a:sym typeface="Calibri"/>
                  </a:rPr>
                  <a:t>K is fixed.</a:t>
                </a:r>
                <a:r>
                  <a:rPr lang="en-CA" sz="3200" dirty="0">
                    <a:solidFill>
                      <a:schemeClr val="dk1"/>
                    </a:solidFill>
                    <a:ea typeface="Calibri"/>
                    <a:cs typeface="Calibri"/>
                    <a:sym typeface="Calibri"/>
                  </a:rPr>
                  <a:t> So,</a:t>
                </a:r>
                <a:endParaRPr lang="en-CA" sz="3200" b="0" dirty="0">
                  <a:solidFill>
                    <a:schemeClr val="dk1"/>
                  </a:solidFill>
                  <a:ea typeface="Calibri"/>
                  <a:cs typeface="Calibri"/>
                  <a:sym typeface="Calibri"/>
                </a:endParaRPr>
              </a:p>
              <a:p>
                <a:pPr marL="131445" lvl="2">
                  <a:spcBef>
                    <a:spcPts val="360"/>
                  </a:spcBef>
                  <a:buClr>
                    <a:schemeClr val="dk1"/>
                  </a:buClr>
                  <a:buSzPts val="1800"/>
                </a:pPr>
                <a14:m>
                  <m:oMathPara xmlns:m="http://schemas.openxmlformats.org/officeDocument/2006/math">
                    <m:oMathParaPr>
                      <m:jc m:val="left"/>
                    </m:oMathParaPr>
                    <m:oMath xmlns:m="http://schemas.openxmlformats.org/officeDocument/2006/math">
                      <m:r>
                        <a:rPr lang="en-CA" sz="3200" b="0" i="1" smtClean="0">
                          <a:solidFill>
                            <a:schemeClr val="dk1"/>
                          </a:solidFill>
                          <a:latin typeface="Cambria Math" panose="02040503050406030204" pitchFamily="18" charset="0"/>
                          <a:ea typeface="Calibri"/>
                          <a:cs typeface="Calibri"/>
                          <a:sym typeface="Calibri"/>
                        </a:rPr>
                        <m:t>𝑀𝑃𝑙</m:t>
                      </m:r>
                      <m:r>
                        <a:rPr lang="en-CA" sz="3200" b="0" i="1" smtClean="0">
                          <a:solidFill>
                            <a:schemeClr val="dk1"/>
                          </a:solidFill>
                          <a:latin typeface="Cambria Math" panose="02040503050406030204" pitchFamily="18" charset="0"/>
                          <a:ea typeface="Calibri"/>
                          <a:cs typeface="Calibri"/>
                          <a:sym typeface="Calibri"/>
                        </a:rPr>
                        <m:t>=</m:t>
                      </m:r>
                      <m:f>
                        <m:fPr>
                          <m:ctrlPr>
                            <a:rPr lang="en-CA" sz="3200" b="0" i="1" smtClean="0">
                              <a:solidFill>
                                <a:schemeClr val="dk1"/>
                              </a:solidFill>
                              <a:latin typeface="Cambria Math" panose="02040503050406030204" pitchFamily="18" charset="0"/>
                              <a:ea typeface="Calibri"/>
                              <a:cs typeface="Calibri"/>
                              <a:sym typeface="Calibri"/>
                            </a:rPr>
                          </m:ctrlPr>
                        </m:fPr>
                        <m:num>
                          <m:r>
                            <a:rPr lang="en-CA" sz="3200" b="0" i="1" smtClean="0">
                              <a:solidFill>
                                <a:schemeClr val="dk1"/>
                              </a:solidFill>
                              <a:latin typeface="Cambria Math" panose="02040503050406030204" pitchFamily="18" charset="0"/>
                              <a:ea typeface="Cambria Math" panose="02040503050406030204" pitchFamily="18" charset="0"/>
                              <a:cs typeface="Calibri"/>
                              <a:sym typeface="Calibri"/>
                            </a:rPr>
                            <m:t>𝜕</m:t>
                          </m:r>
                          <m:r>
                            <a:rPr lang="en-CA" sz="3200" b="0" i="1" smtClean="0">
                              <a:solidFill>
                                <a:schemeClr val="dk1"/>
                              </a:solidFill>
                              <a:latin typeface="Cambria Math" panose="02040503050406030204" pitchFamily="18" charset="0"/>
                              <a:ea typeface="Cambria Math" panose="02040503050406030204" pitchFamily="18" charset="0"/>
                              <a:cs typeface="Calibri"/>
                              <a:sym typeface="Calibri"/>
                            </a:rPr>
                            <m:t>𝑞</m:t>
                          </m:r>
                        </m:num>
                        <m:den>
                          <m:r>
                            <a:rPr lang="en-CA" sz="3200" b="0" i="1" smtClean="0">
                              <a:solidFill>
                                <a:schemeClr val="dk1"/>
                              </a:solidFill>
                              <a:latin typeface="Cambria Math" panose="02040503050406030204" pitchFamily="18" charset="0"/>
                              <a:ea typeface="Cambria Math" panose="02040503050406030204" pitchFamily="18" charset="0"/>
                              <a:cs typeface="Calibri"/>
                              <a:sym typeface="Calibri"/>
                            </a:rPr>
                            <m:t>𝜕</m:t>
                          </m:r>
                          <m:r>
                            <a:rPr lang="en-CA" sz="3200" b="0" i="1" smtClean="0">
                              <a:solidFill>
                                <a:schemeClr val="dk1"/>
                              </a:solidFill>
                              <a:latin typeface="Cambria Math" panose="02040503050406030204" pitchFamily="18" charset="0"/>
                              <a:ea typeface="Cambria Math" panose="02040503050406030204" pitchFamily="18" charset="0"/>
                              <a:cs typeface="Calibri"/>
                              <a:sym typeface="Calibri"/>
                            </a:rPr>
                            <m:t>𝐿</m:t>
                          </m:r>
                        </m:den>
                      </m:f>
                      <m:r>
                        <a:rPr lang="en-CA" sz="3200" i="1">
                          <a:solidFill>
                            <a:schemeClr val="dk1"/>
                          </a:solidFill>
                          <a:latin typeface="Cambria Math" panose="02040503050406030204" pitchFamily="18" charset="0"/>
                          <a:ea typeface="Calibri"/>
                          <a:cs typeface="Calibri"/>
                          <a:sym typeface="Calibri"/>
                        </a:rPr>
                        <m:t>=</m:t>
                      </m:r>
                      <m:r>
                        <a:rPr lang="en-CA" sz="3200" b="0" i="1" smtClean="0">
                          <a:solidFill>
                            <a:schemeClr val="dk1"/>
                          </a:solidFill>
                          <a:latin typeface="Cambria Math" panose="02040503050406030204" pitchFamily="18" charset="0"/>
                          <a:ea typeface="Calibri"/>
                          <a:cs typeface="Calibri"/>
                          <a:sym typeface="Calibri"/>
                        </a:rPr>
                        <m:t>35</m:t>
                      </m:r>
                    </m:oMath>
                  </m:oMathPara>
                </a14:m>
                <a:endParaRPr lang="en-US" sz="3200" b="0" i="0" u="none" strike="noStrike" cap="none" dirty="0">
                  <a:solidFill>
                    <a:schemeClr val="dk1"/>
                  </a:solidFill>
                  <a:latin typeface="Calibri"/>
                  <a:ea typeface="Calibri"/>
                  <a:cs typeface="Calibri"/>
                  <a:sym typeface="Calibri"/>
                </a:endParaRPr>
              </a:p>
              <a:p>
                <a:pPr marL="588645" marR="0" lvl="0" indent="-457200" algn="l" rtl="0">
                  <a:lnSpc>
                    <a:spcPct val="100000"/>
                  </a:lnSpc>
                  <a:spcBef>
                    <a:spcPts val="360"/>
                  </a:spcBef>
                  <a:spcAft>
                    <a:spcPts val="0"/>
                  </a:spcAft>
                  <a:buClr>
                    <a:schemeClr val="dk1"/>
                  </a:buClr>
                  <a:buSzPts val="1800"/>
                  <a:buFont typeface="Arial"/>
                  <a:buChar char="•"/>
                </a:pPr>
                <a14:m>
                  <m:oMath xmlns:m="http://schemas.openxmlformats.org/officeDocument/2006/math">
                    <m:r>
                      <a:rPr lang="en-US" sz="3200" b="0" i="1" u="none" strike="noStrike" cap="none" dirty="0" smtClean="0">
                        <a:solidFill>
                          <a:schemeClr val="dk1"/>
                        </a:solidFill>
                        <a:latin typeface="Cambria Math" panose="02040503050406030204" pitchFamily="18" charset="0"/>
                        <a:ea typeface="Calibri"/>
                        <a:cs typeface="Calibri"/>
                        <a:sym typeface="Calibri"/>
                      </a:rPr>
                      <m:t>𝑞</m:t>
                    </m:r>
                    <m:r>
                      <a:rPr lang="en-US" sz="3200" b="0" i="1" u="none" strike="noStrike" cap="none" dirty="0" smtClean="0">
                        <a:solidFill>
                          <a:schemeClr val="dk1"/>
                        </a:solidFill>
                        <a:latin typeface="Cambria Math" panose="02040503050406030204" pitchFamily="18" charset="0"/>
                        <a:ea typeface="Calibri"/>
                        <a:cs typeface="Calibri"/>
                        <a:sym typeface="Calibri"/>
                      </a:rPr>
                      <m:t> = </m:t>
                    </m:r>
                    <m:sSup>
                      <m:sSupPr>
                        <m:ctrlPr>
                          <a:rPr lang="en-CA" sz="3200" b="0" i="1" u="none" strike="noStrike" cap="none" dirty="0" smtClean="0">
                            <a:solidFill>
                              <a:schemeClr val="dk1"/>
                            </a:solidFill>
                            <a:latin typeface="Cambria Math" panose="02040503050406030204" pitchFamily="18" charset="0"/>
                            <a:ea typeface="Calibri"/>
                            <a:cs typeface="Calibri"/>
                            <a:sym typeface="Calibri"/>
                          </a:rPr>
                        </m:ctrlPr>
                      </m:sSupPr>
                      <m:e>
                        <m:r>
                          <a:rPr lang="en-US" sz="3200" b="0" i="1" u="none" strike="noStrike" cap="none" dirty="0" smtClean="0">
                            <a:solidFill>
                              <a:schemeClr val="dk1"/>
                            </a:solidFill>
                            <a:latin typeface="Cambria Math" panose="02040503050406030204" pitchFamily="18" charset="0"/>
                            <a:ea typeface="Calibri"/>
                            <a:cs typeface="Calibri"/>
                            <a:sym typeface="Calibri"/>
                          </a:rPr>
                          <m:t>𝐿</m:t>
                        </m:r>
                      </m:e>
                      <m:sup>
                        <m:r>
                          <a:rPr lang="en-CA" sz="3200" b="0" i="1" u="none" strike="noStrike" cap="none" dirty="0" smtClean="0">
                            <a:solidFill>
                              <a:schemeClr val="dk1"/>
                            </a:solidFill>
                            <a:latin typeface="Cambria Math" panose="02040503050406030204" pitchFamily="18" charset="0"/>
                            <a:ea typeface="Calibri"/>
                            <a:cs typeface="Calibri"/>
                            <a:sym typeface="Calibri"/>
                          </a:rPr>
                          <m:t>0.5</m:t>
                        </m:r>
                      </m:sup>
                    </m:sSup>
                    <m:sSup>
                      <m:sSupPr>
                        <m:ctrlPr>
                          <a:rPr lang="en-CA" sz="3200" b="0" i="1" u="none" strike="noStrike" cap="none" dirty="0" smtClean="0">
                            <a:solidFill>
                              <a:schemeClr val="dk1"/>
                            </a:solidFill>
                            <a:latin typeface="Cambria Math" panose="02040503050406030204" pitchFamily="18" charset="0"/>
                            <a:ea typeface="Calibri"/>
                            <a:cs typeface="Calibri"/>
                            <a:sym typeface="Calibri"/>
                          </a:rPr>
                        </m:ctrlPr>
                      </m:sSupPr>
                      <m:e>
                        <m:r>
                          <a:rPr lang="en-US" sz="3200" b="0" i="1" u="none" strike="noStrike" cap="none" dirty="0" smtClean="0">
                            <a:solidFill>
                              <a:schemeClr val="dk1"/>
                            </a:solidFill>
                            <a:latin typeface="Cambria Math" panose="02040503050406030204" pitchFamily="18" charset="0"/>
                            <a:ea typeface="Calibri"/>
                            <a:cs typeface="Calibri"/>
                            <a:sym typeface="Calibri"/>
                          </a:rPr>
                          <m:t>𝐾</m:t>
                        </m:r>
                      </m:e>
                      <m:sup>
                        <m:r>
                          <a:rPr lang="en-CA" sz="3200" b="0" i="1" u="none" strike="noStrike" cap="none" dirty="0" smtClean="0">
                            <a:solidFill>
                              <a:schemeClr val="dk1"/>
                            </a:solidFill>
                            <a:latin typeface="Cambria Math" panose="02040503050406030204" pitchFamily="18" charset="0"/>
                            <a:ea typeface="Calibri"/>
                            <a:cs typeface="Calibri"/>
                            <a:sym typeface="Calibri"/>
                          </a:rPr>
                          <m:t>0.5</m:t>
                        </m:r>
                      </m:sup>
                    </m:sSup>
                  </m:oMath>
                </a14:m>
                <a:endParaRPr lang="en-CA" sz="3200" b="0" u="none" strike="noStrike" cap="none" dirty="0">
                  <a:solidFill>
                    <a:schemeClr val="dk1"/>
                  </a:solidFill>
                  <a:ea typeface="Calibri"/>
                  <a:cs typeface="Calibri"/>
                  <a:sym typeface="Calibri"/>
                </a:endParaRPr>
              </a:p>
              <a:p>
                <a:pPr marL="131445" lvl="2">
                  <a:spcBef>
                    <a:spcPts val="360"/>
                  </a:spcBef>
                  <a:buClr>
                    <a:schemeClr val="dk1"/>
                  </a:buClr>
                  <a:buSzPts val="1800"/>
                </a:pPr>
                <a:r>
                  <a:rPr lang="en-CA" sz="3200" b="0" dirty="0">
                    <a:solidFill>
                      <a:schemeClr val="dk1"/>
                    </a:solidFill>
                    <a:ea typeface="Calibri"/>
                    <a:cs typeface="Calibri"/>
                    <a:sym typeface="Calibri"/>
                  </a:rPr>
                  <a:t>K is fixed.</a:t>
                </a:r>
                <a:r>
                  <a:rPr lang="en-CA" sz="3200" dirty="0">
                    <a:solidFill>
                      <a:schemeClr val="dk1"/>
                    </a:solidFill>
                    <a:ea typeface="Calibri"/>
                    <a:cs typeface="Calibri"/>
                    <a:sym typeface="Calibri"/>
                  </a:rPr>
                  <a:t> So,</a:t>
                </a:r>
                <a:endParaRPr lang="en-CA" sz="3200" b="0" dirty="0">
                  <a:solidFill>
                    <a:schemeClr val="dk1"/>
                  </a:solidFill>
                  <a:ea typeface="Calibri"/>
                  <a:cs typeface="Calibri"/>
                  <a:sym typeface="Calibri"/>
                </a:endParaRPr>
              </a:p>
              <a:p>
                <a:pPr marL="131445" lvl="2">
                  <a:spcBef>
                    <a:spcPts val="360"/>
                  </a:spcBef>
                  <a:buClr>
                    <a:schemeClr val="dk1"/>
                  </a:buClr>
                  <a:buSzPts val="1800"/>
                </a:pPr>
                <a14:m>
                  <m:oMathPara xmlns:m="http://schemas.openxmlformats.org/officeDocument/2006/math">
                    <m:oMathParaPr>
                      <m:jc m:val="left"/>
                    </m:oMathParaPr>
                    <m:oMath xmlns:m="http://schemas.openxmlformats.org/officeDocument/2006/math">
                      <m:r>
                        <a:rPr lang="en-CA" sz="3200" b="0" i="1" smtClean="0">
                          <a:solidFill>
                            <a:schemeClr val="dk1"/>
                          </a:solidFill>
                          <a:latin typeface="Cambria Math" panose="02040503050406030204" pitchFamily="18" charset="0"/>
                          <a:ea typeface="Calibri"/>
                          <a:cs typeface="Calibri"/>
                          <a:sym typeface="Calibri"/>
                        </a:rPr>
                        <m:t>𝑀𝑃𝑙</m:t>
                      </m:r>
                      <m:r>
                        <a:rPr lang="en-CA" sz="3200" b="0" i="1" smtClean="0">
                          <a:solidFill>
                            <a:schemeClr val="dk1"/>
                          </a:solidFill>
                          <a:latin typeface="Cambria Math" panose="02040503050406030204" pitchFamily="18" charset="0"/>
                          <a:ea typeface="Calibri"/>
                          <a:cs typeface="Calibri"/>
                          <a:sym typeface="Calibri"/>
                        </a:rPr>
                        <m:t>=</m:t>
                      </m:r>
                      <m:f>
                        <m:fPr>
                          <m:ctrlPr>
                            <a:rPr lang="en-CA" sz="3200" b="0" i="1" smtClean="0">
                              <a:solidFill>
                                <a:schemeClr val="dk1"/>
                              </a:solidFill>
                              <a:latin typeface="Cambria Math" panose="02040503050406030204" pitchFamily="18" charset="0"/>
                              <a:ea typeface="Calibri"/>
                              <a:cs typeface="Calibri"/>
                              <a:sym typeface="Calibri"/>
                            </a:rPr>
                          </m:ctrlPr>
                        </m:fPr>
                        <m:num>
                          <m:r>
                            <a:rPr lang="en-CA" sz="3200" b="0" i="1" smtClean="0">
                              <a:solidFill>
                                <a:schemeClr val="dk1"/>
                              </a:solidFill>
                              <a:latin typeface="Cambria Math" panose="02040503050406030204" pitchFamily="18" charset="0"/>
                              <a:ea typeface="Cambria Math" panose="02040503050406030204" pitchFamily="18" charset="0"/>
                              <a:cs typeface="Calibri"/>
                              <a:sym typeface="Calibri"/>
                            </a:rPr>
                            <m:t>𝜕</m:t>
                          </m:r>
                          <m:r>
                            <a:rPr lang="en-CA" sz="3200" b="0" i="1" smtClean="0">
                              <a:solidFill>
                                <a:schemeClr val="dk1"/>
                              </a:solidFill>
                              <a:latin typeface="Cambria Math" panose="02040503050406030204" pitchFamily="18" charset="0"/>
                              <a:ea typeface="Cambria Math" panose="02040503050406030204" pitchFamily="18" charset="0"/>
                              <a:cs typeface="Calibri"/>
                              <a:sym typeface="Calibri"/>
                            </a:rPr>
                            <m:t>𝑞</m:t>
                          </m:r>
                        </m:num>
                        <m:den>
                          <m:r>
                            <a:rPr lang="en-CA" sz="3200" b="0" i="1" smtClean="0">
                              <a:solidFill>
                                <a:schemeClr val="dk1"/>
                              </a:solidFill>
                              <a:latin typeface="Cambria Math" panose="02040503050406030204" pitchFamily="18" charset="0"/>
                              <a:ea typeface="Cambria Math" panose="02040503050406030204" pitchFamily="18" charset="0"/>
                              <a:cs typeface="Calibri"/>
                              <a:sym typeface="Calibri"/>
                            </a:rPr>
                            <m:t>𝜕</m:t>
                          </m:r>
                          <m:r>
                            <a:rPr lang="en-CA" sz="3200" b="0" i="1" smtClean="0">
                              <a:solidFill>
                                <a:schemeClr val="dk1"/>
                              </a:solidFill>
                              <a:latin typeface="Cambria Math" panose="02040503050406030204" pitchFamily="18" charset="0"/>
                              <a:ea typeface="Cambria Math" panose="02040503050406030204" pitchFamily="18" charset="0"/>
                              <a:cs typeface="Calibri"/>
                              <a:sym typeface="Calibri"/>
                            </a:rPr>
                            <m:t>𝐿</m:t>
                          </m:r>
                        </m:den>
                      </m:f>
                      <m:r>
                        <a:rPr lang="en-CA" sz="3200" i="1">
                          <a:solidFill>
                            <a:schemeClr val="dk1"/>
                          </a:solidFill>
                          <a:latin typeface="Cambria Math" panose="02040503050406030204" pitchFamily="18" charset="0"/>
                          <a:ea typeface="Calibri"/>
                          <a:cs typeface="Calibri"/>
                          <a:sym typeface="Calibri"/>
                        </a:rPr>
                        <m:t>=</m:t>
                      </m:r>
                      <m:r>
                        <a:rPr lang="en-CA" sz="3200" b="0" i="1" smtClean="0">
                          <a:solidFill>
                            <a:schemeClr val="dk1"/>
                          </a:solidFill>
                          <a:latin typeface="Cambria Math" panose="02040503050406030204" pitchFamily="18" charset="0"/>
                          <a:ea typeface="Calibri"/>
                          <a:cs typeface="Calibri"/>
                          <a:sym typeface="Calibri"/>
                        </a:rPr>
                        <m:t>0.5∗</m:t>
                      </m:r>
                      <m:sSup>
                        <m:sSupPr>
                          <m:ctrlPr>
                            <a:rPr lang="en-CA" sz="3200" b="0" i="1" smtClean="0">
                              <a:solidFill>
                                <a:schemeClr val="dk1"/>
                              </a:solidFill>
                              <a:latin typeface="Cambria Math" panose="02040503050406030204" pitchFamily="18" charset="0"/>
                              <a:ea typeface="Calibri"/>
                              <a:cs typeface="Calibri"/>
                              <a:sym typeface="Calibri"/>
                            </a:rPr>
                          </m:ctrlPr>
                        </m:sSupPr>
                        <m:e>
                          <m:d>
                            <m:dPr>
                              <m:ctrlPr>
                                <a:rPr lang="en-CA" sz="3200" b="0" i="1" smtClean="0">
                                  <a:solidFill>
                                    <a:schemeClr val="dk1"/>
                                  </a:solidFill>
                                  <a:latin typeface="Cambria Math" panose="02040503050406030204" pitchFamily="18" charset="0"/>
                                  <a:ea typeface="Calibri"/>
                                  <a:cs typeface="Calibri"/>
                                  <a:sym typeface="Calibri"/>
                                </a:rPr>
                              </m:ctrlPr>
                            </m:dPr>
                            <m:e>
                              <m:f>
                                <m:fPr>
                                  <m:ctrlPr>
                                    <a:rPr lang="en-CA" sz="3200" b="0" i="1" smtClean="0">
                                      <a:solidFill>
                                        <a:schemeClr val="dk1"/>
                                      </a:solidFill>
                                      <a:latin typeface="Cambria Math" panose="02040503050406030204" pitchFamily="18" charset="0"/>
                                      <a:ea typeface="Calibri"/>
                                      <a:cs typeface="Calibri"/>
                                      <a:sym typeface="Calibri"/>
                                    </a:rPr>
                                  </m:ctrlPr>
                                </m:fPr>
                                <m:num>
                                  <m:r>
                                    <a:rPr lang="en-CA" sz="3200" b="0" i="1" smtClean="0">
                                      <a:solidFill>
                                        <a:schemeClr val="dk1"/>
                                      </a:solidFill>
                                      <a:latin typeface="Cambria Math" panose="02040503050406030204" pitchFamily="18" charset="0"/>
                                      <a:ea typeface="Calibri"/>
                                      <a:cs typeface="Calibri"/>
                                      <a:sym typeface="Calibri"/>
                                    </a:rPr>
                                    <m:t>𝐾</m:t>
                                  </m:r>
                                </m:num>
                                <m:den>
                                  <m:r>
                                    <a:rPr lang="en-CA" sz="3200" b="0" i="1" smtClean="0">
                                      <a:solidFill>
                                        <a:schemeClr val="dk1"/>
                                      </a:solidFill>
                                      <a:latin typeface="Cambria Math" panose="02040503050406030204" pitchFamily="18" charset="0"/>
                                      <a:ea typeface="Calibri"/>
                                      <a:cs typeface="Calibri"/>
                                      <a:sym typeface="Calibri"/>
                                    </a:rPr>
                                    <m:t>𝐿</m:t>
                                  </m:r>
                                </m:den>
                              </m:f>
                            </m:e>
                          </m:d>
                        </m:e>
                        <m:sup>
                          <m:r>
                            <a:rPr lang="en-CA" sz="3200" b="0" i="1" smtClean="0">
                              <a:solidFill>
                                <a:schemeClr val="dk1"/>
                              </a:solidFill>
                              <a:latin typeface="Cambria Math" panose="02040503050406030204" pitchFamily="18" charset="0"/>
                              <a:ea typeface="Calibri"/>
                              <a:cs typeface="Calibri"/>
                              <a:sym typeface="Calibri"/>
                            </a:rPr>
                            <m:t>0.5</m:t>
                          </m:r>
                        </m:sup>
                      </m:sSup>
                    </m:oMath>
                  </m:oMathPara>
                </a14:m>
                <a:endParaRPr lang="en-US" sz="3200" b="0" i="0" u="none" strike="noStrike" cap="none" dirty="0">
                  <a:solidFill>
                    <a:schemeClr val="dk1"/>
                  </a:solidFill>
                  <a:latin typeface="Calibri"/>
                  <a:ea typeface="Calibri"/>
                  <a:cs typeface="Calibri"/>
                  <a:sym typeface="Calibri"/>
                </a:endParaRPr>
              </a:p>
              <a:p>
                <a:pPr marL="131445" marR="0" lvl="0" algn="l" rtl="0">
                  <a:lnSpc>
                    <a:spcPct val="100000"/>
                  </a:lnSpc>
                  <a:spcBef>
                    <a:spcPts val="360"/>
                  </a:spcBef>
                  <a:spcAft>
                    <a:spcPts val="0"/>
                  </a:spcAft>
                  <a:buClr>
                    <a:schemeClr val="dk1"/>
                  </a:buClr>
                  <a:buSzPts val="1800"/>
                </a:pPr>
                <a:endParaRPr lang="en-CA" sz="3200" b="0" u="none" strike="noStrike" cap="none" dirty="0">
                  <a:solidFill>
                    <a:schemeClr val="dk1"/>
                  </a:solidFill>
                  <a:ea typeface="Calibri"/>
                  <a:cs typeface="Calibri"/>
                  <a:sym typeface="Calibri"/>
                </a:endParaRPr>
              </a:p>
            </p:txBody>
          </p:sp>
        </mc:Choice>
        <mc:Fallback xmlns="">
          <p:sp>
            <p:nvSpPr>
              <p:cNvPr id="421" name="Google Shape;421;p21"/>
              <p:cNvSpPr txBox="1">
                <a:spLocks noRot="1" noChangeAspect="1" noMove="1" noResize="1" noEditPoints="1" noAdjustHandles="1" noChangeArrowheads="1" noChangeShapeType="1" noTextEdit="1"/>
              </p:cNvSpPr>
              <p:nvPr/>
            </p:nvSpPr>
            <p:spPr>
              <a:xfrm>
                <a:off x="1331844" y="2126258"/>
                <a:ext cx="15249631" cy="7339018"/>
              </a:xfrm>
              <a:prstGeom prst="rect">
                <a:avLst/>
              </a:prstGeom>
              <a:blipFill>
                <a:blip r:embed="rId6"/>
                <a:stretch>
                  <a:fillRect l="-120" t="-332"/>
                </a:stretch>
              </a:blipFill>
              <a:ln>
                <a:noFill/>
              </a:ln>
            </p:spPr>
            <p:txBody>
              <a:bodyPr/>
              <a:lstStyle/>
              <a:p>
                <a:r>
                  <a:rPr lang="en-CA">
                    <a:noFill/>
                  </a:rPr>
                  <a:t> </a:t>
                </a:r>
              </a:p>
            </p:txBody>
          </p:sp>
        </mc:Fallback>
      </mc:AlternateContent>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pic>
        <p:nvPicPr>
          <p:cNvPr id="402" name="Google Shape;402;p20"/>
          <p:cNvPicPr preferRelativeResize="0"/>
          <p:nvPr/>
        </p:nvPicPr>
        <p:blipFill rotWithShape="1">
          <a:blip r:embed="rId3">
            <a:alphaModFix/>
          </a:blip>
          <a:srcRect b="619"/>
          <a:stretch/>
        </p:blipFill>
        <p:spPr>
          <a:xfrm rot="2700000">
            <a:off x="16270669" y="-98947"/>
            <a:ext cx="2072513" cy="2059669"/>
          </a:xfrm>
          <a:prstGeom prst="rect">
            <a:avLst/>
          </a:prstGeom>
          <a:noFill/>
          <a:ln>
            <a:noFill/>
          </a:ln>
        </p:spPr>
      </p:pic>
      <p:grpSp>
        <p:nvGrpSpPr>
          <p:cNvPr id="403" name="Google Shape;403;p20"/>
          <p:cNvGrpSpPr/>
          <p:nvPr/>
        </p:nvGrpSpPr>
        <p:grpSpPr>
          <a:xfrm>
            <a:off x="0" y="9042091"/>
            <a:ext cx="18287996" cy="3230764"/>
            <a:chOff x="0" y="-38100"/>
            <a:chExt cx="4816592" cy="850900"/>
          </a:xfrm>
        </p:grpSpPr>
        <p:sp>
          <p:nvSpPr>
            <p:cNvPr id="404" name="Google Shape;404;p20"/>
            <p:cNvSpPr/>
            <p:nvPr/>
          </p:nvSpPr>
          <p:spPr>
            <a:xfrm>
              <a:off x="0" y="0"/>
              <a:ext cx="4816592" cy="342131"/>
            </a:xfrm>
            <a:custGeom>
              <a:avLst/>
              <a:gdLst/>
              <a:ahLst/>
              <a:cxnLst/>
              <a:rect l="l" t="t" r="r" b="b"/>
              <a:pathLst>
                <a:path w="4816592" h="342131" extrusionOk="0">
                  <a:moveTo>
                    <a:pt x="0" y="0"/>
                  </a:moveTo>
                  <a:lnTo>
                    <a:pt x="4816592" y="0"/>
                  </a:lnTo>
                  <a:lnTo>
                    <a:pt x="4816592" y="342131"/>
                  </a:lnTo>
                  <a:lnTo>
                    <a:pt x="0" y="342131"/>
                  </a:lnTo>
                  <a:close/>
                </a:path>
              </a:pathLst>
            </a:custGeom>
            <a:solidFill>
              <a:srgbClr val="FEC099"/>
            </a:solidFill>
            <a:ln>
              <a:noFill/>
            </a:ln>
          </p:spPr>
          <p:txBody>
            <a:bodyPr/>
            <a:lstStyle/>
            <a:p>
              <a:endParaRPr lang="en-CA"/>
            </a:p>
          </p:txBody>
        </p:sp>
        <p:sp>
          <p:nvSpPr>
            <p:cNvPr id="405" name="Google Shape;405;p20"/>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pic>
        <p:nvPicPr>
          <p:cNvPr id="406" name="Google Shape;406;p20"/>
          <p:cNvPicPr preferRelativeResize="0"/>
          <p:nvPr/>
        </p:nvPicPr>
        <p:blipFill rotWithShape="1">
          <a:blip r:embed="rId4">
            <a:alphaModFix/>
          </a:blip>
          <a:srcRect/>
          <a:stretch/>
        </p:blipFill>
        <p:spPr>
          <a:xfrm>
            <a:off x="107745" y="9061043"/>
            <a:ext cx="1716191" cy="1175659"/>
          </a:xfrm>
          <a:prstGeom prst="rect">
            <a:avLst/>
          </a:prstGeom>
          <a:noFill/>
          <a:ln>
            <a:noFill/>
          </a:ln>
        </p:spPr>
      </p:pic>
      <p:pic>
        <p:nvPicPr>
          <p:cNvPr id="407" name="Google Shape;407;p20"/>
          <p:cNvPicPr preferRelativeResize="0"/>
          <p:nvPr/>
        </p:nvPicPr>
        <p:blipFill rotWithShape="1">
          <a:blip r:embed="rId5">
            <a:alphaModFix/>
          </a:blip>
          <a:srcRect/>
          <a:stretch/>
        </p:blipFill>
        <p:spPr>
          <a:xfrm>
            <a:off x="15845978" y="7130810"/>
            <a:ext cx="2733798" cy="3538897"/>
          </a:xfrm>
          <a:prstGeom prst="rect">
            <a:avLst/>
          </a:prstGeom>
          <a:noFill/>
          <a:ln>
            <a:noFill/>
          </a:ln>
        </p:spPr>
      </p:pic>
      <p:sp>
        <p:nvSpPr>
          <p:cNvPr id="408" name="Google Shape;408;p20"/>
          <p:cNvSpPr txBox="1"/>
          <p:nvPr/>
        </p:nvSpPr>
        <p:spPr>
          <a:xfrm>
            <a:off x="4051249" y="359376"/>
            <a:ext cx="10062315" cy="1143000"/>
          </a:xfrm>
          <a:prstGeom prst="rect">
            <a:avLst/>
          </a:prstGeom>
          <a:noFill/>
          <a:ln>
            <a:noFill/>
          </a:ln>
        </p:spPr>
        <p:txBody>
          <a:bodyPr spcFirstLastPara="1" wrap="square" lIns="91425" tIns="45700" rIns="91425" bIns="45700" anchor="ctr" anchorCtr="0">
            <a:normAutofit/>
          </a:bodyPr>
          <a:lstStyle/>
          <a:p>
            <a:pPr marL="0" marR="0" lvl="0" indent="0" algn="ctr" rtl="0">
              <a:lnSpc>
                <a:spcPct val="100000"/>
              </a:lnSpc>
              <a:spcBef>
                <a:spcPts val="0"/>
              </a:spcBef>
              <a:spcAft>
                <a:spcPts val="0"/>
              </a:spcAft>
              <a:buClr>
                <a:schemeClr val="dk1"/>
              </a:buClr>
              <a:buSzPts val="1800"/>
              <a:buFont typeface="Calibri"/>
              <a:buNone/>
            </a:pPr>
            <a:r>
              <a:rPr lang="en-US" sz="4400" b="1" i="0" u="none" strike="noStrike" cap="none" dirty="0">
                <a:solidFill>
                  <a:schemeClr val="dk1"/>
                </a:solidFill>
                <a:latin typeface="Calibri"/>
                <a:ea typeface="Calibri"/>
                <a:cs typeface="Calibri"/>
                <a:sym typeface="Calibri"/>
              </a:rPr>
              <a:t>Long Run Production - Returns to Scale</a:t>
            </a:r>
            <a:endParaRPr dirty="0"/>
          </a:p>
        </p:txBody>
      </p:sp>
      <p:sp>
        <p:nvSpPr>
          <p:cNvPr id="409" name="Google Shape;409;p20"/>
          <p:cNvSpPr txBox="1"/>
          <p:nvPr/>
        </p:nvSpPr>
        <p:spPr>
          <a:xfrm>
            <a:off x="1630017" y="2168650"/>
            <a:ext cx="14215961" cy="5596926"/>
          </a:xfrm>
          <a:prstGeom prst="rect">
            <a:avLst/>
          </a:prstGeom>
          <a:noFill/>
          <a:ln>
            <a:noFill/>
          </a:ln>
        </p:spPr>
        <p:txBody>
          <a:bodyPr spcFirstLastPara="1" wrap="square" lIns="91425" tIns="45700" rIns="91425" bIns="45700" anchor="t" anchorCtr="0">
            <a:normAutofit/>
          </a:bodyPr>
          <a:lstStyle/>
          <a:p>
            <a:pPr marL="588645" marR="0" lvl="0" indent="-457200" algn="l" rtl="0">
              <a:lnSpc>
                <a:spcPct val="100000"/>
              </a:lnSpc>
              <a:spcBef>
                <a:spcPts val="360"/>
              </a:spcBef>
              <a:spcAft>
                <a:spcPts val="0"/>
              </a:spcAft>
              <a:buClr>
                <a:schemeClr val="dk1"/>
              </a:buClr>
              <a:buSzPts val="1800"/>
              <a:buFont typeface="Arial"/>
              <a:buChar char="•"/>
            </a:pPr>
            <a:r>
              <a:rPr lang="en-US" sz="3200" b="0" i="0" u="sng" strike="noStrike" cap="none" dirty="0">
                <a:solidFill>
                  <a:schemeClr val="dk1"/>
                </a:solidFill>
                <a:latin typeface="Calibri"/>
                <a:ea typeface="Calibri"/>
                <a:cs typeface="Calibri"/>
                <a:sym typeface="Calibri"/>
              </a:rPr>
              <a:t>Constant returns to scale</a:t>
            </a:r>
            <a:r>
              <a:rPr lang="en-US" sz="3200" b="0" i="0" u="none" strike="noStrike" cap="none" dirty="0">
                <a:solidFill>
                  <a:schemeClr val="dk1"/>
                </a:solidFill>
                <a:latin typeface="Calibri"/>
                <a:ea typeface="Calibri"/>
                <a:cs typeface="Calibri"/>
                <a:sym typeface="Calibri"/>
              </a:rPr>
              <a:t>: output increases in proportion to the increase in input</a:t>
            </a:r>
            <a:br>
              <a:rPr lang="en-US" sz="3200" b="0" i="0" u="none" strike="noStrike" cap="none" dirty="0">
                <a:solidFill>
                  <a:schemeClr val="dk1"/>
                </a:solidFill>
                <a:latin typeface="Calibri"/>
                <a:ea typeface="Calibri"/>
                <a:cs typeface="Calibri"/>
                <a:sym typeface="Calibri"/>
              </a:rPr>
            </a:br>
            <a:endParaRPr sz="3200" b="0" i="0" u="none" strike="noStrike" cap="none" dirty="0">
              <a:solidFill>
                <a:schemeClr val="dk1"/>
              </a:solidFill>
              <a:latin typeface="Calibri"/>
              <a:ea typeface="Calibri"/>
              <a:cs typeface="Calibri"/>
              <a:sym typeface="Calibri"/>
            </a:endParaRPr>
          </a:p>
          <a:p>
            <a:pPr marL="588645" marR="0" lvl="0" indent="-457200" algn="l" rtl="0">
              <a:lnSpc>
                <a:spcPct val="100000"/>
              </a:lnSpc>
              <a:spcBef>
                <a:spcPts val="360"/>
              </a:spcBef>
              <a:spcAft>
                <a:spcPts val="0"/>
              </a:spcAft>
              <a:buClr>
                <a:schemeClr val="dk1"/>
              </a:buClr>
              <a:buSzPts val="1800"/>
              <a:buFont typeface="Arial"/>
              <a:buChar char="•"/>
            </a:pPr>
            <a:r>
              <a:rPr lang="en-US" sz="3200" b="0" i="0" u="sng" strike="noStrike" cap="none" dirty="0">
                <a:solidFill>
                  <a:schemeClr val="dk1"/>
                </a:solidFill>
                <a:latin typeface="Calibri"/>
                <a:ea typeface="Calibri"/>
                <a:cs typeface="Calibri"/>
                <a:sym typeface="Calibri"/>
              </a:rPr>
              <a:t>Increasing returns to scale</a:t>
            </a:r>
            <a:r>
              <a:rPr lang="en-US" sz="3200" b="0" i="0" u="none" strike="noStrike" cap="none" dirty="0">
                <a:solidFill>
                  <a:schemeClr val="dk1"/>
                </a:solidFill>
                <a:latin typeface="Calibri"/>
                <a:ea typeface="Calibri"/>
                <a:cs typeface="Calibri"/>
                <a:sym typeface="Calibri"/>
              </a:rPr>
              <a:t>: output increases more than the increase in input</a:t>
            </a:r>
            <a:br>
              <a:rPr lang="en-US" sz="3200" b="0" i="0" u="none" strike="noStrike" cap="none" dirty="0">
                <a:solidFill>
                  <a:schemeClr val="dk1"/>
                </a:solidFill>
                <a:latin typeface="Calibri"/>
                <a:ea typeface="Calibri"/>
                <a:cs typeface="Calibri"/>
                <a:sym typeface="Calibri"/>
              </a:rPr>
            </a:br>
            <a:endParaRPr sz="3200" b="0" i="0" u="none" strike="noStrike" cap="none" dirty="0">
              <a:solidFill>
                <a:schemeClr val="dk1"/>
              </a:solidFill>
              <a:latin typeface="Calibri"/>
              <a:ea typeface="Calibri"/>
              <a:cs typeface="Calibri"/>
              <a:sym typeface="Calibri"/>
            </a:endParaRPr>
          </a:p>
          <a:p>
            <a:pPr marL="588645" marR="0" lvl="0" indent="-457200" algn="l" rtl="0">
              <a:lnSpc>
                <a:spcPct val="100000"/>
              </a:lnSpc>
              <a:spcBef>
                <a:spcPts val="360"/>
              </a:spcBef>
              <a:spcAft>
                <a:spcPts val="0"/>
              </a:spcAft>
              <a:buClr>
                <a:schemeClr val="dk1"/>
              </a:buClr>
              <a:buSzPts val="1800"/>
              <a:buFont typeface="Arial"/>
              <a:buChar char="•"/>
            </a:pPr>
            <a:r>
              <a:rPr lang="en-US" sz="3200" b="0" i="0" u="sng" strike="noStrike" cap="none" dirty="0">
                <a:solidFill>
                  <a:schemeClr val="dk1"/>
                </a:solidFill>
                <a:latin typeface="Calibri"/>
                <a:ea typeface="Calibri"/>
                <a:cs typeface="Calibri"/>
                <a:sym typeface="Calibri"/>
              </a:rPr>
              <a:t>Decreasing returns to scale</a:t>
            </a:r>
            <a:r>
              <a:rPr lang="en-US" sz="3200" b="0" i="0" u="none" strike="noStrike" cap="none" dirty="0">
                <a:solidFill>
                  <a:schemeClr val="dk1"/>
                </a:solidFill>
                <a:latin typeface="Calibri"/>
                <a:ea typeface="Calibri"/>
                <a:cs typeface="Calibri"/>
                <a:sym typeface="Calibri"/>
              </a:rPr>
              <a:t>: output increases less than the increase in input</a:t>
            </a:r>
            <a:endParaRPr dirty="0"/>
          </a:p>
        </p:txBody>
      </p:sp>
    </p:spTree>
    <p:extLst>
      <p:ext uri="{BB962C8B-B14F-4D97-AF65-F5344CB8AC3E}">
        <p14:creationId xmlns:p14="http://schemas.microsoft.com/office/powerpoint/2010/main" val="2581744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pic>
        <p:nvPicPr>
          <p:cNvPr id="414" name="Google Shape;414;p21"/>
          <p:cNvPicPr preferRelativeResize="0"/>
          <p:nvPr/>
        </p:nvPicPr>
        <p:blipFill rotWithShape="1">
          <a:blip r:embed="rId3">
            <a:alphaModFix/>
          </a:blip>
          <a:srcRect b="619"/>
          <a:stretch/>
        </p:blipFill>
        <p:spPr>
          <a:xfrm rot="2700000">
            <a:off x="16270669" y="-98947"/>
            <a:ext cx="2072513" cy="2059669"/>
          </a:xfrm>
          <a:prstGeom prst="rect">
            <a:avLst/>
          </a:prstGeom>
          <a:noFill/>
          <a:ln>
            <a:noFill/>
          </a:ln>
        </p:spPr>
      </p:pic>
      <p:grpSp>
        <p:nvGrpSpPr>
          <p:cNvPr id="415" name="Google Shape;415;p21"/>
          <p:cNvGrpSpPr/>
          <p:nvPr/>
        </p:nvGrpSpPr>
        <p:grpSpPr>
          <a:xfrm>
            <a:off x="0" y="9042092"/>
            <a:ext cx="18287996" cy="3230764"/>
            <a:chOff x="0" y="-38100"/>
            <a:chExt cx="4816592" cy="850900"/>
          </a:xfrm>
        </p:grpSpPr>
        <p:sp>
          <p:nvSpPr>
            <p:cNvPr id="416" name="Google Shape;416;p21"/>
            <p:cNvSpPr/>
            <p:nvPr/>
          </p:nvSpPr>
          <p:spPr>
            <a:xfrm>
              <a:off x="0" y="0"/>
              <a:ext cx="4816592" cy="342131"/>
            </a:xfrm>
            <a:custGeom>
              <a:avLst/>
              <a:gdLst/>
              <a:ahLst/>
              <a:cxnLst/>
              <a:rect l="l" t="t" r="r" b="b"/>
              <a:pathLst>
                <a:path w="4816592" h="342131" extrusionOk="0">
                  <a:moveTo>
                    <a:pt x="0" y="0"/>
                  </a:moveTo>
                  <a:lnTo>
                    <a:pt x="4816592" y="0"/>
                  </a:lnTo>
                  <a:lnTo>
                    <a:pt x="4816592" y="342131"/>
                  </a:lnTo>
                  <a:lnTo>
                    <a:pt x="0" y="342131"/>
                  </a:lnTo>
                  <a:close/>
                </a:path>
              </a:pathLst>
            </a:custGeom>
            <a:solidFill>
              <a:srgbClr val="FEC099"/>
            </a:solidFill>
            <a:ln>
              <a:noFill/>
            </a:ln>
          </p:spPr>
          <p:txBody>
            <a:bodyPr/>
            <a:lstStyle/>
            <a:p>
              <a:endParaRPr lang="en-CA"/>
            </a:p>
          </p:txBody>
        </p:sp>
        <p:sp>
          <p:nvSpPr>
            <p:cNvPr id="417" name="Google Shape;417;p21"/>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pic>
        <p:nvPicPr>
          <p:cNvPr id="418" name="Google Shape;418;p21"/>
          <p:cNvPicPr preferRelativeResize="0"/>
          <p:nvPr/>
        </p:nvPicPr>
        <p:blipFill rotWithShape="1">
          <a:blip r:embed="rId4">
            <a:alphaModFix/>
          </a:blip>
          <a:srcRect/>
          <a:stretch/>
        </p:blipFill>
        <p:spPr>
          <a:xfrm>
            <a:off x="107745" y="9061043"/>
            <a:ext cx="1716191" cy="1175659"/>
          </a:xfrm>
          <a:prstGeom prst="rect">
            <a:avLst/>
          </a:prstGeom>
          <a:noFill/>
          <a:ln>
            <a:noFill/>
          </a:ln>
        </p:spPr>
      </p:pic>
      <p:pic>
        <p:nvPicPr>
          <p:cNvPr id="419" name="Google Shape;419;p21"/>
          <p:cNvPicPr preferRelativeResize="0"/>
          <p:nvPr/>
        </p:nvPicPr>
        <p:blipFill rotWithShape="1">
          <a:blip r:embed="rId5">
            <a:alphaModFix/>
          </a:blip>
          <a:srcRect/>
          <a:stretch/>
        </p:blipFill>
        <p:spPr>
          <a:xfrm>
            <a:off x="15845978" y="7130810"/>
            <a:ext cx="2733798" cy="3538897"/>
          </a:xfrm>
          <a:prstGeom prst="rect">
            <a:avLst/>
          </a:prstGeom>
          <a:noFill/>
          <a:ln>
            <a:noFill/>
          </a:ln>
        </p:spPr>
      </p:pic>
      <p:sp>
        <p:nvSpPr>
          <p:cNvPr id="420" name="Google Shape;420;p21"/>
          <p:cNvSpPr txBox="1"/>
          <p:nvPr/>
        </p:nvSpPr>
        <p:spPr>
          <a:xfrm>
            <a:off x="4051250" y="359376"/>
            <a:ext cx="8229600" cy="1143000"/>
          </a:xfrm>
          <a:prstGeom prst="rect">
            <a:avLst/>
          </a:prstGeom>
          <a:noFill/>
          <a:ln>
            <a:noFill/>
          </a:ln>
        </p:spPr>
        <p:txBody>
          <a:bodyPr spcFirstLastPara="1" wrap="square" lIns="91425" tIns="45700" rIns="91425" bIns="45700" anchor="ctr" anchorCtr="0">
            <a:normAutofit/>
          </a:bodyPr>
          <a:lstStyle/>
          <a:p>
            <a:pPr marL="0" marR="0" lvl="0" indent="0" algn="ctr" rtl="0">
              <a:lnSpc>
                <a:spcPct val="100000"/>
              </a:lnSpc>
              <a:spcBef>
                <a:spcPts val="0"/>
              </a:spcBef>
              <a:spcAft>
                <a:spcPts val="0"/>
              </a:spcAft>
              <a:buClr>
                <a:schemeClr val="dk1"/>
              </a:buClr>
              <a:buSzPts val="1800"/>
              <a:buFont typeface="Calibri"/>
              <a:buNone/>
            </a:pPr>
            <a:r>
              <a:rPr lang="en-US" sz="4400" b="1" i="0" u="none" strike="noStrike" cap="none" dirty="0">
                <a:solidFill>
                  <a:schemeClr val="dk1"/>
                </a:solidFill>
                <a:latin typeface="Calibri"/>
                <a:ea typeface="Calibri"/>
                <a:cs typeface="Calibri"/>
                <a:sym typeface="Calibri"/>
              </a:rPr>
              <a:t>Question 5</a:t>
            </a:r>
            <a:endParaRPr dirty="0"/>
          </a:p>
        </p:txBody>
      </p:sp>
      <mc:AlternateContent xmlns:mc="http://schemas.openxmlformats.org/markup-compatibility/2006" xmlns:a14="http://schemas.microsoft.com/office/drawing/2010/main">
        <mc:Choice Requires="a14">
          <p:sp>
            <p:nvSpPr>
              <p:cNvPr id="421" name="Google Shape;421;p21"/>
              <p:cNvSpPr txBox="1"/>
              <p:nvPr/>
            </p:nvSpPr>
            <p:spPr>
              <a:xfrm>
                <a:off x="1307130" y="2150972"/>
                <a:ext cx="15249631" cy="6436613"/>
              </a:xfrm>
              <a:prstGeom prst="rect">
                <a:avLst/>
              </a:prstGeom>
              <a:noFill/>
              <a:ln>
                <a:noFill/>
              </a:ln>
            </p:spPr>
            <p:txBody>
              <a:bodyPr spcFirstLastPara="1" wrap="square" lIns="91425" tIns="45700" rIns="91425" bIns="45700" anchor="t" anchorCtr="0">
                <a:normAutofit/>
              </a:bodyPr>
              <a:lstStyle/>
              <a:p>
                <a:pPr marL="131445" marR="0" lvl="0" algn="l" rtl="0">
                  <a:lnSpc>
                    <a:spcPct val="100000"/>
                  </a:lnSpc>
                  <a:spcBef>
                    <a:spcPts val="360"/>
                  </a:spcBef>
                  <a:spcAft>
                    <a:spcPts val="0"/>
                  </a:spcAft>
                  <a:buClr>
                    <a:schemeClr val="dk1"/>
                  </a:buClr>
                  <a:buSzPts val="1800"/>
                </a:pPr>
                <a:r>
                  <a:rPr lang="en-US" sz="3600" b="0" i="0" u="none" strike="noStrike" cap="none" dirty="0">
                    <a:solidFill>
                      <a:schemeClr val="dk1"/>
                    </a:solidFill>
                    <a:latin typeface="Calibri"/>
                    <a:ea typeface="Calibri"/>
                    <a:cs typeface="Calibri"/>
                    <a:sym typeface="Calibri"/>
                  </a:rPr>
                  <a:t>For each production function below, find the returns to scale in the </a:t>
                </a:r>
                <a:r>
                  <a:rPr lang="en-US" sz="3600" dirty="0">
                    <a:solidFill>
                      <a:schemeClr val="dk1"/>
                    </a:solidFill>
                    <a:latin typeface="Calibri"/>
                    <a:ea typeface="Calibri"/>
                    <a:cs typeface="Calibri"/>
                    <a:sym typeface="Calibri"/>
                  </a:rPr>
                  <a:t>long </a:t>
                </a:r>
                <a:r>
                  <a:rPr lang="en-US" sz="3600" b="0" i="0" u="none" strike="noStrike" cap="none" dirty="0">
                    <a:solidFill>
                      <a:schemeClr val="dk1"/>
                    </a:solidFill>
                    <a:latin typeface="Calibri"/>
                    <a:ea typeface="Calibri"/>
                    <a:cs typeface="Calibri"/>
                    <a:sym typeface="Calibri"/>
                  </a:rPr>
                  <a:t>run.</a:t>
                </a:r>
              </a:p>
              <a:p>
                <a:pPr marL="588645" marR="0" lvl="0" indent="-457200" algn="l" rtl="0">
                  <a:lnSpc>
                    <a:spcPct val="100000"/>
                  </a:lnSpc>
                  <a:spcBef>
                    <a:spcPts val="360"/>
                  </a:spcBef>
                  <a:spcAft>
                    <a:spcPts val="0"/>
                  </a:spcAft>
                  <a:buClr>
                    <a:schemeClr val="dk1"/>
                  </a:buClr>
                  <a:buSzPts val="1800"/>
                  <a:buFont typeface="Arial"/>
                  <a:buChar char="•"/>
                </a:pPr>
                <a14:m>
                  <m:oMath xmlns:m="http://schemas.openxmlformats.org/officeDocument/2006/math">
                    <m:r>
                      <a:rPr lang="en-US" sz="3600" b="0" i="1" u="none" strike="noStrike" cap="none" dirty="0" smtClean="0">
                        <a:solidFill>
                          <a:schemeClr val="dk1"/>
                        </a:solidFill>
                        <a:latin typeface="Cambria Math" panose="02040503050406030204" pitchFamily="18" charset="0"/>
                        <a:ea typeface="Calibri"/>
                        <a:cs typeface="Calibri"/>
                        <a:sym typeface="Calibri"/>
                      </a:rPr>
                      <m:t>𝑞</m:t>
                    </m:r>
                    <m:r>
                      <a:rPr lang="en-US" sz="3600" b="0" i="1" u="none" strike="noStrike" cap="none" dirty="0" smtClean="0">
                        <a:solidFill>
                          <a:schemeClr val="dk1"/>
                        </a:solidFill>
                        <a:latin typeface="Cambria Math" panose="02040503050406030204" pitchFamily="18" charset="0"/>
                        <a:ea typeface="Calibri"/>
                        <a:cs typeface="Calibri"/>
                        <a:sym typeface="Calibri"/>
                      </a:rPr>
                      <m:t> = 35</m:t>
                    </m:r>
                    <m:r>
                      <a:rPr lang="en-US" sz="3600" b="0" i="1" u="none" strike="noStrike" cap="none" dirty="0" smtClean="0">
                        <a:solidFill>
                          <a:schemeClr val="dk1"/>
                        </a:solidFill>
                        <a:latin typeface="Cambria Math" panose="02040503050406030204" pitchFamily="18" charset="0"/>
                        <a:ea typeface="Calibri"/>
                        <a:cs typeface="Calibri"/>
                        <a:sym typeface="Calibri"/>
                      </a:rPr>
                      <m:t>𝐿</m:t>
                    </m:r>
                    <m:r>
                      <a:rPr lang="en-US" sz="3600" b="0" i="1" u="none" strike="noStrike" cap="none" dirty="0" smtClean="0">
                        <a:solidFill>
                          <a:schemeClr val="dk1"/>
                        </a:solidFill>
                        <a:latin typeface="Cambria Math" panose="02040503050406030204" pitchFamily="18" charset="0"/>
                        <a:ea typeface="Calibri"/>
                        <a:cs typeface="Calibri"/>
                        <a:sym typeface="Calibri"/>
                      </a:rPr>
                      <m:t> + 40</m:t>
                    </m:r>
                    <m:r>
                      <a:rPr lang="en-US" sz="3600" b="0" i="1" u="none" strike="noStrike" cap="none" dirty="0" smtClean="0">
                        <a:solidFill>
                          <a:schemeClr val="dk1"/>
                        </a:solidFill>
                        <a:latin typeface="Cambria Math" panose="02040503050406030204" pitchFamily="18" charset="0"/>
                        <a:ea typeface="Calibri"/>
                        <a:cs typeface="Calibri"/>
                        <a:sym typeface="Calibri"/>
                      </a:rPr>
                      <m:t>𝐾</m:t>
                    </m:r>
                  </m:oMath>
                </a14:m>
                <a:endParaRPr lang="en-CA" sz="3600" b="0" i="0" u="none" strike="noStrike" cap="none" dirty="0">
                  <a:solidFill>
                    <a:schemeClr val="dk1"/>
                  </a:solidFill>
                  <a:latin typeface="Calibri"/>
                  <a:ea typeface="Calibri"/>
                  <a:cs typeface="Calibri"/>
                  <a:sym typeface="Calibri"/>
                </a:endParaRPr>
              </a:p>
              <a:p>
                <a:pPr marL="131445" marR="0" lvl="0" algn="l" rtl="0">
                  <a:lnSpc>
                    <a:spcPct val="100000"/>
                  </a:lnSpc>
                  <a:spcBef>
                    <a:spcPts val="360"/>
                  </a:spcBef>
                  <a:spcAft>
                    <a:spcPts val="0"/>
                  </a:spcAft>
                  <a:buClr>
                    <a:schemeClr val="dk1"/>
                  </a:buClr>
                  <a:buSzPts val="1800"/>
                </a:pPr>
                <a:r>
                  <a:rPr lang="en-US" sz="3600" b="0" i="0" u="none" strike="noStrike" cap="none" dirty="0">
                    <a:solidFill>
                      <a:schemeClr val="dk1"/>
                    </a:solidFill>
                    <a:latin typeface="Calibri"/>
                    <a:ea typeface="Calibri"/>
                    <a:cs typeface="Calibri"/>
                    <a:sym typeface="Calibri"/>
                  </a:rPr>
                  <a:t>Try doubling inputs. So 2L and 2K</a:t>
                </a:r>
              </a:p>
              <a:p>
                <a:pPr marL="131445">
                  <a:spcBef>
                    <a:spcPts val="360"/>
                  </a:spcBef>
                  <a:buClr>
                    <a:schemeClr val="dk1"/>
                  </a:buClr>
                  <a:buSzPts val="1800"/>
                </a:pPr>
                <a14:m>
                  <m:oMathPara xmlns:m="http://schemas.openxmlformats.org/officeDocument/2006/math">
                    <m:oMathParaPr>
                      <m:jc m:val="left"/>
                    </m:oMathParaPr>
                    <m:oMath xmlns:m="http://schemas.openxmlformats.org/officeDocument/2006/math">
                      <m:r>
                        <a:rPr lang="en-CA" sz="3600" b="0" i="1" u="none" strike="noStrike" cap="none" smtClean="0">
                          <a:solidFill>
                            <a:schemeClr val="dk1"/>
                          </a:solidFill>
                          <a:latin typeface="Cambria Math" panose="02040503050406030204" pitchFamily="18" charset="0"/>
                          <a:ea typeface="Calibri"/>
                          <a:cs typeface="Calibri"/>
                          <a:sym typeface="Calibri"/>
                        </a:rPr>
                        <m:t>𝑛𝑒𝑤</m:t>
                      </m:r>
                      <m:r>
                        <a:rPr lang="en-CA" sz="3600" b="0" i="1" u="none" strike="noStrike" cap="none" smtClean="0">
                          <a:solidFill>
                            <a:schemeClr val="dk1"/>
                          </a:solidFill>
                          <a:latin typeface="Cambria Math" panose="02040503050406030204" pitchFamily="18" charset="0"/>
                          <a:ea typeface="Calibri"/>
                          <a:cs typeface="Calibri"/>
                          <a:sym typeface="Calibri"/>
                        </a:rPr>
                        <m:t> </m:t>
                      </m:r>
                      <m:r>
                        <a:rPr lang="en-CA" sz="3600" b="0" i="1" u="none" strike="noStrike" cap="none" smtClean="0">
                          <a:solidFill>
                            <a:schemeClr val="dk1"/>
                          </a:solidFill>
                          <a:latin typeface="Cambria Math" panose="02040503050406030204" pitchFamily="18" charset="0"/>
                          <a:ea typeface="Calibri"/>
                          <a:cs typeface="Calibri"/>
                          <a:sym typeface="Calibri"/>
                        </a:rPr>
                        <m:t>𝑞</m:t>
                      </m:r>
                      <m:r>
                        <a:rPr lang="en-CA" sz="3600" b="0" i="1" u="none" strike="noStrike" cap="none" smtClean="0">
                          <a:solidFill>
                            <a:schemeClr val="dk1"/>
                          </a:solidFill>
                          <a:latin typeface="Cambria Math" panose="02040503050406030204" pitchFamily="18" charset="0"/>
                          <a:ea typeface="Calibri"/>
                          <a:cs typeface="Calibri"/>
                          <a:sym typeface="Calibri"/>
                        </a:rPr>
                        <m:t>=35</m:t>
                      </m:r>
                      <m:d>
                        <m:dPr>
                          <m:ctrlPr>
                            <a:rPr lang="en-CA" sz="3600" b="0" i="1" u="none" strike="noStrike" cap="none" smtClean="0">
                              <a:solidFill>
                                <a:schemeClr val="dk1"/>
                              </a:solidFill>
                              <a:latin typeface="Cambria Math" panose="02040503050406030204" pitchFamily="18" charset="0"/>
                              <a:ea typeface="Calibri"/>
                              <a:cs typeface="Calibri"/>
                              <a:sym typeface="Calibri"/>
                            </a:rPr>
                          </m:ctrlPr>
                        </m:dPr>
                        <m:e>
                          <m:r>
                            <a:rPr lang="en-CA" sz="3600" b="0" i="1" u="none" strike="noStrike" cap="none" smtClean="0">
                              <a:solidFill>
                                <a:schemeClr val="dk1"/>
                              </a:solidFill>
                              <a:latin typeface="Cambria Math" panose="02040503050406030204" pitchFamily="18" charset="0"/>
                              <a:ea typeface="Calibri"/>
                              <a:cs typeface="Calibri"/>
                              <a:sym typeface="Calibri"/>
                            </a:rPr>
                            <m:t>2</m:t>
                          </m:r>
                          <m:r>
                            <a:rPr lang="en-CA" sz="3600" b="0" i="1" u="none" strike="noStrike" cap="none" smtClean="0">
                              <a:solidFill>
                                <a:schemeClr val="dk1"/>
                              </a:solidFill>
                              <a:latin typeface="Cambria Math" panose="02040503050406030204" pitchFamily="18" charset="0"/>
                              <a:ea typeface="Calibri"/>
                              <a:cs typeface="Calibri"/>
                              <a:sym typeface="Calibri"/>
                            </a:rPr>
                            <m:t>𝐿</m:t>
                          </m:r>
                        </m:e>
                      </m:d>
                      <m:r>
                        <a:rPr lang="en-CA" sz="3600" b="0" i="1" u="none" strike="noStrike" cap="none" smtClean="0">
                          <a:solidFill>
                            <a:schemeClr val="dk1"/>
                          </a:solidFill>
                          <a:latin typeface="Cambria Math" panose="02040503050406030204" pitchFamily="18" charset="0"/>
                          <a:ea typeface="Calibri"/>
                          <a:cs typeface="Calibri"/>
                          <a:sym typeface="Calibri"/>
                        </a:rPr>
                        <m:t>+40∗</m:t>
                      </m:r>
                      <m:d>
                        <m:dPr>
                          <m:ctrlPr>
                            <a:rPr lang="en-CA" sz="3600" b="0" i="1" u="none" strike="noStrike" cap="none" smtClean="0">
                              <a:solidFill>
                                <a:schemeClr val="dk1"/>
                              </a:solidFill>
                              <a:latin typeface="Cambria Math" panose="02040503050406030204" pitchFamily="18" charset="0"/>
                              <a:ea typeface="Calibri"/>
                              <a:cs typeface="Calibri"/>
                              <a:sym typeface="Calibri"/>
                            </a:rPr>
                          </m:ctrlPr>
                        </m:dPr>
                        <m:e>
                          <m:r>
                            <a:rPr lang="en-CA" sz="3600" b="0" i="1" u="none" strike="noStrike" cap="none" smtClean="0">
                              <a:solidFill>
                                <a:schemeClr val="dk1"/>
                              </a:solidFill>
                              <a:latin typeface="Cambria Math" panose="02040503050406030204" pitchFamily="18" charset="0"/>
                              <a:ea typeface="Calibri"/>
                              <a:cs typeface="Calibri"/>
                              <a:sym typeface="Calibri"/>
                            </a:rPr>
                            <m:t>2</m:t>
                          </m:r>
                          <m:r>
                            <a:rPr lang="en-CA" sz="3600" b="0" i="1" u="none" strike="noStrike" cap="none" smtClean="0">
                              <a:solidFill>
                                <a:schemeClr val="dk1"/>
                              </a:solidFill>
                              <a:latin typeface="Cambria Math" panose="02040503050406030204" pitchFamily="18" charset="0"/>
                              <a:ea typeface="Calibri"/>
                              <a:cs typeface="Calibri"/>
                              <a:sym typeface="Calibri"/>
                            </a:rPr>
                            <m:t>𝐾</m:t>
                          </m:r>
                        </m:e>
                      </m:d>
                      <m:r>
                        <a:rPr lang="en-CA" sz="3600" b="0" i="1" u="none" strike="noStrike" cap="none" smtClean="0">
                          <a:solidFill>
                            <a:schemeClr val="dk1"/>
                          </a:solidFill>
                          <a:latin typeface="Cambria Math" panose="02040503050406030204" pitchFamily="18" charset="0"/>
                          <a:ea typeface="Calibri"/>
                          <a:cs typeface="Calibri"/>
                          <a:sym typeface="Calibri"/>
                        </a:rPr>
                        <m:t>=2</m:t>
                      </m:r>
                      <m:d>
                        <m:dPr>
                          <m:ctrlPr>
                            <a:rPr lang="en-CA" sz="3600" b="0" i="1" u="none" strike="noStrike" cap="none" smtClean="0">
                              <a:solidFill>
                                <a:schemeClr val="dk1"/>
                              </a:solidFill>
                              <a:latin typeface="Cambria Math" panose="02040503050406030204" pitchFamily="18" charset="0"/>
                              <a:ea typeface="Calibri"/>
                              <a:cs typeface="Calibri"/>
                              <a:sym typeface="Calibri"/>
                            </a:rPr>
                          </m:ctrlPr>
                        </m:dPr>
                        <m:e>
                          <m:r>
                            <a:rPr lang="en-CA" sz="3600" b="0" i="1" u="none" strike="noStrike" cap="none" smtClean="0">
                              <a:solidFill>
                                <a:schemeClr val="dk1"/>
                              </a:solidFill>
                              <a:latin typeface="Cambria Math" panose="02040503050406030204" pitchFamily="18" charset="0"/>
                              <a:ea typeface="Calibri"/>
                              <a:cs typeface="Calibri"/>
                              <a:sym typeface="Calibri"/>
                            </a:rPr>
                            <m:t>35</m:t>
                          </m:r>
                          <m:r>
                            <a:rPr lang="en-CA" sz="3600" b="0" i="1" u="none" strike="noStrike" cap="none" smtClean="0">
                              <a:solidFill>
                                <a:schemeClr val="dk1"/>
                              </a:solidFill>
                              <a:latin typeface="Cambria Math" panose="02040503050406030204" pitchFamily="18" charset="0"/>
                              <a:ea typeface="Calibri"/>
                              <a:cs typeface="Calibri"/>
                              <a:sym typeface="Calibri"/>
                            </a:rPr>
                            <m:t>𝐿</m:t>
                          </m:r>
                          <m:r>
                            <a:rPr lang="en-CA" sz="3600" b="0" i="1" u="none" strike="noStrike" cap="none" smtClean="0">
                              <a:solidFill>
                                <a:schemeClr val="dk1"/>
                              </a:solidFill>
                              <a:latin typeface="Cambria Math" panose="02040503050406030204" pitchFamily="18" charset="0"/>
                              <a:ea typeface="Calibri"/>
                              <a:cs typeface="Calibri"/>
                              <a:sym typeface="Calibri"/>
                            </a:rPr>
                            <m:t>+40</m:t>
                          </m:r>
                          <m:r>
                            <a:rPr lang="en-CA" sz="3600" b="0" i="1" u="none" strike="noStrike" cap="none" smtClean="0">
                              <a:solidFill>
                                <a:schemeClr val="dk1"/>
                              </a:solidFill>
                              <a:latin typeface="Cambria Math" panose="02040503050406030204" pitchFamily="18" charset="0"/>
                              <a:ea typeface="Calibri"/>
                              <a:cs typeface="Calibri"/>
                              <a:sym typeface="Calibri"/>
                            </a:rPr>
                            <m:t>𝐾</m:t>
                          </m:r>
                        </m:e>
                      </m:d>
                    </m:oMath>
                  </m:oMathPara>
                </a14:m>
                <a:endParaRPr lang="en-CA" sz="3600" b="0" i="0" u="none" strike="noStrike" cap="none" dirty="0">
                  <a:solidFill>
                    <a:schemeClr val="dk1"/>
                  </a:solidFill>
                  <a:latin typeface="Calibri"/>
                  <a:ea typeface="Calibri"/>
                  <a:cs typeface="Calibri"/>
                  <a:sym typeface="Calibri"/>
                </a:endParaRPr>
              </a:p>
              <a:p>
                <a:pPr marL="131445">
                  <a:spcBef>
                    <a:spcPts val="360"/>
                  </a:spcBef>
                  <a:buClr>
                    <a:schemeClr val="dk1"/>
                  </a:buClr>
                  <a:buSzPts val="1800"/>
                </a:pPr>
                <a14:m>
                  <m:oMathPara xmlns:m="http://schemas.openxmlformats.org/officeDocument/2006/math">
                    <m:oMathParaPr>
                      <m:jc m:val="left"/>
                    </m:oMathParaPr>
                    <m:oMath xmlns:m="http://schemas.openxmlformats.org/officeDocument/2006/math">
                      <m:r>
                        <a:rPr lang="en-CA" sz="3600" b="0" i="1" u="none" strike="noStrike" cap="none" smtClean="0">
                          <a:solidFill>
                            <a:schemeClr val="dk1"/>
                          </a:solidFill>
                          <a:latin typeface="Cambria Math" panose="02040503050406030204" pitchFamily="18" charset="0"/>
                          <a:ea typeface="Calibri"/>
                          <a:cs typeface="Calibri"/>
                          <a:sym typeface="Calibri"/>
                        </a:rPr>
                        <m:t>𝑛𝑒𝑤</m:t>
                      </m:r>
                      <m:r>
                        <a:rPr lang="en-CA" sz="3600" b="0" i="1" u="none" strike="noStrike" cap="none" smtClean="0">
                          <a:solidFill>
                            <a:schemeClr val="dk1"/>
                          </a:solidFill>
                          <a:latin typeface="Cambria Math" panose="02040503050406030204" pitchFamily="18" charset="0"/>
                          <a:ea typeface="Calibri"/>
                          <a:cs typeface="Calibri"/>
                          <a:sym typeface="Calibri"/>
                        </a:rPr>
                        <m:t> </m:t>
                      </m:r>
                      <m:r>
                        <a:rPr lang="en-CA" sz="3600" b="0" i="1" u="none" strike="noStrike" cap="none" smtClean="0">
                          <a:solidFill>
                            <a:schemeClr val="dk1"/>
                          </a:solidFill>
                          <a:latin typeface="Cambria Math" panose="02040503050406030204" pitchFamily="18" charset="0"/>
                          <a:ea typeface="Calibri"/>
                          <a:cs typeface="Calibri"/>
                          <a:sym typeface="Calibri"/>
                        </a:rPr>
                        <m:t>𝑞</m:t>
                      </m:r>
                      <m:r>
                        <a:rPr lang="en-CA" sz="3600" b="0" i="1" u="none" strike="noStrike" cap="none" smtClean="0">
                          <a:solidFill>
                            <a:schemeClr val="dk1"/>
                          </a:solidFill>
                          <a:latin typeface="Cambria Math" panose="02040503050406030204" pitchFamily="18" charset="0"/>
                          <a:ea typeface="Calibri"/>
                          <a:cs typeface="Calibri"/>
                          <a:sym typeface="Calibri"/>
                        </a:rPr>
                        <m:t>=2</m:t>
                      </m:r>
                      <m:r>
                        <a:rPr lang="en-CA" sz="3600" b="0" i="1" u="none" strike="noStrike" cap="none" smtClean="0">
                          <a:solidFill>
                            <a:schemeClr val="dk1"/>
                          </a:solidFill>
                          <a:latin typeface="Cambria Math" panose="02040503050406030204" pitchFamily="18" charset="0"/>
                          <a:ea typeface="Calibri"/>
                          <a:cs typeface="Calibri"/>
                          <a:sym typeface="Calibri"/>
                        </a:rPr>
                        <m:t>𝑞</m:t>
                      </m:r>
                    </m:oMath>
                  </m:oMathPara>
                </a14:m>
                <a:endParaRPr lang="en-US" sz="3600" b="0" i="0" u="none" strike="noStrike" cap="none" dirty="0">
                  <a:solidFill>
                    <a:schemeClr val="dk1"/>
                  </a:solidFill>
                  <a:latin typeface="Calibri"/>
                  <a:ea typeface="Calibri"/>
                  <a:cs typeface="Calibri"/>
                  <a:sym typeface="Calibri"/>
                </a:endParaRPr>
              </a:p>
              <a:p>
                <a:pPr marL="131445">
                  <a:spcBef>
                    <a:spcPts val="360"/>
                  </a:spcBef>
                  <a:buClr>
                    <a:schemeClr val="dk1"/>
                  </a:buClr>
                  <a:buSzPts val="1800"/>
                </a:pPr>
                <a:r>
                  <a:rPr lang="en-US" sz="3600" dirty="0">
                    <a:solidFill>
                      <a:schemeClr val="dk1"/>
                    </a:solidFill>
                    <a:latin typeface="Calibri"/>
                    <a:ea typeface="Calibri"/>
                    <a:cs typeface="Calibri"/>
                    <a:sym typeface="Calibri"/>
                  </a:rPr>
                  <a:t>So, </a:t>
                </a:r>
                <a14:m>
                  <m:oMath xmlns:m="http://schemas.openxmlformats.org/officeDocument/2006/math">
                    <m:r>
                      <a:rPr lang="en-CA" sz="3600" b="0" i="1" smtClean="0">
                        <a:solidFill>
                          <a:schemeClr val="dk1"/>
                        </a:solidFill>
                        <a:latin typeface="Cambria Math" panose="02040503050406030204" pitchFamily="18" charset="0"/>
                        <a:ea typeface="Calibri"/>
                        <a:cs typeface="Calibri"/>
                        <a:sym typeface="Calibri"/>
                      </a:rPr>
                      <m:t>2</m:t>
                    </m:r>
                    <m:r>
                      <a:rPr lang="en-CA" sz="3600" b="0" i="1" smtClean="0">
                        <a:solidFill>
                          <a:schemeClr val="dk1"/>
                        </a:solidFill>
                        <a:latin typeface="Cambria Math" panose="02040503050406030204" pitchFamily="18" charset="0"/>
                        <a:ea typeface="Calibri"/>
                        <a:cs typeface="Calibri"/>
                        <a:sym typeface="Calibri"/>
                      </a:rPr>
                      <m:t>𝑞</m:t>
                    </m:r>
                    <m:r>
                      <a:rPr lang="en-CA" sz="3600" b="0" i="1" smtClean="0">
                        <a:solidFill>
                          <a:schemeClr val="dk1"/>
                        </a:solidFill>
                        <a:latin typeface="Cambria Math" panose="02040503050406030204" pitchFamily="18" charset="0"/>
                        <a:ea typeface="Calibri"/>
                        <a:cs typeface="Calibri"/>
                        <a:sym typeface="Calibri"/>
                      </a:rPr>
                      <m:t>=2(35</m:t>
                    </m:r>
                    <m:r>
                      <a:rPr lang="en-CA" sz="3600" b="0" i="1" smtClean="0">
                        <a:solidFill>
                          <a:schemeClr val="dk1"/>
                        </a:solidFill>
                        <a:latin typeface="Cambria Math" panose="02040503050406030204" pitchFamily="18" charset="0"/>
                        <a:ea typeface="Calibri"/>
                        <a:cs typeface="Calibri"/>
                        <a:sym typeface="Calibri"/>
                      </a:rPr>
                      <m:t>𝐿</m:t>
                    </m:r>
                    <m:r>
                      <a:rPr lang="en-CA" sz="3600" b="0" i="1" smtClean="0">
                        <a:solidFill>
                          <a:schemeClr val="dk1"/>
                        </a:solidFill>
                        <a:latin typeface="Cambria Math" panose="02040503050406030204" pitchFamily="18" charset="0"/>
                        <a:ea typeface="Calibri"/>
                        <a:cs typeface="Calibri"/>
                        <a:sym typeface="Calibri"/>
                      </a:rPr>
                      <m:t>+40</m:t>
                    </m:r>
                    <m:r>
                      <a:rPr lang="en-CA" sz="3600" b="0" i="1" smtClean="0">
                        <a:solidFill>
                          <a:schemeClr val="dk1"/>
                        </a:solidFill>
                        <a:latin typeface="Cambria Math" panose="02040503050406030204" pitchFamily="18" charset="0"/>
                        <a:ea typeface="Calibri"/>
                        <a:cs typeface="Calibri"/>
                        <a:sym typeface="Calibri"/>
                      </a:rPr>
                      <m:t>𝐾</m:t>
                    </m:r>
                    <m:r>
                      <a:rPr lang="en-CA" sz="3600" b="0" i="1" smtClean="0">
                        <a:solidFill>
                          <a:schemeClr val="dk1"/>
                        </a:solidFill>
                        <a:latin typeface="Cambria Math" panose="02040503050406030204" pitchFamily="18" charset="0"/>
                        <a:ea typeface="Calibri"/>
                        <a:cs typeface="Calibri"/>
                        <a:sym typeface="Calibri"/>
                      </a:rPr>
                      <m:t>)</m:t>
                    </m:r>
                  </m:oMath>
                </a14:m>
                <a:endParaRPr lang="en-US" sz="3600" b="0" i="0" u="none" strike="noStrike" cap="none" dirty="0">
                  <a:solidFill>
                    <a:schemeClr val="dk1"/>
                  </a:solidFill>
                  <a:latin typeface="Calibri"/>
                  <a:ea typeface="Calibri"/>
                  <a:cs typeface="Calibri"/>
                  <a:sym typeface="Calibri"/>
                </a:endParaRPr>
              </a:p>
              <a:p>
                <a:pPr marL="131445" marR="0" lvl="0" algn="l" rtl="0">
                  <a:lnSpc>
                    <a:spcPct val="100000"/>
                  </a:lnSpc>
                  <a:spcBef>
                    <a:spcPts val="360"/>
                  </a:spcBef>
                  <a:spcAft>
                    <a:spcPts val="0"/>
                  </a:spcAft>
                  <a:buClr>
                    <a:schemeClr val="dk1"/>
                  </a:buClr>
                  <a:buSzPts val="1800"/>
                </a:pPr>
                <a14:m>
                  <m:oMath xmlns:m="http://schemas.openxmlformats.org/officeDocument/2006/math">
                    <m:r>
                      <a:rPr lang="en-US" sz="3600" b="0" i="1" u="none" strike="noStrike" cap="none" smtClean="0">
                        <a:solidFill>
                          <a:schemeClr val="dk1"/>
                        </a:solidFill>
                        <a:latin typeface="Cambria Math" panose="02040503050406030204" pitchFamily="18" charset="0"/>
                        <a:ea typeface="Cambria Math" panose="02040503050406030204" pitchFamily="18" charset="0"/>
                        <a:cs typeface="Calibri"/>
                        <a:sym typeface="Calibri"/>
                      </a:rPr>
                      <m:t>∴</m:t>
                    </m:r>
                    <m:r>
                      <a:rPr lang="en-CA" sz="3600" b="0" i="1" u="none" strike="noStrike" cap="none" smtClean="0">
                        <a:solidFill>
                          <a:schemeClr val="dk1"/>
                        </a:solidFill>
                        <a:latin typeface="Cambria Math" panose="02040503050406030204" pitchFamily="18" charset="0"/>
                        <a:ea typeface="Cambria Math" panose="02040503050406030204" pitchFamily="18" charset="0"/>
                        <a:cs typeface="Calibri"/>
                        <a:sym typeface="Calibri"/>
                      </a:rPr>
                      <m:t>, </m:t>
                    </m:r>
                  </m:oMath>
                </a14:m>
                <a:r>
                  <a:rPr lang="en-US" sz="3600" b="0" i="0" u="none" strike="noStrike" cap="none" dirty="0">
                    <a:solidFill>
                      <a:schemeClr val="dk1"/>
                    </a:solidFill>
                    <a:latin typeface="Calibri"/>
                    <a:ea typeface="Calibri"/>
                    <a:cs typeface="Calibri"/>
                    <a:sym typeface="Calibri"/>
                  </a:rPr>
                  <a:t>constant returns to scale (</a:t>
                </a:r>
                <a:r>
                  <a:rPr lang="en-US" sz="3600" b="0" i="0" u="none" strike="noStrike" cap="none" dirty="0">
                    <a:solidFill>
                      <a:schemeClr val="dk1"/>
                    </a:solidFill>
                    <a:highlight>
                      <a:srgbClr val="FFFF00"/>
                    </a:highlight>
                    <a:latin typeface="Calibri"/>
                    <a:ea typeface="Calibri"/>
                    <a:cs typeface="Calibri"/>
                    <a:sym typeface="Calibri"/>
                  </a:rPr>
                  <a:t>all linear functions have constant returns to scale)</a:t>
                </a:r>
              </a:p>
              <a:p>
                <a:pPr marL="588645" marR="0" lvl="0" indent="-457200" algn="l" rtl="0">
                  <a:lnSpc>
                    <a:spcPct val="100000"/>
                  </a:lnSpc>
                  <a:spcBef>
                    <a:spcPts val="360"/>
                  </a:spcBef>
                  <a:spcAft>
                    <a:spcPts val="0"/>
                  </a:spcAft>
                  <a:buClr>
                    <a:schemeClr val="dk1"/>
                  </a:buClr>
                  <a:buSzPts val="1800"/>
                  <a:buFont typeface="Arial"/>
                  <a:buChar char="•"/>
                </a:pPr>
                <a14:m>
                  <m:oMath xmlns:m="http://schemas.openxmlformats.org/officeDocument/2006/math">
                    <m:r>
                      <a:rPr lang="en-US" sz="3600" b="0" i="1" u="none" strike="noStrike" cap="none" dirty="0" smtClean="0">
                        <a:solidFill>
                          <a:schemeClr val="dk1"/>
                        </a:solidFill>
                        <a:latin typeface="Cambria Math" panose="02040503050406030204" pitchFamily="18" charset="0"/>
                        <a:ea typeface="Calibri"/>
                        <a:cs typeface="Calibri"/>
                        <a:sym typeface="Calibri"/>
                      </a:rPr>
                      <m:t>𝑞</m:t>
                    </m:r>
                    <m:r>
                      <a:rPr lang="en-US" sz="3600" b="0" i="1" u="none" strike="noStrike" cap="none" dirty="0" smtClean="0">
                        <a:solidFill>
                          <a:schemeClr val="dk1"/>
                        </a:solidFill>
                        <a:latin typeface="Cambria Math" panose="02040503050406030204" pitchFamily="18" charset="0"/>
                        <a:ea typeface="Calibri"/>
                        <a:cs typeface="Calibri"/>
                        <a:sym typeface="Calibri"/>
                      </a:rPr>
                      <m:t> = </m:t>
                    </m:r>
                    <m:sSup>
                      <m:sSupPr>
                        <m:ctrlPr>
                          <a:rPr lang="en-CA" sz="3600" b="0" i="1" u="none" strike="noStrike" cap="none" dirty="0" smtClean="0">
                            <a:solidFill>
                              <a:schemeClr val="dk1"/>
                            </a:solidFill>
                            <a:latin typeface="Cambria Math" panose="02040503050406030204" pitchFamily="18" charset="0"/>
                            <a:ea typeface="Calibri"/>
                            <a:cs typeface="Calibri"/>
                            <a:sym typeface="Calibri"/>
                          </a:rPr>
                        </m:ctrlPr>
                      </m:sSupPr>
                      <m:e>
                        <m:r>
                          <a:rPr lang="en-US" sz="3600" b="0" i="1" u="none" strike="noStrike" cap="none" dirty="0" smtClean="0">
                            <a:solidFill>
                              <a:schemeClr val="dk1"/>
                            </a:solidFill>
                            <a:latin typeface="Cambria Math" panose="02040503050406030204" pitchFamily="18" charset="0"/>
                            <a:ea typeface="Calibri"/>
                            <a:cs typeface="Calibri"/>
                            <a:sym typeface="Calibri"/>
                          </a:rPr>
                          <m:t>𝐿</m:t>
                        </m:r>
                      </m:e>
                      <m:sup>
                        <m:r>
                          <a:rPr lang="en-CA" sz="3600" b="0" i="1" u="none" strike="noStrike" cap="none" dirty="0" smtClean="0">
                            <a:solidFill>
                              <a:schemeClr val="dk1"/>
                            </a:solidFill>
                            <a:latin typeface="Cambria Math" panose="02040503050406030204" pitchFamily="18" charset="0"/>
                            <a:ea typeface="Calibri"/>
                            <a:cs typeface="Calibri"/>
                            <a:sym typeface="Calibri"/>
                          </a:rPr>
                          <m:t>0.5</m:t>
                        </m:r>
                      </m:sup>
                    </m:sSup>
                    <m:sSup>
                      <m:sSupPr>
                        <m:ctrlPr>
                          <a:rPr lang="en-CA" sz="3600" b="0" i="1" u="none" strike="noStrike" cap="none" dirty="0" smtClean="0">
                            <a:solidFill>
                              <a:schemeClr val="dk1"/>
                            </a:solidFill>
                            <a:latin typeface="Cambria Math" panose="02040503050406030204" pitchFamily="18" charset="0"/>
                            <a:ea typeface="Calibri"/>
                            <a:cs typeface="Calibri"/>
                            <a:sym typeface="Calibri"/>
                          </a:rPr>
                        </m:ctrlPr>
                      </m:sSupPr>
                      <m:e>
                        <m:r>
                          <a:rPr lang="en-US" sz="3600" b="0" i="1" u="none" strike="noStrike" cap="none" dirty="0" smtClean="0">
                            <a:solidFill>
                              <a:schemeClr val="dk1"/>
                            </a:solidFill>
                            <a:latin typeface="Cambria Math" panose="02040503050406030204" pitchFamily="18" charset="0"/>
                            <a:ea typeface="Calibri"/>
                            <a:cs typeface="Calibri"/>
                            <a:sym typeface="Calibri"/>
                          </a:rPr>
                          <m:t>𝐾</m:t>
                        </m:r>
                      </m:e>
                      <m:sup>
                        <m:r>
                          <a:rPr lang="en-CA" sz="3600" b="0" i="1" u="none" strike="noStrike" cap="none" dirty="0" smtClean="0">
                            <a:solidFill>
                              <a:schemeClr val="dk1"/>
                            </a:solidFill>
                            <a:latin typeface="Cambria Math" panose="02040503050406030204" pitchFamily="18" charset="0"/>
                            <a:ea typeface="Calibri"/>
                            <a:cs typeface="Calibri"/>
                            <a:sym typeface="Calibri"/>
                          </a:rPr>
                          <m:t>0.5</m:t>
                        </m:r>
                      </m:sup>
                    </m:sSup>
                  </m:oMath>
                </a14:m>
                <a:endParaRPr lang="en-CA" sz="3600" dirty="0">
                  <a:solidFill>
                    <a:schemeClr val="dk1"/>
                  </a:solidFill>
                  <a:ea typeface="Calibri"/>
                  <a:cs typeface="Calibri"/>
                  <a:sym typeface="Calibri"/>
                </a:endParaRPr>
              </a:p>
              <a:p>
                <a:pPr marL="588645" marR="0" lvl="0" indent="-457200" algn="l" rtl="0">
                  <a:lnSpc>
                    <a:spcPct val="100000"/>
                  </a:lnSpc>
                  <a:spcBef>
                    <a:spcPts val="360"/>
                  </a:spcBef>
                  <a:spcAft>
                    <a:spcPts val="0"/>
                  </a:spcAft>
                  <a:buClr>
                    <a:schemeClr val="dk1"/>
                  </a:buClr>
                  <a:buSzPts val="1800"/>
                  <a:buFont typeface="Arial"/>
                  <a:buChar char="•"/>
                </a:pPr>
                <a:r>
                  <a:rPr lang="en-CA" sz="3600" dirty="0">
                    <a:solidFill>
                      <a:schemeClr val="dk1"/>
                    </a:solidFill>
                    <a:ea typeface="Calibri"/>
                    <a:cs typeface="Calibri"/>
                    <a:sym typeface="Calibri"/>
                  </a:rPr>
                  <a:t>Add the exponents = 0.5 + 0.5 = 1</a:t>
                </a:r>
              </a:p>
              <a:p>
                <a:pPr marL="588645" marR="0" lvl="0" indent="-457200" algn="l" rtl="0">
                  <a:lnSpc>
                    <a:spcPct val="100000"/>
                  </a:lnSpc>
                  <a:spcBef>
                    <a:spcPts val="360"/>
                  </a:spcBef>
                  <a:spcAft>
                    <a:spcPts val="0"/>
                  </a:spcAft>
                  <a:buClr>
                    <a:schemeClr val="dk1"/>
                  </a:buClr>
                  <a:buSzPts val="1800"/>
                  <a:buFont typeface="Arial"/>
                  <a:buChar char="•"/>
                </a:pPr>
                <a:r>
                  <a:rPr lang="en-CA" sz="3600" dirty="0">
                    <a:solidFill>
                      <a:schemeClr val="dk1"/>
                    </a:solidFill>
                    <a:ea typeface="Calibri"/>
                    <a:cs typeface="Calibri"/>
                    <a:sym typeface="Calibri"/>
                  </a:rPr>
                  <a:t>As exponents = 1, constant returns to scale</a:t>
                </a:r>
                <a:r>
                  <a:rPr lang="en-US" sz="1600" dirty="0"/>
                  <a:t> </a:t>
                </a:r>
                <a:endParaRPr lang="en-US" sz="2800" dirty="0">
                  <a:latin typeface="Calibri" panose="020F0502020204030204" pitchFamily="34" charset="0"/>
                  <a:ea typeface="Calibri" panose="020F0502020204030204" pitchFamily="34" charset="0"/>
                  <a:cs typeface="Calibri" panose="020F0502020204030204" pitchFamily="34" charset="0"/>
                </a:endParaRPr>
              </a:p>
              <a:p>
                <a:pPr marL="131445" marR="0" lvl="0" algn="l" rtl="0">
                  <a:lnSpc>
                    <a:spcPct val="100000"/>
                  </a:lnSpc>
                  <a:spcBef>
                    <a:spcPts val="360"/>
                  </a:spcBef>
                  <a:spcAft>
                    <a:spcPts val="0"/>
                  </a:spcAft>
                  <a:buClr>
                    <a:schemeClr val="dk1"/>
                  </a:buClr>
                  <a:buSzPts val="1800"/>
                </a:pPr>
                <a:endParaRPr lang="en-US" sz="1600" dirty="0"/>
              </a:p>
            </p:txBody>
          </p:sp>
        </mc:Choice>
        <mc:Fallback xmlns="">
          <p:sp>
            <p:nvSpPr>
              <p:cNvPr id="421" name="Google Shape;421;p21"/>
              <p:cNvSpPr txBox="1">
                <a:spLocks noRot="1" noChangeAspect="1" noMove="1" noResize="1" noEditPoints="1" noAdjustHandles="1" noChangeArrowheads="1" noChangeShapeType="1" noTextEdit="1"/>
              </p:cNvSpPr>
              <p:nvPr/>
            </p:nvSpPr>
            <p:spPr>
              <a:xfrm>
                <a:off x="1307130" y="2150972"/>
                <a:ext cx="15249631" cy="6436613"/>
              </a:xfrm>
              <a:prstGeom prst="rect">
                <a:avLst/>
              </a:prstGeom>
              <a:blipFill>
                <a:blip r:embed="rId6"/>
                <a:stretch>
                  <a:fillRect l="-320" t="-663"/>
                </a:stretch>
              </a:blipFill>
              <a:ln>
                <a:noFill/>
              </a:ln>
            </p:spPr>
            <p:txBody>
              <a:bodyPr/>
              <a:lstStyle/>
              <a:p>
                <a:r>
                  <a:rPr lang="en-CA">
                    <a:noFill/>
                  </a:rPr>
                  <a:t> </a:t>
                </a:r>
              </a:p>
            </p:txBody>
          </p:sp>
        </mc:Fallback>
      </mc:AlternateContent>
    </p:spTree>
    <p:extLst>
      <p:ext uri="{BB962C8B-B14F-4D97-AF65-F5344CB8AC3E}">
        <p14:creationId xmlns:p14="http://schemas.microsoft.com/office/powerpoint/2010/main" val="42647743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pic>
        <p:nvPicPr>
          <p:cNvPr id="414" name="Google Shape;414;p21"/>
          <p:cNvPicPr preferRelativeResize="0"/>
          <p:nvPr/>
        </p:nvPicPr>
        <p:blipFill rotWithShape="1">
          <a:blip r:embed="rId3">
            <a:alphaModFix/>
          </a:blip>
          <a:srcRect b="619"/>
          <a:stretch/>
        </p:blipFill>
        <p:spPr>
          <a:xfrm rot="2700000">
            <a:off x="16270669" y="-98947"/>
            <a:ext cx="2072513" cy="2059669"/>
          </a:xfrm>
          <a:prstGeom prst="rect">
            <a:avLst/>
          </a:prstGeom>
          <a:noFill/>
          <a:ln>
            <a:noFill/>
          </a:ln>
        </p:spPr>
      </p:pic>
      <p:grpSp>
        <p:nvGrpSpPr>
          <p:cNvPr id="415" name="Google Shape;415;p21"/>
          <p:cNvGrpSpPr/>
          <p:nvPr/>
        </p:nvGrpSpPr>
        <p:grpSpPr>
          <a:xfrm>
            <a:off x="0" y="8843309"/>
            <a:ext cx="18287996" cy="3230764"/>
            <a:chOff x="0" y="-38100"/>
            <a:chExt cx="4816592" cy="850900"/>
          </a:xfrm>
        </p:grpSpPr>
        <p:sp>
          <p:nvSpPr>
            <p:cNvPr id="416" name="Google Shape;416;p21"/>
            <p:cNvSpPr/>
            <p:nvPr/>
          </p:nvSpPr>
          <p:spPr>
            <a:xfrm>
              <a:off x="0" y="0"/>
              <a:ext cx="4816592" cy="342131"/>
            </a:xfrm>
            <a:custGeom>
              <a:avLst/>
              <a:gdLst/>
              <a:ahLst/>
              <a:cxnLst/>
              <a:rect l="l" t="t" r="r" b="b"/>
              <a:pathLst>
                <a:path w="4816592" h="342131" extrusionOk="0">
                  <a:moveTo>
                    <a:pt x="0" y="0"/>
                  </a:moveTo>
                  <a:lnTo>
                    <a:pt x="4816592" y="0"/>
                  </a:lnTo>
                  <a:lnTo>
                    <a:pt x="4816592" y="342131"/>
                  </a:lnTo>
                  <a:lnTo>
                    <a:pt x="0" y="342131"/>
                  </a:lnTo>
                  <a:close/>
                </a:path>
              </a:pathLst>
            </a:custGeom>
            <a:solidFill>
              <a:srgbClr val="FEC099"/>
            </a:solidFill>
            <a:ln>
              <a:noFill/>
            </a:ln>
          </p:spPr>
          <p:txBody>
            <a:bodyPr/>
            <a:lstStyle/>
            <a:p>
              <a:endParaRPr lang="en-CA"/>
            </a:p>
          </p:txBody>
        </p:sp>
        <p:sp>
          <p:nvSpPr>
            <p:cNvPr id="417" name="Google Shape;417;p21"/>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pic>
        <p:nvPicPr>
          <p:cNvPr id="418" name="Google Shape;418;p21"/>
          <p:cNvPicPr preferRelativeResize="0"/>
          <p:nvPr/>
        </p:nvPicPr>
        <p:blipFill rotWithShape="1">
          <a:blip r:embed="rId4">
            <a:alphaModFix/>
          </a:blip>
          <a:srcRect/>
          <a:stretch/>
        </p:blipFill>
        <p:spPr>
          <a:xfrm>
            <a:off x="107745" y="9061043"/>
            <a:ext cx="1716191" cy="1175659"/>
          </a:xfrm>
          <a:prstGeom prst="rect">
            <a:avLst/>
          </a:prstGeom>
          <a:noFill/>
          <a:ln>
            <a:noFill/>
          </a:ln>
        </p:spPr>
      </p:pic>
      <p:pic>
        <p:nvPicPr>
          <p:cNvPr id="419" name="Google Shape;419;p21"/>
          <p:cNvPicPr preferRelativeResize="0"/>
          <p:nvPr/>
        </p:nvPicPr>
        <p:blipFill rotWithShape="1">
          <a:blip r:embed="rId5">
            <a:alphaModFix/>
          </a:blip>
          <a:srcRect/>
          <a:stretch/>
        </p:blipFill>
        <p:spPr>
          <a:xfrm>
            <a:off x="15845978" y="7130810"/>
            <a:ext cx="2733798" cy="3538897"/>
          </a:xfrm>
          <a:prstGeom prst="rect">
            <a:avLst/>
          </a:prstGeom>
          <a:noFill/>
          <a:ln>
            <a:noFill/>
          </a:ln>
        </p:spPr>
      </p:pic>
      <p:sp>
        <p:nvSpPr>
          <p:cNvPr id="420" name="Google Shape;420;p21"/>
          <p:cNvSpPr txBox="1"/>
          <p:nvPr/>
        </p:nvSpPr>
        <p:spPr>
          <a:xfrm>
            <a:off x="4051250" y="359376"/>
            <a:ext cx="8229600" cy="1143000"/>
          </a:xfrm>
          <a:prstGeom prst="rect">
            <a:avLst/>
          </a:prstGeom>
          <a:noFill/>
          <a:ln>
            <a:noFill/>
          </a:ln>
        </p:spPr>
        <p:txBody>
          <a:bodyPr spcFirstLastPara="1" wrap="square" lIns="91425" tIns="45700" rIns="91425" bIns="45700" anchor="ctr" anchorCtr="0">
            <a:normAutofit/>
          </a:bodyPr>
          <a:lstStyle/>
          <a:p>
            <a:pPr marL="0" marR="0" lvl="0" indent="0" algn="ctr" rtl="0">
              <a:lnSpc>
                <a:spcPct val="100000"/>
              </a:lnSpc>
              <a:spcBef>
                <a:spcPts val="0"/>
              </a:spcBef>
              <a:spcAft>
                <a:spcPts val="0"/>
              </a:spcAft>
              <a:buClr>
                <a:schemeClr val="dk1"/>
              </a:buClr>
              <a:buSzPts val="1800"/>
              <a:buFont typeface="Calibri"/>
              <a:buNone/>
            </a:pPr>
            <a:r>
              <a:rPr lang="en-US" sz="4400" b="1" i="0" u="none" strike="noStrike" cap="none">
                <a:solidFill>
                  <a:schemeClr val="dk1"/>
                </a:solidFill>
                <a:latin typeface="Calibri"/>
                <a:ea typeface="Calibri"/>
                <a:cs typeface="Calibri"/>
                <a:sym typeface="Calibri"/>
              </a:rPr>
              <a:t>Economies of Scale</a:t>
            </a:r>
            <a:endParaRPr/>
          </a:p>
        </p:txBody>
      </p:sp>
      <p:sp>
        <p:nvSpPr>
          <p:cNvPr id="421" name="Google Shape;421;p21"/>
          <p:cNvSpPr txBox="1"/>
          <p:nvPr/>
        </p:nvSpPr>
        <p:spPr>
          <a:xfrm>
            <a:off x="1823935" y="2168649"/>
            <a:ext cx="12905855" cy="6436613"/>
          </a:xfrm>
          <a:prstGeom prst="rect">
            <a:avLst/>
          </a:prstGeom>
          <a:noFill/>
          <a:ln>
            <a:noFill/>
          </a:ln>
        </p:spPr>
        <p:txBody>
          <a:bodyPr spcFirstLastPara="1" wrap="square" lIns="91425" tIns="45700" rIns="91425" bIns="45700" anchor="t" anchorCtr="0">
            <a:normAutofit/>
          </a:bodyPr>
          <a:lstStyle/>
          <a:p>
            <a:pPr marL="588645" marR="0" lvl="0" indent="-457200" algn="l" rtl="0">
              <a:lnSpc>
                <a:spcPct val="100000"/>
              </a:lnSpc>
              <a:spcBef>
                <a:spcPts val="360"/>
              </a:spcBef>
              <a:spcAft>
                <a:spcPts val="0"/>
              </a:spcAft>
              <a:buClr>
                <a:schemeClr val="dk1"/>
              </a:buClr>
              <a:buSzPts val="1800"/>
              <a:buFont typeface="Arial"/>
              <a:buChar char="•"/>
            </a:pPr>
            <a:r>
              <a:rPr lang="en-US" sz="3200" b="0" i="0" u="none" strike="noStrike" cap="none" dirty="0">
                <a:solidFill>
                  <a:schemeClr val="dk1"/>
                </a:solidFill>
                <a:latin typeface="Calibri"/>
                <a:ea typeface="Calibri"/>
                <a:cs typeface="Calibri"/>
                <a:sym typeface="Calibri"/>
              </a:rPr>
              <a:t>Economies of scale mean that the average </a:t>
            </a:r>
            <a:r>
              <a:rPr lang="en-US" sz="3200" b="1" i="0" u="sng" strike="noStrike" cap="none" dirty="0">
                <a:solidFill>
                  <a:schemeClr val="dk1"/>
                </a:solidFill>
                <a:latin typeface="Calibri"/>
                <a:ea typeface="Calibri"/>
                <a:cs typeface="Calibri"/>
                <a:sym typeface="Calibri"/>
              </a:rPr>
              <a:t>cost</a:t>
            </a:r>
            <a:r>
              <a:rPr lang="en-US" sz="3200" b="0" i="0" u="none" strike="noStrike" cap="none" dirty="0">
                <a:solidFill>
                  <a:schemeClr val="dk1"/>
                </a:solidFill>
                <a:latin typeface="Calibri"/>
                <a:ea typeface="Calibri"/>
                <a:cs typeface="Calibri"/>
                <a:sym typeface="Calibri"/>
              </a:rPr>
              <a:t> falls as output rises.</a:t>
            </a:r>
            <a:br>
              <a:rPr lang="en-US" sz="3200" b="0" i="0" u="none" strike="noStrike" cap="none" dirty="0">
                <a:solidFill>
                  <a:schemeClr val="dk1"/>
                </a:solidFill>
                <a:latin typeface="Calibri"/>
                <a:ea typeface="Calibri"/>
                <a:cs typeface="Calibri"/>
                <a:sym typeface="Calibri"/>
              </a:rPr>
            </a:br>
            <a:endParaRPr sz="3200" b="0" i="0" u="none" strike="noStrike" cap="none" dirty="0">
              <a:solidFill>
                <a:schemeClr val="dk1"/>
              </a:solidFill>
              <a:latin typeface="Calibri"/>
              <a:ea typeface="Calibri"/>
              <a:cs typeface="Calibri"/>
              <a:sym typeface="Calibri"/>
            </a:endParaRPr>
          </a:p>
          <a:p>
            <a:pPr marL="588645" marR="0" lvl="0" indent="-457200" algn="l" rtl="0">
              <a:lnSpc>
                <a:spcPct val="100000"/>
              </a:lnSpc>
              <a:spcBef>
                <a:spcPts val="360"/>
              </a:spcBef>
              <a:spcAft>
                <a:spcPts val="0"/>
              </a:spcAft>
              <a:buClr>
                <a:schemeClr val="dk1"/>
              </a:buClr>
              <a:buSzPts val="1800"/>
              <a:buFont typeface="Arial"/>
              <a:buChar char="•"/>
            </a:pPr>
            <a:r>
              <a:rPr lang="en-US" sz="3200" b="0" i="0" u="none" strike="noStrike" cap="none" dirty="0">
                <a:solidFill>
                  <a:schemeClr val="dk1"/>
                </a:solidFill>
                <a:latin typeface="Calibri"/>
                <a:ea typeface="Calibri"/>
                <a:cs typeface="Calibri"/>
                <a:sym typeface="Calibri"/>
              </a:rPr>
              <a:t>Constant costs means average cost is constant as output rises.</a:t>
            </a:r>
            <a:br>
              <a:rPr lang="en-US" sz="3200" b="0" i="0" u="none" strike="noStrike" cap="none" dirty="0">
                <a:solidFill>
                  <a:schemeClr val="dk1"/>
                </a:solidFill>
                <a:latin typeface="Calibri"/>
                <a:ea typeface="Calibri"/>
                <a:cs typeface="Calibri"/>
                <a:sym typeface="Calibri"/>
              </a:rPr>
            </a:br>
            <a:endParaRPr sz="3200" b="0" i="0" u="none" strike="noStrike" cap="none" dirty="0">
              <a:solidFill>
                <a:schemeClr val="dk1"/>
              </a:solidFill>
              <a:latin typeface="Calibri"/>
              <a:ea typeface="Calibri"/>
              <a:cs typeface="Calibri"/>
              <a:sym typeface="Calibri"/>
            </a:endParaRPr>
          </a:p>
          <a:p>
            <a:pPr marL="588645" marR="0" lvl="0" indent="-457200" algn="l" rtl="0">
              <a:lnSpc>
                <a:spcPct val="100000"/>
              </a:lnSpc>
              <a:spcBef>
                <a:spcPts val="360"/>
              </a:spcBef>
              <a:spcAft>
                <a:spcPts val="0"/>
              </a:spcAft>
              <a:buClr>
                <a:schemeClr val="dk1"/>
              </a:buClr>
              <a:buSzPts val="1800"/>
              <a:buFont typeface="Arial"/>
              <a:buChar char="•"/>
            </a:pPr>
            <a:r>
              <a:rPr lang="en-US" sz="3200" b="0" i="0" u="none" strike="noStrike" cap="none" dirty="0">
                <a:solidFill>
                  <a:schemeClr val="dk1"/>
                </a:solidFill>
                <a:latin typeface="Calibri"/>
                <a:ea typeface="Calibri"/>
                <a:cs typeface="Calibri"/>
                <a:sym typeface="Calibri"/>
              </a:rPr>
              <a:t>Diseconomies of scale means average cost rises as output rises. </a:t>
            </a:r>
            <a:endParaRPr dirty="0"/>
          </a:p>
          <a:p>
            <a:pPr marL="1045845" marR="0" lvl="1" indent="-457200" algn="l" rtl="0">
              <a:lnSpc>
                <a:spcPct val="100000"/>
              </a:lnSpc>
              <a:spcBef>
                <a:spcPts val="360"/>
              </a:spcBef>
              <a:spcAft>
                <a:spcPts val="0"/>
              </a:spcAft>
              <a:buClr>
                <a:schemeClr val="dk1"/>
              </a:buClr>
              <a:buSzPts val="1575"/>
              <a:buFont typeface="Arial"/>
              <a:buChar char="–"/>
            </a:pPr>
            <a:r>
              <a:rPr lang="en-US" sz="2800" b="0" i="0" u="none" strike="noStrike" cap="none" dirty="0">
                <a:solidFill>
                  <a:schemeClr val="dk1"/>
                </a:solidFill>
                <a:latin typeface="Calibri"/>
                <a:ea typeface="Calibri"/>
                <a:cs typeface="Calibri"/>
                <a:sym typeface="Calibri"/>
              </a:rPr>
              <a:t>Economies of scale are normally caused by increasing returns to scale.</a:t>
            </a:r>
            <a:endParaRPr dirty="0"/>
          </a:p>
          <a:p>
            <a:pPr marL="1045845" marR="0" lvl="1" indent="-457200" algn="l" rtl="0">
              <a:lnSpc>
                <a:spcPct val="100000"/>
              </a:lnSpc>
              <a:spcBef>
                <a:spcPts val="360"/>
              </a:spcBef>
              <a:spcAft>
                <a:spcPts val="0"/>
              </a:spcAft>
              <a:buClr>
                <a:schemeClr val="dk1"/>
              </a:buClr>
              <a:buSzPts val="1575"/>
              <a:buFont typeface="Arial"/>
              <a:buChar char="–"/>
            </a:pPr>
            <a:r>
              <a:rPr lang="en-US" sz="2800" b="0" i="0" u="none" strike="noStrike" cap="none" dirty="0">
                <a:solidFill>
                  <a:schemeClr val="dk1"/>
                </a:solidFill>
                <a:latin typeface="Calibri"/>
                <a:ea typeface="Calibri"/>
                <a:cs typeface="Calibri"/>
                <a:sym typeface="Calibri"/>
              </a:rPr>
              <a:t>Economies of scale is a cost concept; increasing returns to scale is a production concept. </a:t>
            </a:r>
            <a:endParaRPr dirty="0"/>
          </a:p>
          <a:p>
            <a:pPr marL="1503045" marR="0" lvl="2" indent="-457200" algn="l" rtl="0">
              <a:lnSpc>
                <a:spcPct val="100000"/>
              </a:lnSpc>
              <a:spcBef>
                <a:spcPts val="360"/>
              </a:spcBef>
              <a:spcAft>
                <a:spcPts val="0"/>
              </a:spcAft>
              <a:buClr>
                <a:schemeClr val="dk1"/>
              </a:buClr>
              <a:buSzPts val="1350"/>
              <a:buFont typeface="Arial"/>
              <a:buChar char="•"/>
            </a:pPr>
            <a:r>
              <a:rPr lang="en-US" sz="2400" b="0" i="0" u="none" strike="noStrike" cap="none" dirty="0">
                <a:solidFill>
                  <a:schemeClr val="dk1"/>
                </a:solidFill>
                <a:latin typeface="Calibri"/>
                <a:ea typeface="Calibri"/>
                <a:cs typeface="Calibri"/>
                <a:sym typeface="Calibri"/>
              </a:rPr>
              <a:t>They are related but are not the same thing.</a:t>
            </a:r>
            <a:endParaRPr dirty="0"/>
          </a:p>
        </p:txBody>
      </p:sp>
    </p:spTree>
    <p:extLst>
      <p:ext uri="{BB962C8B-B14F-4D97-AF65-F5344CB8AC3E}">
        <p14:creationId xmlns:p14="http://schemas.microsoft.com/office/powerpoint/2010/main" val="40512110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pic>
        <p:nvPicPr>
          <p:cNvPr id="426" name="Google Shape;426;p22"/>
          <p:cNvPicPr preferRelativeResize="0"/>
          <p:nvPr/>
        </p:nvPicPr>
        <p:blipFill rotWithShape="1">
          <a:blip r:embed="rId3">
            <a:alphaModFix/>
          </a:blip>
          <a:srcRect b="619"/>
          <a:stretch/>
        </p:blipFill>
        <p:spPr>
          <a:xfrm rot="2700000">
            <a:off x="16270669" y="-98947"/>
            <a:ext cx="2072513" cy="2059669"/>
          </a:xfrm>
          <a:prstGeom prst="rect">
            <a:avLst/>
          </a:prstGeom>
          <a:noFill/>
          <a:ln>
            <a:noFill/>
          </a:ln>
        </p:spPr>
      </p:pic>
      <p:grpSp>
        <p:nvGrpSpPr>
          <p:cNvPr id="427" name="Google Shape;427;p22"/>
          <p:cNvGrpSpPr/>
          <p:nvPr/>
        </p:nvGrpSpPr>
        <p:grpSpPr>
          <a:xfrm>
            <a:off x="0" y="8843309"/>
            <a:ext cx="18287996" cy="3230764"/>
            <a:chOff x="0" y="-38100"/>
            <a:chExt cx="4816592" cy="850900"/>
          </a:xfrm>
        </p:grpSpPr>
        <p:sp>
          <p:nvSpPr>
            <p:cNvPr id="428" name="Google Shape;428;p22"/>
            <p:cNvSpPr/>
            <p:nvPr/>
          </p:nvSpPr>
          <p:spPr>
            <a:xfrm>
              <a:off x="0" y="0"/>
              <a:ext cx="4816592" cy="342131"/>
            </a:xfrm>
            <a:custGeom>
              <a:avLst/>
              <a:gdLst/>
              <a:ahLst/>
              <a:cxnLst/>
              <a:rect l="l" t="t" r="r" b="b"/>
              <a:pathLst>
                <a:path w="4816592" h="342131" extrusionOk="0">
                  <a:moveTo>
                    <a:pt x="0" y="0"/>
                  </a:moveTo>
                  <a:lnTo>
                    <a:pt x="4816592" y="0"/>
                  </a:lnTo>
                  <a:lnTo>
                    <a:pt x="4816592" y="342131"/>
                  </a:lnTo>
                  <a:lnTo>
                    <a:pt x="0" y="342131"/>
                  </a:lnTo>
                  <a:close/>
                </a:path>
              </a:pathLst>
            </a:custGeom>
            <a:solidFill>
              <a:srgbClr val="FEC099"/>
            </a:solidFill>
            <a:ln>
              <a:noFill/>
            </a:ln>
          </p:spPr>
          <p:txBody>
            <a:bodyPr/>
            <a:lstStyle/>
            <a:p>
              <a:endParaRPr lang="en-CA"/>
            </a:p>
          </p:txBody>
        </p:sp>
        <p:sp>
          <p:nvSpPr>
            <p:cNvPr id="429" name="Google Shape;429;p22"/>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pic>
        <p:nvPicPr>
          <p:cNvPr id="430" name="Google Shape;430;p22"/>
          <p:cNvPicPr preferRelativeResize="0"/>
          <p:nvPr/>
        </p:nvPicPr>
        <p:blipFill rotWithShape="1">
          <a:blip r:embed="rId4">
            <a:alphaModFix/>
          </a:blip>
          <a:srcRect/>
          <a:stretch/>
        </p:blipFill>
        <p:spPr>
          <a:xfrm>
            <a:off x="107745" y="9061043"/>
            <a:ext cx="1716191" cy="1175659"/>
          </a:xfrm>
          <a:prstGeom prst="rect">
            <a:avLst/>
          </a:prstGeom>
          <a:noFill/>
          <a:ln>
            <a:noFill/>
          </a:ln>
        </p:spPr>
      </p:pic>
      <p:pic>
        <p:nvPicPr>
          <p:cNvPr id="431" name="Google Shape;431;p22"/>
          <p:cNvPicPr preferRelativeResize="0"/>
          <p:nvPr/>
        </p:nvPicPr>
        <p:blipFill rotWithShape="1">
          <a:blip r:embed="rId5">
            <a:alphaModFix/>
          </a:blip>
          <a:srcRect/>
          <a:stretch/>
        </p:blipFill>
        <p:spPr>
          <a:xfrm>
            <a:off x="15845978" y="7130810"/>
            <a:ext cx="2733798" cy="3538897"/>
          </a:xfrm>
          <a:prstGeom prst="rect">
            <a:avLst/>
          </a:prstGeom>
          <a:noFill/>
          <a:ln>
            <a:noFill/>
          </a:ln>
        </p:spPr>
      </p:pic>
      <p:sp>
        <p:nvSpPr>
          <p:cNvPr id="432" name="Google Shape;432;p22"/>
          <p:cNvSpPr txBox="1"/>
          <p:nvPr/>
        </p:nvSpPr>
        <p:spPr>
          <a:xfrm>
            <a:off x="4051250" y="359376"/>
            <a:ext cx="8229600" cy="1143000"/>
          </a:xfrm>
          <a:prstGeom prst="rect">
            <a:avLst/>
          </a:prstGeom>
          <a:noFill/>
          <a:ln>
            <a:noFill/>
          </a:ln>
        </p:spPr>
        <p:txBody>
          <a:bodyPr spcFirstLastPara="1" wrap="square" lIns="91425" tIns="45700" rIns="91425" bIns="45700" anchor="ctr" anchorCtr="0">
            <a:normAutofit/>
          </a:bodyPr>
          <a:lstStyle/>
          <a:p>
            <a:pPr marL="0" marR="0" lvl="0" indent="0" algn="ctr" rtl="0">
              <a:lnSpc>
                <a:spcPct val="100000"/>
              </a:lnSpc>
              <a:spcBef>
                <a:spcPts val="0"/>
              </a:spcBef>
              <a:spcAft>
                <a:spcPts val="0"/>
              </a:spcAft>
              <a:buClr>
                <a:schemeClr val="dk1"/>
              </a:buClr>
              <a:buSzPts val="1800"/>
              <a:buFont typeface="Calibri"/>
              <a:buNone/>
            </a:pPr>
            <a:r>
              <a:rPr lang="en-US" sz="4400" b="1" i="0" u="none" strike="noStrike" cap="none">
                <a:solidFill>
                  <a:schemeClr val="dk1"/>
                </a:solidFill>
                <a:latin typeface="Calibri"/>
                <a:ea typeface="Calibri"/>
                <a:cs typeface="Calibri"/>
                <a:sym typeface="Calibri"/>
              </a:rPr>
              <a:t>Costs</a:t>
            </a:r>
            <a:endParaRPr/>
          </a:p>
        </p:txBody>
      </p:sp>
      <p:pic>
        <p:nvPicPr>
          <p:cNvPr id="433" name="Google Shape;433;p22"/>
          <p:cNvPicPr preferRelativeResize="0"/>
          <p:nvPr/>
        </p:nvPicPr>
        <p:blipFill rotWithShape="1">
          <a:blip r:embed="rId6">
            <a:alphaModFix/>
          </a:blip>
          <a:srcRect/>
          <a:stretch/>
        </p:blipFill>
        <p:spPr>
          <a:xfrm>
            <a:off x="1543050" y="2694935"/>
            <a:ext cx="11619497" cy="4897126"/>
          </a:xfrm>
          <a:prstGeom prst="rect">
            <a:avLst/>
          </a:prstGeom>
          <a:noFill/>
          <a:ln>
            <a:noFill/>
          </a:ln>
        </p:spPr>
      </p:pic>
      <p:pic>
        <p:nvPicPr>
          <p:cNvPr id="5" name="Picture 4">
            <a:extLst>
              <a:ext uri="{FF2B5EF4-FFF2-40B4-BE49-F238E27FC236}">
                <a16:creationId xmlns:a16="http://schemas.microsoft.com/office/drawing/2014/main" id="{9163D94E-7C33-4400-48D8-6901A2D848CC}"/>
              </a:ext>
            </a:extLst>
          </p:cNvPr>
          <p:cNvPicPr>
            <a:picLocks noChangeAspect="1"/>
          </p:cNvPicPr>
          <p:nvPr/>
        </p:nvPicPr>
        <p:blipFill>
          <a:blip r:embed="rId7"/>
          <a:stretch>
            <a:fillRect/>
          </a:stretch>
        </p:blipFill>
        <p:spPr>
          <a:xfrm>
            <a:off x="11804395" y="3117057"/>
            <a:ext cx="5882025" cy="3727299"/>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pic>
        <p:nvPicPr>
          <p:cNvPr id="132" name="Google Shape;132;g164065c128d_0_34"/>
          <p:cNvPicPr preferRelativeResize="0"/>
          <p:nvPr/>
        </p:nvPicPr>
        <p:blipFill rotWithShape="1">
          <a:blip r:embed="rId3">
            <a:alphaModFix/>
          </a:blip>
          <a:srcRect b="619"/>
          <a:stretch/>
        </p:blipFill>
        <p:spPr>
          <a:xfrm rot="2700000">
            <a:off x="16270669" y="-98947"/>
            <a:ext cx="2072513" cy="2059669"/>
          </a:xfrm>
          <a:prstGeom prst="rect">
            <a:avLst/>
          </a:prstGeom>
          <a:noFill/>
          <a:ln>
            <a:noFill/>
          </a:ln>
        </p:spPr>
      </p:pic>
      <p:grpSp>
        <p:nvGrpSpPr>
          <p:cNvPr id="133" name="Google Shape;133;g164065c128d_0_34"/>
          <p:cNvGrpSpPr/>
          <p:nvPr/>
        </p:nvGrpSpPr>
        <p:grpSpPr>
          <a:xfrm>
            <a:off x="0" y="8843309"/>
            <a:ext cx="18287996" cy="3230764"/>
            <a:chOff x="0" y="-38100"/>
            <a:chExt cx="4816592" cy="850900"/>
          </a:xfrm>
        </p:grpSpPr>
        <p:sp>
          <p:nvSpPr>
            <p:cNvPr id="134" name="Google Shape;134;g164065c128d_0_34"/>
            <p:cNvSpPr/>
            <p:nvPr/>
          </p:nvSpPr>
          <p:spPr>
            <a:xfrm>
              <a:off x="0" y="0"/>
              <a:ext cx="4816592" cy="342131"/>
            </a:xfrm>
            <a:custGeom>
              <a:avLst/>
              <a:gdLst/>
              <a:ahLst/>
              <a:cxnLst/>
              <a:rect l="l" t="t" r="r" b="b"/>
              <a:pathLst>
                <a:path w="4816592" h="342131" extrusionOk="0">
                  <a:moveTo>
                    <a:pt x="0" y="0"/>
                  </a:moveTo>
                  <a:lnTo>
                    <a:pt x="4816592" y="0"/>
                  </a:lnTo>
                  <a:lnTo>
                    <a:pt x="4816592" y="342131"/>
                  </a:lnTo>
                  <a:lnTo>
                    <a:pt x="0" y="342131"/>
                  </a:lnTo>
                  <a:close/>
                </a:path>
              </a:pathLst>
            </a:custGeom>
            <a:solidFill>
              <a:srgbClr val="FEC099"/>
            </a:solidFill>
            <a:ln>
              <a:noFill/>
            </a:ln>
          </p:spPr>
          <p:txBody>
            <a:bodyPr/>
            <a:lstStyle/>
            <a:p>
              <a:endParaRPr lang="en-CA"/>
            </a:p>
          </p:txBody>
        </p:sp>
        <p:sp>
          <p:nvSpPr>
            <p:cNvPr id="135" name="Google Shape;135;g164065c128d_0_34"/>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pic>
        <p:nvPicPr>
          <p:cNvPr id="136" name="Google Shape;136;g164065c128d_0_34"/>
          <p:cNvPicPr preferRelativeResize="0"/>
          <p:nvPr/>
        </p:nvPicPr>
        <p:blipFill rotWithShape="1">
          <a:blip r:embed="rId4">
            <a:alphaModFix/>
          </a:blip>
          <a:srcRect/>
          <a:stretch/>
        </p:blipFill>
        <p:spPr>
          <a:xfrm>
            <a:off x="107745" y="9061043"/>
            <a:ext cx="1716191" cy="1175659"/>
          </a:xfrm>
          <a:prstGeom prst="rect">
            <a:avLst/>
          </a:prstGeom>
          <a:noFill/>
          <a:ln>
            <a:noFill/>
          </a:ln>
        </p:spPr>
      </p:pic>
      <p:pic>
        <p:nvPicPr>
          <p:cNvPr id="137" name="Google Shape;137;g164065c128d_0_34"/>
          <p:cNvPicPr preferRelativeResize="0"/>
          <p:nvPr/>
        </p:nvPicPr>
        <p:blipFill rotWithShape="1">
          <a:blip r:embed="rId5">
            <a:alphaModFix/>
          </a:blip>
          <a:srcRect/>
          <a:stretch/>
        </p:blipFill>
        <p:spPr>
          <a:xfrm>
            <a:off x="15845978" y="7130810"/>
            <a:ext cx="2733798" cy="3538897"/>
          </a:xfrm>
          <a:prstGeom prst="rect">
            <a:avLst/>
          </a:prstGeom>
          <a:noFill/>
          <a:ln>
            <a:noFill/>
          </a:ln>
        </p:spPr>
      </p:pic>
      <p:sp>
        <p:nvSpPr>
          <p:cNvPr id="138" name="Google Shape;138;g164065c128d_0_34"/>
          <p:cNvSpPr txBox="1">
            <a:spLocks noGrp="1"/>
          </p:cNvSpPr>
          <p:nvPr>
            <p:ph type="body" idx="1"/>
          </p:nvPr>
        </p:nvSpPr>
        <p:spPr>
          <a:xfrm>
            <a:off x="5029200" y="4003240"/>
            <a:ext cx="8229600" cy="2280520"/>
          </a:xfrm>
          <a:prstGeom prst="rect">
            <a:avLst/>
          </a:prstGeom>
          <a:noFill/>
          <a:ln>
            <a:noFill/>
          </a:ln>
        </p:spPr>
        <p:txBody>
          <a:bodyPr spcFirstLastPara="1" wrap="square" lIns="91425" tIns="45700" rIns="91425" bIns="45700" anchor="t" anchorCtr="0">
            <a:normAutofit/>
          </a:bodyPr>
          <a:lstStyle/>
          <a:p>
            <a:pPr marL="131445" lvl="0" indent="0" algn="l" rtl="0">
              <a:lnSpc>
                <a:spcPct val="100000"/>
              </a:lnSpc>
              <a:spcBef>
                <a:spcPts val="360"/>
              </a:spcBef>
              <a:spcAft>
                <a:spcPts val="0"/>
              </a:spcAft>
              <a:buSzPts val="4500"/>
              <a:buNone/>
            </a:pPr>
            <a:r>
              <a:rPr lang="en-US" sz="8000" b="1"/>
              <a:t>INTRODUCTION</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pic>
        <p:nvPicPr>
          <p:cNvPr id="462" name="Google Shape;462;p25"/>
          <p:cNvPicPr preferRelativeResize="0"/>
          <p:nvPr/>
        </p:nvPicPr>
        <p:blipFill rotWithShape="1">
          <a:blip r:embed="rId3">
            <a:alphaModFix/>
          </a:blip>
          <a:srcRect b="619"/>
          <a:stretch/>
        </p:blipFill>
        <p:spPr>
          <a:xfrm rot="2700000">
            <a:off x="16270669" y="-98947"/>
            <a:ext cx="2072513" cy="2059669"/>
          </a:xfrm>
          <a:prstGeom prst="rect">
            <a:avLst/>
          </a:prstGeom>
          <a:noFill/>
          <a:ln>
            <a:noFill/>
          </a:ln>
        </p:spPr>
      </p:pic>
      <p:grpSp>
        <p:nvGrpSpPr>
          <p:cNvPr id="463" name="Google Shape;463;p25"/>
          <p:cNvGrpSpPr/>
          <p:nvPr/>
        </p:nvGrpSpPr>
        <p:grpSpPr>
          <a:xfrm>
            <a:off x="0" y="8843309"/>
            <a:ext cx="18287996" cy="3230764"/>
            <a:chOff x="0" y="-38100"/>
            <a:chExt cx="4816592" cy="850900"/>
          </a:xfrm>
        </p:grpSpPr>
        <p:sp>
          <p:nvSpPr>
            <p:cNvPr id="464" name="Google Shape;464;p25"/>
            <p:cNvSpPr/>
            <p:nvPr/>
          </p:nvSpPr>
          <p:spPr>
            <a:xfrm>
              <a:off x="0" y="0"/>
              <a:ext cx="4816592" cy="342131"/>
            </a:xfrm>
            <a:custGeom>
              <a:avLst/>
              <a:gdLst/>
              <a:ahLst/>
              <a:cxnLst/>
              <a:rect l="l" t="t" r="r" b="b"/>
              <a:pathLst>
                <a:path w="4816592" h="342131" extrusionOk="0">
                  <a:moveTo>
                    <a:pt x="0" y="0"/>
                  </a:moveTo>
                  <a:lnTo>
                    <a:pt x="4816592" y="0"/>
                  </a:lnTo>
                  <a:lnTo>
                    <a:pt x="4816592" y="342131"/>
                  </a:lnTo>
                  <a:lnTo>
                    <a:pt x="0" y="342131"/>
                  </a:lnTo>
                  <a:close/>
                </a:path>
              </a:pathLst>
            </a:custGeom>
            <a:solidFill>
              <a:srgbClr val="FEC099"/>
            </a:solidFill>
            <a:ln>
              <a:noFill/>
            </a:ln>
          </p:spPr>
          <p:txBody>
            <a:bodyPr/>
            <a:lstStyle/>
            <a:p>
              <a:endParaRPr lang="en-CA"/>
            </a:p>
          </p:txBody>
        </p:sp>
        <p:sp>
          <p:nvSpPr>
            <p:cNvPr id="465" name="Google Shape;465;p25"/>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pic>
        <p:nvPicPr>
          <p:cNvPr id="466" name="Google Shape;466;p25"/>
          <p:cNvPicPr preferRelativeResize="0"/>
          <p:nvPr/>
        </p:nvPicPr>
        <p:blipFill rotWithShape="1">
          <a:blip r:embed="rId4">
            <a:alphaModFix/>
          </a:blip>
          <a:srcRect/>
          <a:stretch/>
        </p:blipFill>
        <p:spPr>
          <a:xfrm>
            <a:off x="107745" y="9061043"/>
            <a:ext cx="1716191" cy="1175659"/>
          </a:xfrm>
          <a:prstGeom prst="rect">
            <a:avLst/>
          </a:prstGeom>
          <a:noFill/>
          <a:ln>
            <a:noFill/>
          </a:ln>
        </p:spPr>
      </p:pic>
      <p:pic>
        <p:nvPicPr>
          <p:cNvPr id="467" name="Google Shape;467;p25"/>
          <p:cNvPicPr preferRelativeResize="0"/>
          <p:nvPr/>
        </p:nvPicPr>
        <p:blipFill rotWithShape="1">
          <a:blip r:embed="rId5">
            <a:alphaModFix/>
          </a:blip>
          <a:srcRect/>
          <a:stretch/>
        </p:blipFill>
        <p:spPr>
          <a:xfrm>
            <a:off x="15845978" y="7130810"/>
            <a:ext cx="2733798" cy="3538897"/>
          </a:xfrm>
          <a:prstGeom prst="rect">
            <a:avLst/>
          </a:prstGeom>
          <a:noFill/>
          <a:ln>
            <a:noFill/>
          </a:ln>
        </p:spPr>
      </p:pic>
      <p:sp>
        <p:nvSpPr>
          <p:cNvPr id="468" name="Google Shape;468;p25"/>
          <p:cNvSpPr txBox="1">
            <a:spLocks noGrp="1"/>
          </p:cNvSpPr>
          <p:nvPr>
            <p:ph type="title"/>
          </p:nvPr>
        </p:nvSpPr>
        <p:spPr>
          <a:xfrm>
            <a:off x="4051250" y="359376"/>
            <a:ext cx="8229600" cy="11430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SzPts val="1800"/>
              <a:buNone/>
            </a:pPr>
            <a:r>
              <a:rPr lang="en-US" b="1" dirty="0"/>
              <a:t>Question 6</a:t>
            </a:r>
            <a:endParaRPr b="1" dirty="0"/>
          </a:p>
        </p:txBody>
      </p:sp>
      <mc:AlternateContent xmlns:mc="http://schemas.openxmlformats.org/markup-compatibility/2006" xmlns:a14="http://schemas.microsoft.com/office/drawing/2010/main">
        <mc:Choice Requires="a14">
          <p:sp>
            <p:nvSpPr>
              <p:cNvPr id="469" name="Google Shape;469;p25"/>
              <p:cNvSpPr txBox="1">
                <a:spLocks noGrp="1"/>
              </p:cNvSpPr>
              <p:nvPr>
                <p:ph type="body" idx="1"/>
              </p:nvPr>
            </p:nvSpPr>
            <p:spPr>
              <a:xfrm>
                <a:off x="1823936" y="2168650"/>
                <a:ext cx="12110428" cy="6761400"/>
              </a:xfrm>
              <a:prstGeom prst="rect">
                <a:avLst/>
              </a:prstGeom>
              <a:noFill/>
              <a:ln>
                <a:noFill/>
              </a:ln>
            </p:spPr>
            <p:txBody>
              <a:bodyPr spcFirstLastPara="1" wrap="square" lIns="91425" tIns="45700" rIns="91425" bIns="45700" anchor="t" anchorCtr="0">
                <a:normAutofit/>
              </a:bodyPr>
              <a:lstStyle/>
              <a:p>
                <a:pPr marL="131445" lvl="0" indent="0" algn="l" rtl="0">
                  <a:lnSpc>
                    <a:spcPct val="100000"/>
                  </a:lnSpc>
                  <a:spcBef>
                    <a:spcPts val="360"/>
                  </a:spcBef>
                  <a:spcAft>
                    <a:spcPts val="0"/>
                  </a:spcAft>
                  <a:buSzPts val="1800"/>
                  <a:buNone/>
                </a:pPr>
                <a:r>
                  <a:rPr lang="en-US" dirty="0"/>
                  <a:t>The average variable cost of producing a badminton racket is given by AVC = 3 + 0.03q. The total cost of producing 100 badminton rackets is 1375. Find the: </a:t>
                </a:r>
              </a:p>
              <a:p>
                <a:pPr marL="131445" lvl="0" indent="0" algn="l" rtl="0">
                  <a:lnSpc>
                    <a:spcPct val="100000"/>
                  </a:lnSpc>
                  <a:spcBef>
                    <a:spcPts val="360"/>
                  </a:spcBef>
                  <a:spcAft>
                    <a:spcPts val="0"/>
                  </a:spcAft>
                  <a:buSzPts val="1800"/>
                  <a:buNone/>
                </a:pPr>
                <a:r>
                  <a:rPr lang="en-US" dirty="0"/>
                  <a:t>A. Marginal cost</a:t>
                </a:r>
              </a:p>
              <a:p>
                <a:pPr marL="131445" lvl="0" indent="0" algn="l" rtl="0">
                  <a:lnSpc>
                    <a:spcPct val="100000"/>
                  </a:lnSpc>
                  <a:spcBef>
                    <a:spcPts val="360"/>
                  </a:spcBef>
                  <a:spcAft>
                    <a:spcPts val="0"/>
                  </a:spcAft>
                  <a:buSzPts val="1800"/>
                  <a:buNone/>
                </a:pPr>
                <a14:m>
                  <m:oMathPara xmlns:m="http://schemas.openxmlformats.org/officeDocument/2006/math">
                    <m:oMathParaPr>
                      <m:jc m:val="left"/>
                    </m:oMathParaPr>
                    <m:oMath xmlns:m="http://schemas.openxmlformats.org/officeDocument/2006/math">
                      <m:r>
                        <a:rPr lang="en-CA" b="0" i="1" smtClean="0">
                          <a:latin typeface="Cambria Math" panose="02040503050406030204" pitchFamily="18" charset="0"/>
                        </a:rPr>
                        <m:t>𝑇𝑉𝐶</m:t>
                      </m:r>
                      <m:r>
                        <a:rPr lang="en-CA" b="0" i="1" smtClean="0">
                          <a:latin typeface="Cambria Math" panose="02040503050406030204" pitchFamily="18" charset="0"/>
                        </a:rPr>
                        <m:t>=</m:t>
                      </m:r>
                      <m:r>
                        <a:rPr lang="en-CA" b="0" i="1" smtClean="0">
                          <a:latin typeface="Cambria Math" panose="02040503050406030204" pitchFamily="18" charset="0"/>
                        </a:rPr>
                        <m:t>𝐴𝑉𝐶</m:t>
                      </m:r>
                      <m:r>
                        <a:rPr lang="en-CA" b="0" i="1" smtClean="0">
                          <a:latin typeface="Cambria Math" panose="02040503050406030204" pitchFamily="18" charset="0"/>
                        </a:rPr>
                        <m:t>∗</m:t>
                      </m:r>
                      <m:r>
                        <a:rPr lang="en-CA" b="0" i="1" smtClean="0">
                          <a:latin typeface="Cambria Math" panose="02040503050406030204" pitchFamily="18" charset="0"/>
                        </a:rPr>
                        <m:t>𝑞</m:t>
                      </m:r>
                      <m:r>
                        <a:rPr lang="en-CA" b="0" i="1" smtClean="0">
                          <a:latin typeface="Cambria Math" panose="02040503050406030204" pitchFamily="18" charset="0"/>
                        </a:rPr>
                        <m:t>=3</m:t>
                      </m:r>
                      <m:r>
                        <a:rPr lang="en-CA" b="0" i="1" smtClean="0">
                          <a:latin typeface="Cambria Math" panose="02040503050406030204" pitchFamily="18" charset="0"/>
                        </a:rPr>
                        <m:t>𝑞</m:t>
                      </m:r>
                      <m:r>
                        <a:rPr lang="en-CA" b="0" i="1" smtClean="0">
                          <a:latin typeface="Cambria Math" panose="02040503050406030204" pitchFamily="18" charset="0"/>
                        </a:rPr>
                        <m:t>+0.03</m:t>
                      </m:r>
                      <m:sSup>
                        <m:sSupPr>
                          <m:ctrlPr>
                            <a:rPr lang="en-CA" b="0" i="1" smtClean="0">
                              <a:latin typeface="Cambria Math" panose="02040503050406030204" pitchFamily="18" charset="0"/>
                            </a:rPr>
                          </m:ctrlPr>
                        </m:sSupPr>
                        <m:e>
                          <m:r>
                            <a:rPr lang="en-CA" b="0" i="1" smtClean="0">
                              <a:latin typeface="Cambria Math" panose="02040503050406030204" pitchFamily="18" charset="0"/>
                            </a:rPr>
                            <m:t>𝑞</m:t>
                          </m:r>
                        </m:e>
                        <m:sup>
                          <m:r>
                            <a:rPr lang="en-CA" b="0" i="1" smtClean="0">
                              <a:latin typeface="Cambria Math" panose="02040503050406030204" pitchFamily="18" charset="0"/>
                            </a:rPr>
                            <m:t>2</m:t>
                          </m:r>
                        </m:sup>
                      </m:sSup>
                    </m:oMath>
                  </m:oMathPara>
                </a14:m>
                <a:endParaRPr lang="en-CA" b="0" dirty="0"/>
              </a:p>
              <a:p>
                <a:pPr marL="131445" lvl="0" indent="0" algn="l" rtl="0">
                  <a:lnSpc>
                    <a:spcPct val="100000"/>
                  </a:lnSpc>
                  <a:spcBef>
                    <a:spcPts val="360"/>
                  </a:spcBef>
                  <a:spcAft>
                    <a:spcPts val="0"/>
                  </a:spcAft>
                  <a:buSzPts val="1800"/>
                  <a:buNone/>
                </a:pPr>
                <a14:m>
                  <m:oMathPara xmlns:m="http://schemas.openxmlformats.org/officeDocument/2006/math">
                    <m:oMathParaPr>
                      <m:jc m:val="left"/>
                    </m:oMathParaPr>
                    <m:oMath xmlns:m="http://schemas.openxmlformats.org/officeDocument/2006/math">
                      <m:r>
                        <a:rPr lang="en-CA" b="0" i="1" smtClean="0">
                          <a:latin typeface="Cambria Math" panose="02040503050406030204" pitchFamily="18" charset="0"/>
                        </a:rPr>
                        <m:t>𝑀𝐶</m:t>
                      </m:r>
                      <m:r>
                        <a:rPr lang="en-CA" b="0" i="1" smtClean="0">
                          <a:latin typeface="Cambria Math" panose="02040503050406030204" pitchFamily="18" charset="0"/>
                        </a:rPr>
                        <m:t>=</m:t>
                      </m:r>
                      <m:f>
                        <m:fPr>
                          <m:ctrlPr>
                            <a:rPr lang="en-CA" b="0" i="1" smtClean="0">
                              <a:latin typeface="Cambria Math" panose="02040503050406030204" pitchFamily="18" charset="0"/>
                            </a:rPr>
                          </m:ctrlPr>
                        </m:fPr>
                        <m:num>
                          <m:r>
                            <a:rPr lang="en-CA" b="0" i="1" smtClean="0">
                              <a:latin typeface="Cambria Math" panose="02040503050406030204" pitchFamily="18" charset="0"/>
                            </a:rPr>
                            <m:t>𝑑𝑇𝑉𝐶</m:t>
                          </m:r>
                        </m:num>
                        <m:den>
                          <m:r>
                            <a:rPr lang="en-CA" b="0" i="1" smtClean="0">
                              <a:latin typeface="Cambria Math" panose="02040503050406030204" pitchFamily="18" charset="0"/>
                            </a:rPr>
                            <m:t>𝑑𝑞</m:t>
                          </m:r>
                        </m:den>
                      </m:f>
                      <m:r>
                        <a:rPr lang="en-CA" b="0" i="1" smtClean="0">
                          <a:latin typeface="Cambria Math" panose="02040503050406030204" pitchFamily="18" charset="0"/>
                        </a:rPr>
                        <m:t>=3+0.06</m:t>
                      </m:r>
                      <m:r>
                        <a:rPr lang="en-CA" b="0" i="1" smtClean="0">
                          <a:latin typeface="Cambria Math" panose="02040503050406030204" pitchFamily="18" charset="0"/>
                        </a:rPr>
                        <m:t>𝑞</m:t>
                      </m:r>
                      <m:r>
                        <a:rPr lang="en-CA" b="0" i="0" smtClean="0">
                          <a:latin typeface="Cambria Math" panose="02040503050406030204" pitchFamily="18" charset="0"/>
                        </a:rPr>
                        <m:t>=3+0.06∗100=$9</m:t>
                      </m:r>
                    </m:oMath>
                  </m:oMathPara>
                </a14:m>
                <a:endParaRPr lang="en-CA" b="0" dirty="0"/>
              </a:p>
              <a:p>
                <a:pPr marL="131445" lvl="0" indent="0" algn="l" rtl="0">
                  <a:lnSpc>
                    <a:spcPct val="100000"/>
                  </a:lnSpc>
                  <a:spcBef>
                    <a:spcPts val="360"/>
                  </a:spcBef>
                  <a:spcAft>
                    <a:spcPts val="0"/>
                  </a:spcAft>
                  <a:buSzPts val="1800"/>
                  <a:buNone/>
                </a:pPr>
                <a:r>
                  <a:rPr lang="en-US" dirty="0"/>
                  <a:t>B. Fixed cost</a:t>
                </a:r>
              </a:p>
              <a:p>
                <a:pPr marL="131445" lvl="0" indent="0" algn="l" rtl="0">
                  <a:lnSpc>
                    <a:spcPct val="100000"/>
                  </a:lnSpc>
                  <a:spcBef>
                    <a:spcPts val="360"/>
                  </a:spcBef>
                  <a:spcAft>
                    <a:spcPts val="0"/>
                  </a:spcAft>
                  <a:buSzPts val="180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CA" b="0" i="1" smtClean="0">
                              <a:latin typeface="Cambria Math" panose="02040503050406030204" pitchFamily="18" charset="0"/>
                            </a:rPr>
                            <m:t>𝑇𝐶</m:t>
                          </m:r>
                        </m:e>
                        <m:sub>
                          <m:r>
                            <a:rPr lang="en-CA" b="0" i="1" smtClean="0">
                              <a:latin typeface="Cambria Math" panose="02040503050406030204" pitchFamily="18" charset="0"/>
                            </a:rPr>
                            <m:t>100</m:t>
                          </m:r>
                        </m:sub>
                      </m:sSub>
                      <m:r>
                        <a:rPr lang="en-CA" b="0" i="1" smtClean="0">
                          <a:latin typeface="Cambria Math" panose="02040503050406030204" pitchFamily="18" charset="0"/>
                        </a:rPr>
                        <m:t>−</m:t>
                      </m:r>
                      <m:sSub>
                        <m:sSubPr>
                          <m:ctrlPr>
                            <a:rPr lang="en-CA" b="0" i="1" smtClean="0">
                              <a:latin typeface="Cambria Math" panose="02040503050406030204" pitchFamily="18" charset="0"/>
                            </a:rPr>
                          </m:ctrlPr>
                        </m:sSubPr>
                        <m:e>
                          <m:r>
                            <a:rPr lang="en-CA" b="0" i="1" smtClean="0">
                              <a:latin typeface="Cambria Math" panose="02040503050406030204" pitchFamily="18" charset="0"/>
                            </a:rPr>
                            <m:t>𝑇𝑉𝐶</m:t>
                          </m:r>
                        </m:e>
                        <m:sub>
                          <m:r>
                            <a:rPr lang="en-CA" b="0" i="1" smtClean="0">
                              <a:latin typeface="Cambria Math" panose="02040503050406030204" pitchFamily="18" charset="0"/>
                            </a:rPr>
                            <m:t>100</m:t>
                          </m:r>
                        </m:sub>
                      </m:sSub>
                      <m:r>
                        <a:rPr lang="en-CA" b="0" i="1" smtClean="0">
                          <a:latin typeface="Cambria Math" panose="02040503050406030204" pitchFamily="18" charset="0"/>
                        </a:rPr>
                        <m:t>=1375−</m:t>
                      </m:r>
                      <m:d>
                        <m:dPr>
                          <m:ctrlPr>
                            <a:rPr lang="en-CA" b="0" i="1" smtClean="0">
                              <a:latin typeface="Cambria Math" panose="02040503050406030204" pitchFamily="18" charset="0"/>
                            </a:rPr>
                          </m:ctrlPr>
                        </m:dPr>
                        <m:e>
                          <m:r>
                            <a:rPr lang="en-CA" b="0" i="1" smtClean="0">
                              <a:latin typeface="Cambria Math" panose="02040503050406030204" pitchFamily="18" charset="0"/>
                            </a:rPr>
                            <m:t>3∗100+0.03∗</m:t>
                          </m:r>
                          <m:sSup>
                            <m:sSupPr>
                              <m:ctrlPr>
                                <a:rPr lang="en-CA" b="0" i="1" smtClean="0">
                                  <a:latin typeface="Cambria Math" panose="02040503050406030204" pitchFamily="18" charset="0"/>
                                </a:rPr>
                              </m:ctrlPr>
                            </m:sSupPr>
                            <m:e>
                              <m:r>
                                <a:rPr lang="en-CA" b="0" i="1" smtClean="0">
                                  <a:latin typeface="Cambria Math" panose="02040503050406030204" pitchFamily="18" charset="0"/>
                                </a:rPr>
                                <m:t>100</m:t>
                              </m:r>
                            </m:e>
                            <m:sup>
                              <m:r>
                                <a:rPr lang="en-CA" b="0" i="1" smtClean="0">
                                  <a:latin typeface="Cambria Math" panose="02040503050406030204" pitchFamily="18" charset="0"/>
                                </a:rPr>
                                <m:t>2</m:t>
                              </m:r>
                            </m:sup>
                          </m:sSup>
                        </m:e>
                      </m:d>
                      <m:r>
                        <a:rPr lang="en-CA" b="0" i="1" smtClean="0">
                          <a:latin typeface="Cambria Math" panose="02040503050406030204" pitchFamily="18" charset="0"/>
                        </a:rPr>
                        <m:t>=$775</m:t>
                      </m:r>
                    </m:oMath>
                  </m:oMathPara>
                </a14:m>
                <a:endParaRPr lang="en-US" dirty="0"/>
              </a:p>
              <a:p>
                <a:pPr marL="131445" lvl="0" indent="0" algn="l" rtl="0">
                  <a:lnSpc>
                    <a:spcPct val="100000"/>
                  </a:lnSpc>
                  <a:spcBef>
                    <a:spcPts val="360"/>
                  </a:spcBef>
                  <a:spcAft>
                    <a:spcPts val="0"/>
                  </a:spcAft>
                  <a:buSzPts val="1800"/>
                  <a:buNone/>
                </a:pPr>
                <a:r>
                  <a:rPr lang="en-US" dirty="0"/>
                  <a:t>C. Total cost of producing 80 Badminton rackets</a:t>
                </a:r>
              </a:p>
              <a:p>
                <a:pPr marL="131445" lvl="0" indent="0" algn="l" rtl="0">
                  <a:lnSpc>
                    <a:spcPct val="100000"/>
                  </a:lnSpc>
                  <a:spcBef>
                    <a:spcPts val="360"/>
                  </a:spcBef>
                  <a:spcAft>
                    <a:spcPts val="0"/>
                  </a:spcAft>
                  <a:buSzPts val="1800"/>
                  <a:buNone/>
                </a:pPr>
                <a14:m>
                  <m:oMathPara xmlns:m="http://schemas.openxmlformats.org/officeDocument/2006/math">
                    <m:oMathParaPr>
                      <m:jc m:val="left"/>
                    </m:oMathParaPr>
                    <m:oMath xmlns:m="http://schemas.openxmlformats.org/officeDocument/2006/math">
                      <m:r>
                        <a:rPr lang="en-CA" b="0" i="1" smtClean="0">
                          <a:latin typeface="Cambria Math" panose="02040503050406030204" pitchFamily="18" charset="0"/>
                        </a:rPr>
                        <m:t>𝑇𝐶</m:t>
                      </m:r>
                      <m:r>
                        <a:rPr lang="en-CA" b="0" i="1" smtClean="0">
                          <a:latin typeface="Cambria Math" panose="02040503050406030204" pitchFamily="18" charset="0"/>
                        </a:rPr>
                        <m:t>=775+3</m:t>
                      </m:r>
                      <m:r>
                        <a:rPr lang="en-CA" b="0" i="1" smtClean="0">
                          <a:latin typeface="Cambria Math" panose="02040503050406030204" pitchFamily="18" charset="0"/>
                        </a:rPr>
                        <m:t>𝑞</m:t>
                      </m:r>
                      <m:r>
                        <a:rPr lang="en-CA" b="0" i="1" smtClean="0">
                          <a:latin typeface="Cambria Math" panose="02040503050406030204" pitchFamily="18" charset="0"/>
                        </a:rPr>
                        <m:t>+0.03</m:t>
                      </m:r>
                      <m:sSup>
                        <m:sSupPr>
                          <m:ctrlPr>
                            <a:rPr lang="en-CA" b="0" i="1" smtClean="0">
                              <a:latin typeface="Cambria Math" panose="02040503050406030204" pitchFamily="18" charset="0"/>
                            </a:rPr>
                          </m:ctrlPr>
                        </m:sSupPr>
                        <m:e>
                          <m:r>
                            <a:rPr lang="en-CA" b="0" i="1" smtClean="0">
                              <a:latin typeface="Cambria Math" panose="02040503050406030204" pitchFamily="18" charset="0"/>
                            </a:rPr>
                            <m:t>𝑞</m:t>
                          </m:r>
                        </m:e>
                        <m:sup>
                          <m:r>
                            <a:rPr lang="en-CA" b="0" i="1" smtClean="0">
                              <a:latin typeface="Cambria Math" panose="02040503050406030204" pitchFamily="18" charset="0"/>
                            </a:rPr>
                            <m:t>2</m:t>
                          </m:r>
                        </m:sup>
                      </m:sSup>
                    </m:oMath>
                  </m:oMathPara>
                </a14:m>
                <a:endParaRPr lang="en-CA" b="0" dirty="0"/>
              </a:p>
              <a:p>
                <a:pPr marL="131445" lvl="0" indent="0" algn="l" rtl="0">
                  <a:lnSpc>
                    <a:spcPct val="100000"/>
                  </a:lnSpc>
                  <a:spcBef>
                    <a:spcPts val="360"/>
                  </a:spcBef>
                  <a:spcAft>
                    <a:spcPts val="0"/>
                  </a:spcAft>
                  <a:buSzPts val="1800"/>
                  <a:buNone/>
                </a:pPr>
                <a:r>
                  <a:rPr lang="en-CA" b="0" dirty="0"/>
                  <a:t>       </a:t>
                </a:r>
                <a14:m>
                  <m:oMath xmlns:m="http://schemas.openxmlformats.org/officeDocument/2006/math">
                    <m:r>
                      <a:rPr lang="en-CA" b="0" i="1" smtClean="0">
                        <a:latin typeface="Cambria Math" panose="02040503050406030204" pitchFamily="18" charset="0"/>
                      </a:rPr>
                      <m:t>=775+3</m:t>
                    </m:r>
                    <m:d>
                      <m:dPr>
                        <m:ctrlPr>
                          <a:rPr lang="en-CA" b="0" i="1" smtClean="0">
                            <a:latin typeface="Cambria Math" panose="02040503050406030204" pitchFamily="18" charset="0"/>
                          </a:rPr>
                        </m:ctrlPr>
                      </m:dPr>
                      <m:e>
                        <m:r>
                          <a:rPr lang="en-CA" b="0" i="1" smtClean="0">
                            <a:latin typeface="Cambria Math" panose="02040503050406030204" pitchFamily="18" charset="0"/>
                          </a:rPr>
                          <m:t>80</m:t>
                        </m:r>
                      </m:e>
                    </m:d>
                    <m:r>
                      <a:rPr lang="en-CA" b="0" i="1" smtClean="0">
                        <a:latin typeface="Cambria Math" panose="02040503050406030204" pitchFamily="18" charset="0"/>
                      </a:rPr>
                      <m:t>+0.03</m:t>
                    </m:r>
                    <m:sSup>
                      <m:sSupPr>
                        <m:ctrlPr>
                          <a:rPr lang="en-CA" b="0" i="1" smtClean="0">
                            <a:latin typeface="Cambria Math" panose="02040503050406030204" pitchFamily="18" charset="0"/>
                          </a:rPr>
                        </m:ctrlPr>
                      </m:sSupPr>
                      <m:e>
                        <m:d>
                          <m:dPr>
                            <m:ctrlPr>
                              <a:rPr lang="en-CA" b="0" i="1" smtClean="0">
                                <a:latin typeface="Cambria Math" panose="02040503050406030204" pitchFamily="18" charset="0"/>
                              </a:rPr>
                            </m:ctrlPr>
                          </m:dPr>
                          <m:e>
                            <m:r>
                              <a:rPr lang="en-CA" b="0" i="0" smtClean="0">
                                <a:latin typeface="Cambria Math" panose="02040503050406030204" pitchFamily="18" charset="0"/>
                              </a:rPr>
                              <m:t>80</m:t>
                            </m:r>
                          </m:e>
                        </m:d>
                      </m:e>
                      <m:sup>
                        <m:r>
                          <a:rPr lang="en-CA" b="0" i="0" smtClean="0">
                            <a:latin typeface="Cambria Math" panose="02040503050406030204" pitchFamily="18" charset="0"/>
                          </a:rPr>
                          <m:t>2</m:t>
                        </m:r>
                      </m:sup>
                    </m:sSup>
                    <m:r>
                      <a:rPr lang="en-CA" b="0" i="0" smtClean="0">
                        <a:latin typeface="Cambria Math" panose="02040503050406030204" pitchFamily="18" charset="0"/>
                      </a:rPr>
                      <m:t>=$1207</m:t>
                    </m:r>
                  </m:oMath>
                </a14:m>
                <a:endParaRPr dirty="0"/>
              </a:p>
            </p:txBody>
          </p:sp>
        </mc:Choice>
        <mc:Fallback xmlns="">
          <p:sp>
            <p:nvSpPr>
              <p:cNvPr id="469" name="Google Shape;469;p25"/>
              <p:cNvSpPr txBox="1">
                <a:spLocks noGrp="1" noRot="1" noChangeAspect="1" noMove="1" noResize="1" noEditPoints="1" noAdjustHandles="1" noChangeArrowheads="1" noChangeShapeType="1" noTextEdit="1"/>
              </p:cNvSpPr>
              <p:nvPr>
                <p:ph type="body" idx="1"/>
              </p:nvPr>
            </p:nvSpPr>
            <p:spPr>
              <a:xfrm>
                <a:off x="1823936" y="2168650"/>
                <a:ext cx="12110428" cy="6761400"/>
              </a:xfrm>
              <a:prstGeom prst="rect">
                <a:avLst/>
              </a:prstGeom>
              <a:blipFill>
                <a:blip r:embed="rId6"/>
                <a:stretch>
                  <a:fillRect l="-151" t="-361"/>
                </a:stretch>
              </a:blipFill>
              <a:ln>
                <a:noFill/>
              </a:ln>
            </p:spPr>
            <p:txBody>
              <a:bodyPr/>
              <a:lstStyle/>
              <a:p>
                <a:r>
                  <a:rPr lang="en-CA">
                    <a:noFill/>
                  </a:rPr>
                  <a:t> </a:t>
                </a:r>
              </a:p>
            </p:txBody>
          </p:sp>
        </mc:Fallback>
      </mc:AlternateContent>
      <p:pic>
        <p:nvPicPr>
          <p:cNvPr id="1026" name="Picture 2">
            <a:extLst>
              <a:ext uri="{FF2B5EF4-FFF2-40B4-BE49-F238E27FC236}">
                <a16:creationId xmlns:a16="http://schemas.microsoft.com/office/drawing/2014/main" id="{15DB2395-ED8D-4262-05D3-82D5682D343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321576" y="3561347"/>
            <a:ext cx="3477731" cy="513927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pic>
        <p:nvPicPr>
          <p:cNvPr id="488" name="Google Shape;488;p27"/>
          <p:cNvPicPr preferRelativeResize="0"/>
          <p:nvPr/>
        </p:nvPicPr>
        <p:blipFill rotWithShape="1">
          <a:blip r:embed="rId3">
            <a:alphaModFix/>
          </a:blip>
          <a:srcRect b="619"/>
          <a:stretch/>
        </p:blipFill>
        <p:spPr>
          <a:xfrm rot="2700000">
            <a:off x="16270669" y="-98947"/>
            <a:ext cx="2072513" cy="2059669"/>
          </a:xfrm>
          <a:prstGeom prst="rect">
            <a:avLst/>
          </a:prstGeom>
          <a:noFill/>
          <a:ln>
            <a:noFill/>
          </a:ln>
        </p:spPr>
      </p:pic>
      <p:grpSp>
        <p:nvGrpSpPr>
          <p:cNvPr id="489" name="Google Shape;489;p27"/>
          <p:cNvGrpSpPr/>
          <p:nvPr/>
        </p:nvGrpSpPr>
        <p:grpSpPr>
          <a:xfrm>
            <a:off x="0" y="8843309"/>
            <a:ext cx="18287996" cy="3230764"/>
            <a:chOff x="0" y="-38100"/>
            <a:chExt cx="4816592" cy="850900"/>
          </a:xfrm>
        </p:grpSpPr>
        <p:sp>
          <p:nvSpPr>
            <p:cNvPr id="490" name="Google Shape;490;p27"/>
            <p:cNvSpPr/>
            <p:nvPr/>
          </p:nvSpPr>
          <p:spPr>
            <a:xfrm>
              <a:off x="0" y="0"/>
              <a:ext cx="4816592" cy="342131"/>
            </a:xfrm>
            <a:custGeom>
              <a:avLst/>
              <a:gdLst/>
              <a:ahLst/>
              <a:cxnLst/>
              <a:rect l="l" t="t" r="r" b="b"/>
              <a:pathLst>
                <a:path w="4816592" h="342131" extrusionOk="0">
                  <a:moveTo>
                    <a:pt x="0" y="0"/>
                  </a:moveTo>
                  <a:lnTo>
                    <a:pt x="4816592" y="0"/>
                  </a:lnTo>
                  <a:lnTo>
                    <a:pt x="4816592" y="342131"/>
                  </a:lnTo>
                  <a:lnTo>
                    <a:pt x="0" y="342131"/>
                  </a:lnTo>
                  <a:close/>
                </a:path>
              </a:pathLst>
            </a:custGeom>
            <a:solidFill>
              <a:srgbClr val="FEC099"/>
            </a:solidFill>
            <a:ln>
              <a:noFill/>
            </a:ln>
          </p:spPr>
          <p:txBody>
            <a:bodyPr/>
            <a:lstStyle/>
            <a:p>
              <a:endParaRPr lang="en-CA"/>
            </a:p>
          </p:txBody>
        </p:sp>
        <p:sp>
          <p:nvSpPr>
            <p:cNvPr id="491" name="Google Shape;491;p27"/>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pic>
        <p:nvPicPr>
          <p:cNvPr id="492" name="Google Shape;492;p27"/>
          <p:cNvPicPr preferRelativeResize="0"/>
          <p:nvPr/>
        </p:nvPicPr>
        <p:blipFill rotWithShape="1">
          <a:blip r:embed="rId4">
            <a:alphaModFix/>
          </a:blip>
          <a:srcRect/>
          <a:stretch/>
        </p:blipFill>
        <p:spPr>
          <a:xfrm>
            <a:off x="107745" y="9061043"/>
            <a:ext cx="1716191" cy="1175659"/>
          </a:xfrm>
          <a:prstGeom prst="rect">
            <a:avLst/>
          </a:prstGeom>
          <a:noFill/>
          <a:ln>
            <a:noFill/>
          </a:ln>
        </p:spPr>
      </p:pic>
      <p:pic>
        <p:nvPicPr>
          <p:cNvPr id="493" name="Google Shape;493;p27"/>
          <p:cNvPicPr preferRelativeResize="0"/>
          <p:nvPr/>
        </p:nvPicPr>
        <p:blipFill rotWithShape="1">
          <a:blip r:embed="rId5">
            <a:alphaModFix/>
          </a:blip>
          <a:srcRect/>
          <a:stretch/>
        </p:blipFill>
        <p:spPr>
          <a:xfrm>
            <a:off x="15845978" y="7130810"/>
            <a:ext cx="2733798" cy="3538897"/>
          </a:xfrm>
          <a:prstGeom prst="rect">
            <a:avLst/>
          </a:prstGeom>
          <a:noFill/>
          <a:ln>
            <a:noFill/>
          </a:ln>
        </p:spPr>
      </p:pic>
      <p:sp>
        <p:nvSpPr>
          <p:cNvPr id="494" name="Google Shape;494;p27"/>
          <p:cNvSpPr txBox="1">
            <a:spLocks noGrp="1"/>
          </p:cNvSpPr>
          <p:nvPr>
            <p:ph type="title"/>
          </p:nvPr>
        </p:nvSpPr>
        <p:spPr>
          <a:xfrm>
            <a:off x="4051250" y="359376"/>
            <a:ext cx="8229600" cy="11430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SzPts val="1800"/>
              <a:buNone/>
            </a:pPr>
            <a:r>
              <a:rPr lang="en-US" b="1" dirty="0"/>
              <a:t>Question 7</a:t>
            </a:r>
            <a:endParaRPr b="1" dirty="0"/>
          </a:p>
        </p:txBody>
      </p:sp>
      <p:pic>
        <p:nvPicPr>
          <p:cNvPr id="3" name="Picture 2">
            <a:extLst>
              <a:ext uri="{FF2B5EF4-FFF2-40B4-BE49-F238E27FC236}">
                <a16:creationId xmlns:a16="http://schemas.microsoft.com/office/drawing/2014/main" id="{3A0F3391-E64B-38F7-8959-2CAE55C451B6}"/>
              </a:ext>
            </a:extLst>
          </p:cNvPr>
          <p:cNvPicPr>
            <a:picLocks noChangeAspect="1"/>
          </p:cNvPicPr>
          <p:nvPr/>
        </p:nvPicPr>
        <p:blipFill>
          <a:blip r:embed="rId6"/>
          <a:stretch>
            <a:fillRect/>
          </a:stretch>
        </p:blipFill>
        <p:spPr>
          <a:xfrm>
            <a:off x="2787371" y="1594776"/>
            <a:ext cx="13163912" cy="3598136"/>
          </a:xfrm>
          <a:prstGeom prst="rect">
            <a:avLst/>
          </a:prstGeom>
        </p:spPr>
      </p:pic>
      <p:sp>
        <p:nvSpPr>
          <p:cNvPr id="5" name="TextBox 4">
            <a:extLst>
              <a:ext uri="{FF2B5EF4-FFF2-40B4-BE49-F238E27FC236}">
                <a16:creationId xmlns:a16="http://schemas.microsoft.com/office/drawing/2014/main" id="{002654E7-AD12-7AD5-D3FF-54897689585B}"/>
              </a:ext>
            </a:extLst>
          </p:cNvPr>
          <p:cNvSpPr txBox="1"/>
          <p:nvPr/>
        </p:nvSpPr>
        <p:spPr>
          <a:xfrm>
            <a:off x="2787370" y="5579582"/>
            <a:ext cx="11944629" cy="3200876"/>
          </a:xfrm>
          <a:prstGeom prst="rect">
            <a:avLst/>
          </a:prstGeom>
          <a:noFill/>
        </p:spPr>
        <p:txBody>
          <a:bodyPr wrap="square">
            <a:spAutoFit/>
          </a:bodyPr>
          <a:lstStyle/>
          <a:p>
            <a:pPr marL="645795" lvl="0" indent="-514350" algn="l" rtl="0">
              <a:lnSpc>
                <a:spcPct val="100000"/>
              </a:lnSpc>
              <a:spcBef>
                <a:spcPts val="360"/>
              </a:spcBef>
              <a:spcAft>
                <a:spcPts val="0"/>
              </a:spcAft>
              <a:buSzPts val="1800"/>
              <a:buFont typeface="Arial"/>
              <a:buAutoNum type="alphaUcPeriod"/>
            </a:pPr>
            <a:r>
              <a:rPr lang="en-US" sz="3200" dirty="0">
                <a:solidFill>
                  <a:schemeClr val="dk1"/>
                </a:solidFill>
                <a:latin typeface="Calibri"/>
                <a:ea typeface="Calibri"/>
                <a:cs typeface="Calibri"/>
              </a:rPr>
              <a:t>Marginal productivity of K is increasing for all levels of L and K shown</a:t>
            </a:r>
          </a:p>
          <a:p>
            <a:pPr marL="645795" lvl="0" indent="-514350" algn="l" rtl="0">
              <a:lnSpc>
                <a:spcPct val="100000"/>
              </a:lnSpc>
              <a:spcBef>
                <a:spcPts val="360"/>
              </a:spcBef>
              <a:spcAft>
                <a:spcPts val="0"/>
              </a:spcAft>
              <a:buSzPts val="1800"/>
              <a:buFont typeface="Arial"/>
              <a:buAutoNum type="alphaUcPeriod"/>
            </a:pPr>
            <a:r>
              <a:rPr lang="en-US" sz="3200" b="1" dirty="0">
                <a:solidFill>
                  <a:schemeClr val="dk1"/>
                </a:solidFill>
                <a:latin typeface="Calibri"/>
                <a:ea typeface="Calibri"/>
                <a:cs typeface="Calibri"/>
              </a:rPr>
              <a:t>Increasing returns to scale exist for all levels of production shown</a:t>
            </a:r>
          </a:p>
          <a:p>
            <a:pPr marL="645795" lvl="0" indent="-514350" algn="l" rtl="0">
              <a:lnSpc>
                <a:spcPct val="100000"/>
              </a:lnSpc>
              <a:spcBef>
                <a:spcPts val="360"/>
              </a:spcBef>
              <a:spcAft>
                <a:spcPts val="0"/>
              </a:spcAft>
              <a:buSzPts val="1800"/>
              <a:buFont typeface="Arial"/>
              <a:buAutoNum type="alphaUcPeriod"/>
            </a:pPr>
            <a:r>
              <a:rPr lang="en-US" sz="3200" dirty="0">
                <a:solidFill>
                  <a:schemeClr val="dk1"/>
                </a:solidFill>
                <a:latin typeface="Calibri"/>
                <a:ea typeface="Calibri"/>
                <a:cs typeface="Calibri"/>
              </a:rPr>
              <a:t>Decreasing returns to scale exist for all levels of production shown</a:t>
            </a:r>
          </a:p>
          <a:p>
            <a:pPr marL="645795" lvl="0" indent="-514350" algn="l" rtl="0">
              <a:lnSpc>
                <a:spcPct val="100000"/>
              </a:lnSpc>
              <a:spcBef>
                <a:spcPts val="360"/>
              </a:spcBef>
              <a:spcAft>
                <a:spcPts val="0"/>
              </a:spcAft>
              <a:buSzPts val="1800"/>
              <a:buFont typeface="Arial"/>
              <a:buAutoNum type="alphaUcPeriod"/>
            </a:pPr>
            <a:r>
              <a:rPr lang="en-US" sz="3200" dirty="0">
                <a:solidFill>
                  <a:schemeClr val="dk1"/>
                </a:solidFill>
                <a:latin typeface="Calibri"/>
                <a:ea typeface="Calibri"/>
                <a:cs typeface="Calibri"/>
              </a:rPr>
              <a:t>The marginal productivity of L is increasing for all levels of L and K shown</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99"/>
        <p:cNvGrpSpPr/>
        <p:nvPr/>
      </p:nvGrpSpPr>
      <p:grpSpPr>
        <a:xfrm>
          <a:off x="0" y="0"/>
          <a:ext cx="0" cy="0"/>
          <a:chOff x="0" y="0"/>
          <a:chExt cx="0" cy="0"/>
        </a:xfrm>
      </p:grpSpPr>
      <p:pic>
        <p:nvPicPr>
          <p:cNvPr id="500" name="Google Shape;500;g1665e2354f3_0_23"/>
          <p:cNvPicPr preferRelativeResize="0"/>
          <p:nvPr/>
        </p:nvPicPr>
        <p:blipFill rotWithShape="1">
          <a:blip r:embed="rId3">
            <a:alphaModFix/>
          </a:blip>
          <a:srcRect b="619"/>
          <a:stretch/>
        </p:blipFill>
        <p:spPr>
          <a:xfrm rot="2700000">
            <a:off x="16270669" y="-98947"/>
            <a:ext cx="2072513" cy="2059669"/>
          </a:xfrm>
          <a:prstGeom prst="rect">
            <a:avLst/>
          </a:prstGeom>
          <a:noFill/>
          <a:ln>
            <a:noFill/>
          </a:ln>
        </p:spPr>
      </p:pic>
      <p:grpSp>
        <p:nvGrpSpPr>
          <p:cNvPr id="501" name="Google Shape;501;g1665e2354f3_0_23"/>
          <p:cNvGrpSpPr/>
          <p:nvPr/>
        </p:nvGrpSpPr>
        <p:grpSpPr>
          <a:xfrm>
            <a:off x="0" y="8843309"/>
            <a:ext cx="18287996" cy="3230764"/>
            <a:chOff x="0" y="-38100"/>
            <a:chExt cx="4816592" cy="850900"/>
          </a:xfrm>
        </p:grpSpPr>
        <p:sp>
          <p:nvSpPr>
            <p:cNvPr id="502" name="Google Shape;502;g1665e2354f3_0_23"/>
            <p:cNvSpPr/>
            <p:nvPr/>
          </p:nvSpPr>
          <p:spPr>
            <a:xfrm>
              <a:off x="0" y="0"/>
              <a:ext cx="4816592" cy="342131"/>
            </a:xfrm>
            <a:custGeom>
              <a:avLst/>
              <a:gdLst/>
              <a:ahLst/>
              <a:cxnLst/>
              <a:rect l="l" t="t" r="r" b="b"/>
              <a:pathLst>
                <a:path w="4816592" h="342131" extrusionOk="0">
                  <a:moveTo>
                    <a:pt x="0" y="0"/>
                  </a:moveTo>
                  <a:lnTo>
                    <a:pt x="4816592" y="0"/>
                  </a:lnTo>
                  <a:lnTo>
                    <a:pt x="4816592" y="342131"/>
                  </a:lnTo>
                  <a:lnTo>
                    <a:pt x="0" y="342131"/>
                  </a:lnTo>
                  <a:close/>
                </a:path>
              </a:pathLst>
            </a:custGeom>
            <a:solidFill>
              <a:srgbClr val="FEC099"/>
            </a:solidFill>
            <a:ln>
              <a:noFill/>
            </a:ln>
          </p:spPr>
          <p:txBody>
            <a:bodyPr/>
            <a:lstStyle/>
            <a:p>
              <a:endParaRPr lang="en-CA"/>
            </a:p>
          </p:txBody>
        </p:sp>
        <p:sp>
          <p:nvSpPr>
            <p:cNvPr id="503" name="Google Shape;503;g1665e2354f3_0_23"/>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pic>
        <p:nvPicPr>
          <p:cNvPr id="504" name="Google Shape;504;g1665e2354f3_0_23"/>
          <p:cNvPicPr preferRelativeResize="0"/>
          <p:nvPr/>
        </p:nvPicPr>
        <p:blipFill rotWithShape="1">
          <a:blip r:embed="rId4">
            <a:alphaModFix/>
          </a:blip>
          <a:srcRect/>
          <a:stretch/>
        </p:blipFill>
        <p:spPr>
          <a:xfrm>
            <a:off x="107745" y="9061043"/>
            <a:ext cx="1716191" cy="1175659"/>
          </a:xfrm>
          <a:prstGeom prst="rect">
            <a:avLst/>
          </a:prstGeom>
          <a:noFill/>
          <a:ln>
            <a:noFill/>
          </a:ln>
        </p:spPr>
      </p:pic>
      <p:pic>
        <p:nvPicPr>
          <p:cNvPr id="505" name="Google Shape;505;g1665e2354f3_0_23"/>
          <p:cNvPicPr preferRelativeResize="0"/>
          <p:nvPr/>
        </p:nvPicPr>
        <p:blipFill rotWithShape="1">
          <a:blip r:embed="rId5">
            <a:alphaModFix/>
          </a:blip>
          <a:srcRect/>
          <a:stretch/>
        </p:blipFill>
        <p:spPr>
          <a:xfrm>
            <a:off x="15845978" y="7130810"/>
            <a:ext cx="2733798" cy="3538897"/>
          </a:xfrm>
          <a:prstGeom prst="rect">
            <a:avLst/>
          </a:prstGeom>
          <a:noFill/>
          <a:ln>
            <a:noFill/>
          </a:ln>
        </p:spPr>
      </p:pic>
      <p:sp>
        <p:nvSpPr>
          <p:cNvPr id="506" name="Google Shape;506;g1665e2354f3_0_23"/>
          <p:cNvSpPr txBox="1">
            <a:spLocks noGrp="1"/>
          </p:cNvSpPr>
          <p:nvPr>
            <p:ph type="body" idx="1"/>
          </p:nvPr>
        </p:nvSpPr>
        <p:spPr>
          <a:xfrm>
            <a:off x="4418463" y="4003240"/>
            <a:ext cx="9451075" cy="2280520"/>
          </a:xfrm>
          <a:prstGeom prst="rect">
            <a:avLst/>
          </a:prstGeom>
          <a:noFill/>
          <a:ln>
            <a:noFill/>
          </a:ln>
        </p:spPr>
        <p:txBody>
          <a:bodyPr spcFirstLastPara="1" wrap="square" lIns="91425" tIns="45700" rIns="91425" bIns="45700" anchor="t" anchorCtr="0">
            <a:normAutofit/>
          </a:bodyPr>
          <a:lstStyle/>
          <a:p>
            <a:pPr marL="131445" lvl="0" indent="0" algn="ctr" rtl="0">
              <a:lnSpc>
                <a:spcPct val="100000"/>
              </a:lnSpc>
              <a:spcBef>
                <a:spcPts val="360"/>
              </a:spcBef>
              <a:spcAft>
                <a:spcPts val="0"/>
              </a:spcAft>
              <a:buSzPts val="4500"/>
              <a:buNone/>
            </a:pPr>
            <a:r>
              <a:rPr lang="en-US" sz="8000" b="1"/>
              <a:t>ELASTICITY</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pic>
        <p:nvPicPr>
          <p:cNvPr id="511" name="Google Shape;511;g163d419be88_0_22"/>
          <p:cNvPicPr preferRelativeResize="0"/>
          <p:nvPr/>
        </p:nvPicPr>
        <p:blipFill rotWithShape="1">
          <a:blip r:embed="rId3">
            <a:alphaModFix/>
          </a:blip>
          <a:srcRect b="619"/>
          <a:stretch/>
        </p:blipFill>
        <p:spPr>
          <a:xfrm rot="2700000">
            <a:off x="16270669" y="-98947"/>
            <a:ext cx="2072513" cy="2059669"/>
          </a:xfrm>
          <a:prstGeom prst="rect">
            <a:avLst/>
          </a:prstGeom>
          <a:noFill/>
          <a:ln>
            <a:noFill/>
          </a:ln>
        </p:spPr>
      </p:pic>
      <p:grpSp>
        <p:nvGrpSpPr>
          <p:cNvPr id="512" name="Google Shape;512;g163d419be88_0_22"/>
          <p:cNvGrpSpPr/>
          <p:nvPr/>
        </p:nvGrpSpPr>
        <p:grpSpPr>
          <a:xfrm>
            <a:off x="0" y="8843309"/>
            <a:ext cx="18287996" cy="3230764"/>
            <a:chOff x="0" y="-38100"/>
            <a:chExt cx="4816592" cy="850900"/>
          </a:xfrm>
        </p:grpSpPr>
        <p:sp>
          <p:nvSpPr>
            <p:cNvPr id="513" name="Google Shape;513;g163d419be88_0_22"/>
            <p:cNvSpPr/>
            <p:nvPr/>
          </p:nvSpPr>
          <p:spPr>
            <a:xfrm>
              <a:off x="0" y="0"/>
              <a:ext cx="4816592" cy="342131"/>
            </a:xfrm>
            <a:custGeom>
              <a:avLst/>
              <a:gdLst/>
              <a:ahLst/>
              <a:cxnLst/>
              <a:rect l="l" t="t" r="r" b="b"/>
              <a:pathLst>
                <a:path w="4816592" h="342131" extrusionOk="0">
                  <a:moveTo>
                    <a:pt x="0" y="0"/>
                  </a:moveTo>
                  <a:lnTo>
                    <a:pt x="4816592" y="0"/>
                  </a:lnTo>
                  <a:lnTo>
                    <a:pt x="4816592" y="342131"/>
                  </a:lnTo>
                  <a:lnTo>
                    <a:pt x="0" y="342131"/>
                  </a:lnTo>
                  <a:close/>
                </a:path>
              </a:pathLst>
            </a:custGeom>
            <a:solidFill>
              <a:srgbClr val="FEC099"/>
            </a:solidFill>
            <a:ln>
              <a:noFill/>
            </a:ln>
          </p:spPr>
          <p:txBody>
            <a:bodyPr/>
            <a:lstStyle/>
            <a:p>
              <a:endParaRPr lang="en-CA"/>
            </a:p>
          </p:txBody>
        </p:sp>
        <p:sp>
          <p:nvSpPr>
            <p:cNvPr id="514" name="Google Shape;514;g163d419be88_0_22"/>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pic>
        <p:nvPicPr>
          <p:cNvPr id="515" name="Google Shape;515;g163d419be88_0_22"/>
          <p:cNvPicPr preferRelativeResize="0"/>
          <p:nvPr/>
        </p:nvPicPr>
        <p:blipFill rotWithShape="1">
          <a:blip r:embed="rId4">
            <a:alphaModFix/>
          </a:blip>
          <a:srcRect/>
          <a:stretch/>
        </p:blipFill>
        <p:spPr>
          <a:xfrm>
            <a:off x="107745" y="9061043"/>
            <a:ext cx="1716191" cy="1175659"/>
          </a:xfrm>
          <a:prstGeom prst="rect">
            <a:avLst/>
          </a:prstGeom>
          <a:noFill/>
          <a:ln>
            <a:noFill/>
          </a:ln>
        </p:spPr>
      </p:pic>
      <p:pic>
        <p:nvPicPr>
          <p:cNvPr id="516" name="Google Shape;516;g163d419be88_0_22"/>
          <p:cNvPicPr preferRelativeResize="0"/>
          <p:nvPr/>
        </p:nvPicPr>
        <p:blipFill rotWithShape="1">
          <a:blip r:embed="rId5">
            <a:alphaModFix/>
          </a:blip>
          <a:srcRect/>
          <a:stretch/>
        </p:blipFill>
        <p:spPr>
          <a:xfrm>
            <a:off x="15845978" y="7130810"/>
            <a:ext cx="2733798" cy="3538897"/>
          </a:xfrm>
          <a:prstGeom prst="rect">
            <a:avLst/>
          </a:prstGeom>
          <a:noFill/>
          <a:ln>
            <a:noFill/>
          </a:ln>
        </p:spPr>
      </p:pic>
      <p:sp>
        <p:nvSpPr>
          <p:cNvPr id="517" name="Google Shape;517;g163d419be88_0_22"/>
          <p:cNvSpPr txBox="1">
            <a:spLocks noGrp="1"/>
          </p:cNvSpPr>
          <p:nvPr>
            <p:ph type="body" idx="1"/>
          </p:nvPr>
        </p:nvSpPr>
        <p:spPr>
          <a:xfrm>
            <a:off x="1823925" y="1878750"/>
            <a:ext cx="14022000" cy="5947800"/>
          </a:xfrm>
          <a:prstGeom prst="rect">
            <a:avLst/>
          </a:prstGeom>
          <a:noFill/>
          <a:ln>
            <a:noFill/>
          </a:ln>
        </p:spPr>
        <p:txBody>
          <a:bodyPr spcFirstLastPara="1" wrap="square" lIns="91425" tIns="45700" rIns="91425" bIns="45700" anchor="t" anchorCtr="0">
            <a:normAutofit/>
          </a:bodyPr>
          <a:lstStyle/>
          <a:p>
            <a:pPr marL="131445" lvl="0" indent="0" algn="l" rtl="0">
              <a:lnSpc>
                <a:spcPct val="100000"/>
              </a:lnSpc>
              <a:spcBef>
                <a:spcPts val="360"/>
              </a:spcBef>
              <a:spcAft>
                <a:spcPts val="0"/>
              </a:spcAft>
              <a:buSzPts val="1800"/>
              <a:buNone/>
            </a:pPr>
            <a:r>
              <a:rPr lang="en-US"/>
              <a:t>Textbook definition: measures the percentage change in the quantity demanded resulting from a percentage change in price. </a:t>
            </a:r>
            <a:endParaRPr/>
          </a:p>
          <a:p>
            <a:pPr marL="914400" lvl="1" indent="-325755" algn="l" rtl="0">
              <a:lnSpc>
                <a:spcPct val="100000"/>
              </a:lnSpc>
              <a:spcBef>
                <a:spcPts val="360"/>
              </a:spcBef>
              <a:spcAft>
                <a:spcPts val="0"/>
              </a:spcAft>
              <a:buSzPts val="1575"/>
              <a:buChar char="●"/>
            </a:pPr>
            <a:r>
              <a:rPr lang="en-US" sz="3200"/>
              <a:t>In most cases, it is a negative number (negative relationship)</a:t>
            </a:r>
            <a:endParaRPr sz="3200"/>
          </a:p>
          <a:p>
            <a:pPr marL="1371600" lvl="2" indent="-325755" algn="l" rtl="0">
              <a:lnSpc>
                <a:spcPct val="100000"/>
              </a:lnSpc>
              <a:spcBef>
                <a:spcPts val="360"/>
              </a:spcBef>
              <a:spcAft>
                <a:spcPts val="0"/>
              </a:spcAft>
              <a:buSzPts val="1350"/>
              <a:buChar char="●"/>
            </a:pPr>
            <a:r>
              <a:rPr lang="en-US" sz="3200"/>
              <a:t>As price increases, quantity demanded decreases</a:t>
            </a:r>
            <a:endParaRPr sz="3200"/>
          </a:p>
          <a:p>
            <a:pPr marL="1371600" lvl="2" indent="-325755" algn="l" rtl="0">
              <a:lnSpc>
                <a:spcPct val="100000"/>
              </a:lnSpc>
              <a:spcBef>
                <a:spcPts val="360"/>
              </a:spcBef>
              <a:spcAft>
                <a:spcPts val="0"/>
              </a:spcAft>
              <a:buSzPts val="1350"/>
              <a:buChar char="●"/>
            </a:pPr>
            <a:r>
              <a:rPr lang="en-US" sz="3200"/>
              <a:t>As price decreases, quantity demanded increases</a:t>
            </a:r>
            <a:endParaRPr sz="3200"/>
          </a:p>
          <a:p>
            <a:pPr marL="914400" lvl="1" indent="-314325" algn="l" rtl="0">
              <a:lnSpc>
                <a:spcPct val="100000"/>
              </a:lnSpc>
              <a:spcBef>
                <a:spcPts val="360"/>
              </a:spcBef>
              <a:spcAft>
                <a:spcPts val="0"/>
              </a:spcAft>
              <a:buSzPts val="1350"/>
              <a:buChar char="●"/>
            </a:pPr>
            <a:r>
              <a:rPr lang="en-US" sz="3200"/>
              <a:t>In case of luxury goods, it is positive (positive relationship)</a:t>
            </a:r>
            <a:endParaRPr sz="3200"/>
          </a:p>
          <a:p>
            <a:pPr marL="1371600" lvl="2" indent="-314325" algn="l" rtl="0">
              <a:lnSpc>
                <a:spcPct val="100000"/>
              </a:lnSpc>
              <a:spcBef>
                <a:spcPts val="360"/>
              </a:spcBef>
              <a:spcAft>
                <a:spcPts val="0"/>
              </a:spcAft>
              <a:buSzPts val="1350"/>
              <a:buChar char="●"/>
            </a:pPr>
            <a:r>
              <a:rPr lang="en-US" sz="3200"/>
              <a:t>As price increases, quantity demanded increases</a:t>
            </a:r>
            <a:endParaRPr sz="3200"/>
          </a:p>
          <a:p>
            <a:pPr marL="1371600" lvl="2" indent="-314325" algn="l" rtl="0">
              <a:lnSpc>
                <a:spcPct val="100000"/>
              </a:lnSpc>
              <a:spcBef>
                <a:spcPts val="360"/>
              </a:spcBef>
              <a:spcAft>
                <a:spcPts val="0"/>
              </a:spcAft>
              <a:buSzPts val="1350"/>
              <a:buChar char="●"/>
            </a:pPr>
            <a:r>
              <a:rPr lang="en-US" sz="3200"/>
              <a:t>As price decreases, quantity demanded decreases</a:t>
            </a:r>
            <a:br>
              <a:rPr lang="en-US" sz="3200"/>
            </a:br>
            <a:endParaRPr/>
          </a:p>
          <a:p>
            <a:pPr marL="0" marR="0" lvl="0" indent="0" algn="l" rtl="0">
              <a:lnSpc>
                <a:spcPct val="100000"/>
              </a:lnSpc>
              <a:spcBef>
                <a:spcPts val="360"/>
              </a:spcBef>
              <a:spcAft>
                <a:spcPts val="0"/>
              </a:spcAft>
              <a:buNone/>
            </a:pPr>
            <a:r>
              <a:rPr lang="en-US" sz="3200"/>
              <a:t>Another way of thinking: it is the responsiveness of quantity demanded to a change in price</a:t>
            </a:r>
            <a:endParaRPr sz="3200"/>
          </a:p>
        </p:txBody>
      </p:sp>
      <p:sp>
        <p:nvSpPr>
          <p:cNvPr id="518" name="Google Shape;518;g163d419be88_0_22"/>
          <p:cNvSpPr txBox="1"/>
          <p:nvPr/>
        </p:nvSpPr>
        <p:spPr>
          <a:xfrm>
            <a:off x="4051250" y="359376"/>
            <a:ext cx="8229600" cy="1143000"/>
          </a:xfrm>
          <a:prstGeom prst="rect">
            <a:avLst/>
          </a:prstGeom>
          <a:noFill/>
          <a:ln>
            <a:noFill/>
          </a:ln>
        </p:spPr>
        <p:txBody>
          <a:bodyPr spcFirstLastPara="1" wrap="square" lIns="91425" tIns="45700" rIns="91425" bIns="45700" anchor="ctr" anchorCtr="0">
            <a:normAutofit/>
          </a:bodyPr>
          <a:lstStyle/>
          <a:p>
            <a:pPr marL="0" marR="0" lvl="0" indent="0" algn="ctr" rtl="0">
              <a:lnSpc>
                <a:spcPct val="100000"/>
              </a:lnSpc>
              <a:spcBef>
                <a:spcPts val="0"/>
              </a:spcBef>
              <a:spcAft>
                <a:spcPts val="0"/>
              </a:spcAft>
              <a:buClr>
                <a:schemeClr val="dk1"/>
              </a:buClr>
              <a:buSzPts val="1800"/>
              <a:buFont typeface="Calibri"/>
              <a:buNone/>
            </a:pPr>
            <a:r>
              <a:rPr lang="en-US" sz="4400" b="1" i="0" u="none" strike="noStrike" cap="none">
                <a:solidFill>
                  <a:schemeClr val="dk1"/>
                </a:solidFill>
                <a:latin typeface="Calibri"/>
                <a:ea typeface="Calibri"/>
                <a:cs typeface="Calibri"/>
                <a:sym typeface="Calibri"/>
              </a:rPr>
              <a:t>Price Elasticity of Demand</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22"/>
        <p:cNvGrpSpPr/>
        <p:nvPr/>
      </p:nvGrpSpPr>
      <p:grpSpPr>
        <a:xfrm>
          <a:off x="0" y="0"/>
          <a:ext cx="0" cy="0"/>
          <a:chOff x="0" y="0"/>
          <a:chExt cx="0" cy="0"/>
        </a:xfrm>
      </p:grpSpPr>
      <p:pic>
        <p:nvPicPr>
          <p:cNvPr id="523" name="Google Shape;523;g1673e9dd3e2_0_75"/>
          <p:cNvPicPr preferRelativeResize="0"/>
          <p:nvPr/>
        </p:nvPicPr>
        <p:blipFill rotWithShape="1">
          <a:blip r:embed="rId3">
            <a:alphaModFix/>
          </a:blip>
          <a:srcRect b="619"/>
          <a:stretch/>
        </p:blipFill>
        <p:spPr>
          <a:xfrm rot="2700000">
            <a:off x="16270669" y="-98947"/>
            <a:ext cx="2072513" cy="2059669"/>
          </a:xfrm>
          <a:prstGeom prst="rect">
            <a:avLst/>
          </a:prstGeom>
          <a:noFill/>
          <a:ln>
            <a:noFill/>
          </a:ln>
        </p:spPr>
      </p:pic>
      <p:grpSp>
        <p:nvGrpSpPr>
          <p:cNvPr id="524" name="Google Shape;524;g1673e9dd3e2_0_75"/>
          <p:cNvGrpSpPr/>
          <p:nvPr/>
        </p:nvGrpSpPr>
        <p:grpSpPr>
          <a:xfrm>
            <a:off x="0" y="8843309"/>
            <a:ext cx="18287996" cy="3230764"/>
            <a:chOff x="0" y="-38100"/>
            <a:chExt cx="4816592" cy="850900"/>
          </a:xfrm>
        </p:grpSpPr>
        <p:sp>
          <p:nvSpPr>
            <p:cNvPr id="525" name="Google Shape;525;g1673e9dd3e2_0_75"/>
            <p:cNvSpPr/>
            <p:nvPr/>
          </p:nvSpPr>
          <p:spPr>
            <a:xfrm>
              <a:off x="0" y="0"/>
              <a:ext cx="4816592" cy="342131"/>
            </a:xfrm>
            <a:custGeom>
              <a:avLst/>
              <a:gdLst/>
              <a:ahLst/>
              <a:cxnLst/>
              <a:rect l="l" t="t" r="r" b="b"/>
              <a:pathLst>
                <a:path w="4816592" h="342131" extrusionOk="0">
                  <a:moveTo>
                    <a:pt x="0" y="0"/>
                  </a:moveTo>
                  <a:lnTo>
                    <a:pt x="4816592" y="0"/>
                  </a:lnTo>
                  <a:lnTo>
                    <a:pt x="4816592" y="342131"/>
                  </a:lnTo>
                  <a:lnTo>
                    <a:pt x="0" y="342131"/>
                  </a:lnTo>
                  <a:close/>
                </a:path>
              </a:pathLst>
            </a:custGeom>
            <a:solidFill>
              <a:srgbClr val="FEC099"/>
            </a:solidFill>
            <a:ln>
              <a:noFill/>
            </a:ln>
          </p:spPr>
          <p:txBody>
            <a:bodyPr/>
            <a:lstStyle/>
            <a:p>
              <a:endParaRPr lang="en-CA"/>
            </a:p>
          </p:txBody>
        </p:sp>
        <p:sp>
          <p:nvSpPr>
            <p:cNvPr id="526" name="Google Shape;526;g1673e9dd3e2_0_75"/>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pic>
        <p:nvPicPr>
          <p:cNvPr id="527" name="Google Shape;527;g1673e9dd3e2_0_75"/>
          <p:cNvPicPr preferRelativeResize="0"/>
          <p:nvPr/>
        </p:nvPicPr>
        <p:blipFill rotWithShape="1">
          <a:blip r:embed="rId4">
            <a:alphaModFix/>
          </a:blip>
          <a:srcRect/>
          <a:stretch/>
        </p:blipFill>
        <p:spPr>
          <a:xfrm>
            <a:off x="107745" y="9061043"/>
            <a:ext cx="1716191" cy="1175659"/>
          </a:xfrm>
          <a:prstGeom prst="rect">
            <a:avLst/>
          </a:prstGeom>
          <a:noFill/>
          <a:ln>
            <a:noFill/>
          </a:ln>
        </p:spPr>
      </p:pic>
      <p:pic>
        <p:nvPicPr>
          <p:cNvPr id="528" name="Google Shape;528;g1673e9dd3e2_0_75"/>
          <p:cNvPicPr preferRelativeResize="0"/>
          <p:nvPr/>
        </p:nvPicPr>
        <p:blipFill rotWithShape="1">
          <a:blip r:embed="rId5">
            <a:alphaModFix/>
          </a:blip>
          <a:srcRect/>
          <a:stretch/>
        </p:blipFill>
        <p:spPr>
          <a:xfrm>
            <a:off x="15845978" y="7130810"/>
            <a:ext cx="2733798" cy="3538897"/>
          </a:xfrm>
          <a:prstGeom prst="rect">
            <a:avLst/>
          </a:prstGeom>
          <a:noFill/>
          <a:ln>
            <a:noFill/>
          </a:ln>
        </p:spPr>
      </p:pic>
      <p:sp>
        <p:nvSpPr>
          <p:cNvPr id="529" name="Google Shape;529;g1673e9dd3e2_0_75"/>
          <p:cNvSpPr txBox="1"/>
          <p:nvPr/>
        </p:nvSpPr>
        <p:spPr>
          <a:xfrm>
            <a:off x="1359400" y="525025"/>
            <a:ext cx="5683500" cy="1143000"/>
          </a:xfrm>
          <a:prstGeom prst="rect">
            <a:avLst/>
          </a:prstGeom>
          <a:noFill/>
          <a:ln>
            <a:noFill/>
          </a:ln>
        </p:spPr>
        <p:txBody>
          <a:bodyPr spcFirstLastPara="1" wrap="square" lIns="91425" tIns="45700" rIns="91425" bIns="45700" anchor="ctr" anchorCtr="0">
            <a:normAutofit/>
          </a:bodyPr>
          <a:lstStyle/>
          <a:p>
            <a:pPr marL="0" marR="0" lvl="0" indent="0" algn="ctr" rtl="0">
              <a:lnSpc>
                <a:spcPct val="100000"/>
              </a:lnSpc>
              <a:spcBef>
                <a:spcPts val="0"/>
              </a:spcBef>
              <a:spcAft>
                <a:spcPts val="0"/>
              </a:spcAft>
              <a:buClr>
                <a:schemeClr val="dk1"/>
              </a:buClr>
              <a:buSzPts val="1800"/>
              <a:buFont typeface="Calibri"/>
              <a:buNone/>
            </a:pPr>
            <a:r>
              <a:rPr lang="en-US" sz="4400" b="1">
                <a:solidFill>
                  <a:schemeClr val="dk1"/>
                </a:solidFill>
                <a:latin typeface="Calibri"/>
                <a:ea typeface="Calibri"/>
                <a:cs typeface="Calibri"/>
                <a:sym typeface="Calibri"/>
              </a:rPr>
              <a:t>Arc Elasticity</a:t>
            </a:r>
            <a:endParaRPr/>
          </a:p>
        </p:txBody>
      </p:sp>
      <p:sp>
        <p:nvSpPr>
          <p:cNvPr id="531" name="Google Shape;531;g1673e9dd3e2_0_75"/>
          <p:cNvSpPr txBox="1"/>
          <p:nvPr/>
        </p:nvSpPr>
        <p:spPr>
          <a:xfrm>
            <a:off x="9649475" y="525025"/>
            <a:ext cx="5683500" cy="1143000"/>
          </a:xfrm>
          <a:prstGeom prst="rect">
            <a:avLst/>
          </a:prstGeom>
          <a:noFill/>
          <a:ln>
            <a:noFill/>
          </a:ln>
        </p:spPr>
        <p:txBody>
          <a:bodyPr spcFirstLastPara="1" wrap="square" lIns="91425" tIns="45700" rIns="91425" bIns="45700" anchor="ctr" anchorCtr="0">
            <a:normAutofit/>
          </a:bodyPr>
          <a:lstStyle/>
          <a:p>
            <a:pPr marL="0" marR="0" lvl="0" indent="0" algn="ctr" rtl="0">
              <a:lnSpc>
                <a:spcPct val="100000"/>
              </a:lnSpc>
              <a:spcBef>
                <a:spcPts val="0"/>
              </a:spcBef>
              <a:spcAft>
                <a:spcPts val="0"/>
              </a:spcAft>
              <a:buClr>
                <a:schemeClr val="dk1"/>
              </a:buClr>
              <a:buSzPts val="1800"/>
              <a:buFont typeface="Calibri"/>
              <a:buNone/>
            </a:pPr>
            <a:r>
              <a:rPr lang="en-US" sz="4400" b="1">
                <a:solidFill>
                  <a:schemeClr val="dk1"/>
                </a:solidFill>
                <a:latin typeface="Calibri"/>
                <a:ea typeface="Calibri"/>
                <a:cs typeface="Calibri"/>
                <a:sym typeface="Calibri"/>
              </a:rPr>
              <a:t>Point Elasticity</a:t>
            </a:r>
            <a:endParaRPr/>
          </a:p>
        </p:txBody>
      </p:sp>
      <p:sp>
        <p:nvSpPr>
          <p:cNvPr id="532" name="Google Shape;532;g1673e9dd3e2_0_75"/>
          <p:cNvSpPr txBox="1">
            <a:spLocks noGrp="1"/>
          </p:cNvSpPr>
          <p:nvPr>
            <p:ph type="body" idx="1"/>
          </p:nvPr>
        </p:nvSpPr>
        <p:spPr>
          <a:xfrm>
            <a:off x="2133000" y="5987288"/>
            <a:ext cx="14022000" cy="1175700"/>
          </a:xfrm>
          <a:prstGeom prst="rect">
            <a:avLst/>
          </a:prstGeom>
          <a:noFill/>
          <a:ln>
            <a:noFill/>
          </a:ln>
        </p:spPr>
        <p:txBody>
          <a:bodyPr spcFirstLastPara="1" wrap="square" lIns="91425" tIns="45700" rIns="91425" bIns="45700" anchor="t" anchorCtr="0">
            <a:normAutofit/>
          </a:bodyPr>
          <a:lstStyle/>
          <a:p>
            <a:pPr marL="0" marR="0" lvl="0" indent="0" algn="l" rtl="0">
              <a:lnSpc>
                <a:spcPct val="100000"/>
              </a:lnSpc>
              <a:spcBef>
                <a:spcPts val="360"/>
              </a:spcBef>
              <a:spcAft>
                <a:spcPts val="0"/>
              </a:spcAft>
              <a:buNone/>
            </a:pPr>
            <a:r>
              <a:rPr lang="en-US"/>
              <a:t>Even with a linear demand curve, the price elasticity of demand is NOT the same at all points along the curve because it is calculated using % change.</a:t>
            </a:r>
            <a:endParaRPr sz="3200"/>
          </a:p>
        </p:txBody>
      </p:sp>
      <mc:AlternateContent xmlns:mc="http://schemas.openxmlformats.org/markup-compatibility/2006" xmlns:a14="http://schemas.microsoft.com/office/drawing/2010/main">
        <mc:Choice Requires="a14">
          <p:sp>
            <p:nvSpPr>
              <p:cNvPr id="2" name="Google Shape;532;g1673e9dd3e2_0_75">
                <a:extLst>
                  <a:ext uri="{FF2B5EF4-FFF2-40B4-BE49-F238E27FC236}">
                    <a16:creationId xmlns:a16="http://schemas.microsoft.com/office/drawing/2014/main" id="{4B963630-D71F-5F38-6FB7-FADFA59B04B9}"/>
                  </a:ext>
                </a:extLst>
              </p:cNvPr>
              <p:cNvSpPr txBox="1">
                <a:spLocks/>
              </p:cNvSpPr>
              <p:nvPr/>
            </p:nvSpPr>
            <p:spPr>
              <a:xfrm>
                <a:off x="1624166" y="2409908"/>
                <a:ext cx="5970077" cy="3746543"/>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100000"/>
                  </a:lnSpc>
                  <a:spcBef>
                    <a:spcPts val="360"/>
                  </a:spcBef>
                  <a:spcAft>
                    <a:spcPts val="0"/>
                  </a:spcAft>
                  <a:buClr>
                    <a:schemeClr val="dk1"/>
                  </a:buClr>
                  <a:buSzPts val="1800"/>
                  <a:buFont typeface="Arial"/>
                  <a:buChar char="•"/>
                  <a:defRPr sz="3200" b="0" i="0" u="none" strike="noStrike" cap="none">
                    <a:solidFill>
                      <a:schemeClr val="dk1"/>
                    </a:solidFill>
                    <a:latin typeface="Calibri"/>
                    <a:ea typeface="Calibri"/>
                    <a:cs typeface="Calibri"/>
                    <a:sym typeface="Calibri"/>
                  </a:defRPr>
                </a:lvl1pPr>
                <a:lvl2pPr marL="914400" marR="0" lvl="1" indent="-342900" algn="l" rtl="0">
                  <a:lnSpc>
                    <a:spcPct val="100000"/>
                  </a:lnSpc>
                  <a:spcBef>
                    <a:spcPts val="36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2pPr>
                <a:lvl3pPr marL="1371600" marR="0" lvl="2" indent="-342900" algn="l" rtl="0">
                  <a:lnSpc>
                    <a:spcPct val="100000"/>
                  </a:lnSpc>
                  <a:spcBef>
                    <a:spcPts val="36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9pPr>
              </a:lstStyle>
              <a:p>
                <a:pPr marL="0" indent="0">
                  <a:buNone/>
                </a:pPr>
                <a14:m>
                  <m:oMathPara xmlns:m="http://schemas.openxmlformats.org/officeDocument/2006/math">
                    <m:oMathParaPr>
                      <m:jc m:val="centerGroup"/>
                    </m:oMathParaPr>
                    <m:oMath xmlns:m="http://schemas.openxmlformats.org/officeDocument/2006/math">
                      <m:sSubSup>
                        <m:sSubSupPr>
                          <m:ctrlPr>
                            <a:rPr lang="en-CA" sz="3600" b="0" i="1" dirty="0" smtClean="0">
                              <a:latin typeface="Cambria Math" panose="02040503050406030204" pitchFamily="18" charset="0"/>
                              <a:ea typeface="Cambria Math" panose="02040503050406030204" pitchFamily="18" charset="0"/>
                            </a:rPr>
                          </m:ctrlPr>
                        </m:sSubSupPr>
                        <m:e>
                          <m:r>
                            <a:rPr lang="en-CA" sz="3600" b="0" i="1" dirty="0" smtClean="0">
                              <a:latin typeface="Cambria Math" panose="02040503050406030204" pitchFamily="18" charset="0"/>
                              <a:ea typeface="Cambria Math" panose="02040503050406030204" pitchFamily="18" charset="0"/>
                            </a:rPr>
                            <m:t>𝐸</m:t>
                          </m:r>
                        </m:e>
                        <m:sub>
                          <m:r>
                            <a:rPr lang="en-CA" sz="3600" b="0" i="1" dirty="0" smtClean="0">
                              <a:latin typeface="Cambria Math" panose="02040503050406030204" pitchFamily="18" charset="0"/>
                              <a:ea typeface="Cambria Math" panose="02040503050406030204" pitchFamily="18" charset="0"/>
                            </a:rPr>
                            <m:t>𝑃</m:t>
                          </m:r>
                        </m:sub>
                        <m:sup>
                          <m:r>
                            <a:rPr lang="en-CA" sz="3600" b="0" i="1" dirty="0" smtClean="0">
                              <a:latin typeface="Cambria Math" panose="02040503050406030204" pitchFamily="18" charset="0"/>
                              <a:ea typeface="Cambria Math" panose="02040503050406030204" pitchFamily="18" charset="0"/>
                            </a:rPr>
                            <m:t>𝐷</m:t>
                          </m:r>
                        </m:sup>
                      </m:sSubSup>
                      <m:r>
                        <a:rPr lang="en-CA" sz="3600" b="0" i="1" dirty="0" smtClean="0">
                          <a:latin typeface="Cambria Math" panose="02040503050406030204" pitchFamily="18" charset="0"/>
                          <a:ea typeface="Cambria Math" panose="02040503050406030204" pitchFamily="18" charset="0"/>
                        </a:rPr>
                        <m:t>= </m:t>
                      </m:r>
                      <m:f>
                        <m:fPr>
                          <m:ctrlPr>
                            <a:rPr lang="en-CA" sz="3600" b="0" i="1" dirty="0" smtClean="0">
                              <a:latin typeface="Cambria Math" panose="02040503050406030204" pitchFamily="18" charset="0"/>
                              <a:ea typeface="Cambria Math" panose="02040503050406030204" pitchFamily="18" charset="0"/>
                            </a:rPr>
                          </m:ctrlPr>
                        </m:fPr>
                        <m:num>
                          <m:r>
                            <a:rPr lang="en-CA" sz="3600" i="1" dirty="0">
                              <a:latin typeface="Cambria Math" panose="02040503050406030204" pitchFamily="18" charset="0"/>
                            </a:rPr>
                            <m:t>%</m:t>
                          </m:r>
                          <m:r>
                            <a:rPr lang="en-CA" sz="3600" i="1" dirty="0">
                              <a:latin typeface="Cambria Math" panose="02040503050406030204" pitchFamily="18" charset="0"/>
                              <a:ea typeface="Cambria Math" panose="02040503050406030204" pitchFamily="18" charset="0"/>
                            </a:rPr>
                            <m:t>∆</m:t>
                          </m:r>
                          <m:r>
                            <a:rPr lang="en-CA" sz="3600" i="1" dirty="0">
                              <a:latin typeface="Cambria Math" panose="02040503050406030204" pitchFamily="18" charset="0"/>
                              <a:ea typeface="Cambria Math" panose="02040503050406030204" pitchFamily="18" charset="0"/>
                            </a:rPr>
                            <m:t>𝑄</m:t>
                          </m:r>
                        </m:num>
                        <m:den>
                          <m:r>
                            <a:rPr lang="en-CA" sz="3600" b="0" i="1" dirty="0" smtClean="0">
                              <a:latin typeface="Cambria Math" panose="02040503050406030204" pitchFamily="18" charset="0"/>
                              <a:ea typeface="Cambria Math" panose="02040503050406030204" pitchFamily="18" charset="0"/>
                            </a:rPr>
                            <m:t>%∆</m:t>
                          </m:r>
                          <m:r>
                            <a:rPr lang="en-CA" sz="3600" b="0" i="1" dirty="0" smtClean="0">
                              <a:latin typeface="Cambria Math" panose="02040503050406030204" pitchFamily="18" charset="0"/>
                              <a:ea typeface="Cambria Math" panose="02040503050406030204" pitchFamily="18" charset="0"/>
                            </a:rPr>
                            <m:t>𝑃</m:t>
                          </m:r>
                        </m:den>
                      </m:f>
                      <m:r>
                        <a:rPr lang="en-CA" sz="3600" b="0" i="0" dirty="0" smtClean="0">
                          <a:latin typeface="Cambria Math" panose="02040503050406030204" pitchFamily="18" charset="0"/>
                          <a:ea typeface="Cambria Math" panose="02040503050406030204" pitchFamily="18" charset="0"/>
                        </a:rPr>
                        <m:t>= </m:t>
                      </m:r>
                      <m:f>
                        <m:fPr>
                          <m:ctrlPr>
                            <a:rPr lang="en-CA" sz="3600" b="0" i="1" dirty="0" smtClean="0">
                              <a:latin typeface="Cambria Math" panose="02040503050406030204" pitchFamily="18" charset="0"/>
                              <a:ea typeface="Cambria Math" panose="02040503050406030204" pitchFamily="18" charset="0"/>
                            </a:rPr>
                          </m:ctrlPr>
                        </m:fPr>
                        <m:num>
                          <m:f>
                            <m:fPr>
                              <m:ctrlPr>
                                <a:rPr lang="en-CA" sz="3600" b="0" i="1" dirty="0" smtClean="0">
                                  <a:latin typeface="Cambria Math" panose="02040503050406030204" pitchFamily="18" charset="0"/>
                                  <a:ea typeface="Cambria Math" panose="02040503050406030204" pitchFamily="18" charset="0"/>
                                </a:rPr>
                              </m:ctrlPr>
                            </m:fPr>
                            <m:num>
                              <m:sSub>
                                <m:sSubPr>
                                  <m:ctrlPr>
                                    <a:rPr lang="en-CA" sz="3600" b="0" i="1" dirty="0" smtClean="0">
                                      <a:latin typeface="Cambria Math" panose="02040503050406030204" pitchFamily="18" charset="0"/>
                                      <a:ea typeface="Cambria Math" panose="02040503050406030204" pitchFamily="18" charset="0"/>
                                    </a:rPr>
                                  </m:ctrlPr>
                                </m:sSubPr>
                                <m:e>
                                  <m:r>
                                    <a:rPr lang="en-CA" sz="3600" b="0" i="1" dirty="0" smtClean="0">
                                      <a:latin typeface="Cambria Math" panose="02040503050406030204" pitchFamily="18" charset="0"/>
                                      <a:ea typeface="Cambria Math" panose="02040503050406030204" pitchFamily="18" charset="0"/>
                                    </a:rPr>
                                    <m:t>𝑄</m:t>
                                  </m:r>
                                </m:e>
                                <m:sub>
                                  <m:r>
                                    <a:rPr lang="en-CA" sz="3600" b="0" i="1" dirty="0" smtClean="0">
                                      <a:latin typeface="Cambria Math" panose="02040503050406030204" pitchFamily="18" charset="0"/>
                                      <a:ea typeface="Cambria Math" panose="02040503050406030204" pitchFamily="18" charset="0"/>
                                    </a:rPr>
                                    <m:t>2</m:t>
                                  </m:r>
                                </m:sub>
                              </m:sSub>
                              <m:r>
                                <a:rPr lang="en-CA" sz="3600" b="0" i="1" dirty="0" smtClean="0">
                                  <a:latin typeface="Cambria Math" panose="02040503050406030204" pitchFamily="18" charset="0"/>
                                  <a:ea typeface="Cambria Math" panose="02040503050406030204" pitchFamily="18" charset="0"/>
                                </a:rPr>
                                <m:t>−</m:t>
                              </m:r>
                              <m:sSub>
                                <m:sSubPr>
                                  <m:ctrlPr>
                                    <a:rPr lang="en-CA" sz="3600" b="0" i="1" dirty="0" smtClean="0">
                                      <a:latin typeface="Cambria Math" panose="02040503050406030204" pitchFamily="18" charset="0"/>
                                      <a:ea typeface="Cambria Math" panose="02040503050406030204" pitchFamily="18" charset="0"/>
                                    </a:rPr>
                                  </m:ctrlPr>
                                </m:sSubPr>
                                <m:e>
                                  <m:r>
                                    <a:rPr lang="en-CA" sz="3600" b="0" i="1" dirty="0" smtClean="0">
                                      <a:latin typeface="Cambria Math" panose="02040503050406030204" pitchFamily="18" charset="0"/>
                                      <a:ea typeface="Cambria Math" panose="02040503050406030204" pitchFamily="18" charset="0"/>
                                    </a:rPr>
                                    <m:t>𝑄</m:t>
                                  </m:r>
                                </m:e>
                                <m:sub>
                                  <m:r>
                                    <a:rPr lang="en-CA" sz="3600" b="0" i="1" dirty="0" smtClean="0">
                                      <a:latin typeface="Cambria Math" panose="02040503050406030204" pitchFamily="18" charset="0"/>
                                      <a:ea typeface="Cambria Math" panose="02040503050406030204" pitchFamily="18" charset="0"/>
                                    </a:rPr>
                                    <m:t>1</m:t>
                                  </m:r>
                                </m:sub>
                              </m:sSub>
                            </m:num>
                            <m:den>
                              <m:f>
                                <m:fPr>
                                  <m:ctrlPr>
                                    <a:rPr lang="en-CA" sz="3600" b="0" i="1" dirty="0" smtClean="0">
                                      <a:latin typeface="Cambria Math" panose="02040503050406030204" pitchFamily="18" charset="0"/>
                                      <a:ea typeface="Cambria Math" panose="02040503050406030204" pitchFamily="18" charset="0"/>
                                    </a:rPr>
                                  </m:ctrlPr>
                                </m:fPr>
                                <m:num>
                                  <m:sSub>
                                    <m:sSubPr>
                                      <m:ctrlPr>
                                        <a:rPr lang="en-CA" sz="3600" b="0" i="1" dirty="0" smtClean="0">
                                          <a:latin typeface="Cambria Math" panose="02040503050406030204" pitchFamily="18" charset="0"/>
                                          <a:ea typeface="Cambria Math" panose="02040503050406030204" pitchFamily="18" charset="0"/>
                                        </a:rPr>
                                      </m:ctrlPr>
                                    </m:sSubPr>
                                    <m:e>
                                      <m:r>
                                        <a:rPr lang="en-CA" sz="3600" b="0" i="1" dirty="0" smtClean="0">
                                          <a:latin typeface="Cambria Math" panose="02040503050406030204" pitchFamily="18" charset="0"/>
                                          <a:ea typeface="Cambria Math" panose="02040503050406030204" pitchFamily="18" charset="0"/>
                                        </a:rPr>
                                        <m:t>𝑄</m:t>
                                      </m:r>
                                    </m:e>
                                    <m:sub>
                                      <m:r>
                                        <a:rPr lang="en-CA" sz="3600" b="0" i="1" dirty="0" smtClean="0">
                                          <a:latin typeface="Cambria Math" panose="02040503050406030204" pitchFamily="18" charset="0"/>
                                          <a:ea typeface="Cambria Math" panose="02040503050406030204" pitchFamily="18" charset="0"/>
                                        </a:rPr>
                                        <m:t>2</m:t>
                                      </m:r>
                                    </m:sub>
                                  </m:sSub>
                                  <m:r>
                                    <a:rPr lang="en-CA" sz="3600" b="0" i="1" dirty="0" smtClean="0">
                                      <a:latin typeface="Cambria Math" panose="02040503050406030204" pitchFamily="18" charset="0"/>
                                      <a:ea typeface="Cambria Math" panose="02040503050406030204" pitchFamily="18" charset="0"/>
                                    </a:rPr>
                                    <m:t>+</m:t>
                                  </m:r>
                                  <m:sSub>
                                    <m:sSubPr>
                                      <m:ctrlPr>
                                        <a:rPr lang="en-CA" sz="3600" b="0" i="1" dirty="0" smtClean="0">
                                          <a:latin typeface="Cambria Math" panose="02040503050406030204" pitchFamily="18" charset="0"/>
                                          <a:ea typeface="Cambria Math" panose="02040503050406030204" pitchFamily="18" charset="0"/>
                                        </a:rPr>
                                      </m:ctrlPr>
                                    </m:sSubPr>
                                    <m:e>
                                      <m:r>
                                        <a:rPr lang="en-CA" sz="3600" b="0" i="1" dirty="0" smtClean="0">
                                          <a:latin typeface="Cambria Math" panose="02040503050406030204" pitchFamily="18" charset="0"/>
                                          <a:ea typeface="Cambria Math" panose="02040503050406030204" pitchFamily="18" charset="0"/>
                                        </a:rPr>
                                        <m:t>𝑄</m:t>
                                      </m:r>
                                    </m:e>
                                    <m:sub>
                                      <m:r>
                                        <a:rPr lang="en-CA" sz="3600" b="0" i="1" dirty="0" smtClean="0">
                                          <a:latin typeface="Cambria Math" panose="02040503050406030204" pitchFamily="18" charset="0"/>
                                          <a:ea typeface="Cambria Math" panose="02040503050406030204" pitchFamily="18" charset="0"/>
                                        </a:rPr>
                                        <m:t>1</m:t>
                                      </m:r>
                                    </m:sub>
                                  </m:sSub>
                                </m:num>
                                <m:den>
                                  <m:r>
                                    <a:rPr lang="en-CA" sz="3600" b="0" i="1" dirty="0" smtClean="0">
                                      <a:latin typeface="Cambria Math" panose="02040503050406030204" pitchFamily="18" charset="0"/>
                                      <a:ea typeface="Cambria Math" panose="02040503050406030204" pitchFamily="18" charset="0"/>
                                    </a:rPr>
                                    <m:t>2</m:t>
                                  </m:r>
                                </m:den>
                              </m:f>
                            </m:den>
                          </m:f>
                        </m:num>
                        <m:den>
                          <m:f>
                            <m:fPr>
                              <m:ctrlPr>
                                <a:rPr lang="en-CA" sz="3600" i="1" dirty="0">
                                  <a:latin typeface="Cambria Math" panose="02040503050406030204" pitchFamily="18" charset="0"/>
                                  <a:ea typeface="Cambria Math" panose="02040503050406030204" pitchFamily="18" charset="0"/>
                                </a:rPr>
                              </m:ctrlPr>
                            </m:fPr>
                            <m:num>
                              <m:sSub>
                                <m:sSubPr>
                                  <m:ctrlPr>
                                    <a:rPr lang="en-CA" sz="3600" i="1" dirty="0">
                                      <a:latin typeface="Cambria Math" panose="02040503050406030204" pitchFamily="18" charset="0"/>
                                      <a:ea typeface="Cambria Math" panose="02040503050406030204" pitchFamily="18" charset="0"/>
                                    </a:rPr>
                                  </m:ctrlPr>
                                </m:sSubPr>
                                <m:e>
                                  <m:r>
                                    <a:rPr lang="en-CA" sz="3600" b="0" i="1" dirty="0" smtClean="0">
                                      <a:latin typeface="Cambria Math" panose="02040503050406030204" pitchFamily="18" charset="0"/>
                                      <a:ea typeface="Cambria Math" panose="02040503050406030204" pitchFamily="18" charset="0"/>
                                    </a:rPr>
                                    <m:t>𝑃</m:t>
                                  </m:r>
                                </m:e>
                                <m:sub>
                                  <m:r>
                                    <a:rPr lang="en-CA" sz="3600" i="1" dirty="0">
                                      <a:latin typeface="Cambria Math" panose="02040503050406030204" pitchFamily="18" charset="0"/>
                                      <a:ea typeface="Cambria Math" panose="02040503050406030204" pitchFamily="18" charset="0"/>
                                    </a:rPr>
                                    <m:t>2</m:t>
                                  </m:r>
                                </m:sub>
                              </m:sSub>
                              <m:r>
                                <a:rPr lang="en-CA" sz="3600" i="1" dirty="0">
                                  <a:latin typeface="Cambria Math" panose="02040503050406030204" pitchFamily="18" charset="0"/>
                                  <a:ea typeface="Cambria Math" panose="02040503050406030204" pitchFamily="18" charset="0"/>
                                </a:rPr>
                                <m:t>−</m:t>
                              </m:r>
                              <m:sSub>
                                <m:sSubPr>
                                  <m:ctrlPr>
                                    <a:rPr lang="en-CA" sz="3600" i="1" dirty="0">
                                      <a:latin typeface="Cambria Math" panose="02040503050406030204" pitchFamily="18" charset="0"/>
                                      <a:ea typeface="Cambria Math" panose="02040503050406030204" pitchFamily="18" charset="0"/>
                                    </a:rPr>
                                  </m:ctrlPr>
                                </m:sSubPr>
                                <m:e>
                                  <m:r>
                                    <a:rPr lang="en-CA" sz="3600" b="0" i="1" dirty="0" smtClean="0">
                                      <a:latin typeface="Cambria Math" panose="02040503050406030204" pitchFamily="18" charset="0"/>
                                      <a:ea typeface="Cambria Math" panose="02040503050406030204" pitchFamily="18" charset="0"/>
                                    </a:rPr>
                                    <m:t>𝑃</m:t>
                                  </m:r>
                                </m:e>
                                <m:sub>
                                  <m:r>
                                    <a:rPr lang="en-CA" sz="3600" i="1" dirty="0">
                                      <a:latin typeface="Cambria Math" panose="02040503050406030204" pitchFamily="18" charset="0"/>
                                      <a:ea typeface="Cambria Math" panose="02040503050406030204" pitchFamily="18" charset="0"/>
                                    </a:rPr>
                                    <m:t>1</m:t>
                                  </m:r>
                                </m:sub>
                              </m:sSub>
                            </m:num>
                            <m:den>
                              <m:f>
                                <m:fPr>
                                  <m:ctrlPr>
                                    <a:rPr lang="en-CA" sz="3600" i="1" dirty="0">
                                      <a:latin typeface="Cambria Math" panose="02040503050406030204" pitchFamily="18" charset="0"/>
                                      <a:ea typeface="Cambria Math" panose="02040503050406030204" pitchFamily="18" charset="0"/>
                                    </a:rPr>
                                  </m:ctrlPr>
                                </m:fPr>
                                <m:num>
                                  <m:sSub>
                                    <m:sSubPr>
                                      <m:ctrlPr>
                                        <a:rPr lang="en-CA" sz="3600" i="1" dirty="0">
                                          <a:latin typeface="Cambria Math" panose="02040503050406030204" pitchFamily="18" charset="0"/>
                                          <a:ea typeface="Cambria Math" panose="02040503050406030204" pitchFamily="18" charset="0"/>
                                        </a:rPr>
                                      </m:ctrlPr>
                                    </m:sSubPr>
                                    <m:e>
                                      <m:r>
                                        <a:rPr lang="en-CA" sz="3600" b="0" i="1" dirty="0" smtClean="0">
                                          <a:latin typeface="Cambria Math" panose="02040503050406030204" pitchFamily="18" charset="0"/>
                                          <a:ea typeface="Cambria Math" panose="02040503050406030204" pitchFamily="18" charset="0"/>
                                        </a:rPr>
                                        <m:t>𝑃</m:t>
                                      </m:r>
                                    </m:e>
                                    <m:sub>
                                      <m:r>
                                        <a:rPr lang="en-CA" sz="3600" i="1" dirty="0">
                                          <a:latin typeface="Cambria Math" panose="02040503050406030204" pitchFamily="18" charset="0"/>
                                          <a:ea typeface="Cambria Math" panose="02040503050406030204" pitchFamily="18" charset="0"/>
                                        </a:rPr>
                                        <m:t>2</m:t>
                                      </m:r>
                                    </m:sub>
                                  </m:sSub>
                                  <m:r>
                                    <a:rPr lang="en-CA" sz="3600" b="0" i="1" dirty="0" smtClean="0">
                                      <a:latin typeface="Cambria Math" panose="02040503050406030204" pitchFamily="18" charset="0"/>
                                      <a:ea typeface="Cambria Math" panose="02040503050406030204" pitchFamily="18" charset="0"/>
                                    </a:rPr>
                                    <m:t>+</m:t>
                                  </m:r>
                                  <m:sSub>
                                    <m:sSubPr>
                                      <m:ctrlPr>
                                        <a:rPr lang="en-CA" sz="3600" i="1" dirty="0">
                                          <a:latin typeface="Cambria Math" panose="02040503050406030204" pitchFamily="18" charset="0"/>
                                          <a:ea typeface="Cambria Math" panose="02040503050406030204" pitchFamily="18" charset="0"/>
                                        </a:rPr>
                                      </m:ctrlPr>
                                    </m:sSubPr>
                                    <m:e>
                                      <m:r>
                                        <a:rPr lang="en-CA" sz="3600" b="0" i="1" dirty="0" smtClean="0">
                                          <a:latin typeface="Cambria Math" panose="02040503050406030204" pitchFamily="18" charset="0"/>
                                          <a:ea typeface="Cambria Math" panose="02040503050406030204" pitchFamily="18" charset="0"/>
                                        </a:rPr>
                                        <m:t>𝑃</m:t>
                                      </m:r>
                                    </m:e>
                                    <m:sub>
                                      <m:r>
                                        <a:rPr lang="en-CA" sz="3600" i="1" dirty="0">
                                          <a:latin typeface="Cambria Math" panose="02040503050406030204" pitchFamily="18" charset="0"/>
                                          <a:ea typeface="Cambria Math" panose="02040503050406030204" pitchFamily="18" charset="0"/>
                                        </a:rPr>
                                        <m:t>1</m:t>
                                      </m:r>
                                    </m:sub>
                                  </m:sSub>
                                </m:num>
                                <m:den>
                                  <m:r>
                                    <a:rPr lang="en-CA" sz="3600" i="1" dirty="0">
                                      <a:latin typeface="Cambria Math" panose="02040503050406030204" pitchFamily="18" charset="0"/>
                                      <a:ea typeface="Cambria Math" panose="02040503050406030204" pitchFamily="18" charset="0"/>
                                    </a:rPr>
                                    <m:t>2</m:t>
                                  </m:r>
                                </m:den>
                              </m:f>
                            </m:den>
                          </m:f>
                        </m:den>
                      </m:f>
                    </m:oMath>
                  </m:oMathPara>
                </a14:m>
                <a:endParaRPr lang="en-US" dirty="0"/>
              </a:p>
            </p:txBody>
          </p:sp>
        </mc:Choice>
        <mc:Fallback xmlns="">
          <p:sp>
            <p:nvSpPr>
              <p:cNvPr id="2" name="Google Shape;532;g1673e9dd3e2_0_75">
                <a:extLst>
                  <a:ext uri="{FF2B5EF4-FFF2-40B4-BE49-F238E27FC236}">
                    <a16:creationId xmlns:a16="http://schemas.microsoft.com/office/drawing/2014/main" id="{4B963630-D71F-5F38-6FB7-FADFA59B04B9}"/>
                  </a:ext>
                </a:extLst>
              </p:cNvPr>
              <p:cNvSpPr txBox="1">
                <a:spLocks noRot="1" noChangeAspect="1" noMove="1" noResize="1" noEditPoints="1" noAdjustHandles="1" noChangeArrowheads="1" noChangeShapeType="1" noTextEdit="1"/>
              </p:cNvSpPr>
              <p:nvPr/>
            </p:nvSpPr>
            <p:spPr>
              <a:xfrm>
                <a:off x="1624166" y="2409908"/>
                <a:ext cx="5970077" cy="3746543"/>
              </a:xfrm>
              <a:prstGeom prst="rect">
                <a:avLst/>
              </a:prstGeom>
              <a:blipFill>
                <a:blip r:embed="rId6"/>
                <a:stretch>
                  <a:fillRect/>
                </a:stretch>
              </a:blipFill>
              <a:ln>
                <a:no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3" name="Google Shape;532;g1673e9dd3e2_0_75">
                <a:extLst>
                  <a:ext uri="{FF2B5EF4-FFF2-40B4-BE49-F238E27FC236}">
                    <a16:creationId xmlns:a16="http://schemas.microsoft.com/office/drawing/2014/main" id="{69DCD9D2-8CD1-6EA6-95B5-57F390EAD8F7}"/>
                  </a:ext>
                </a:extLst>
              </p:cNvPr>
              <p:cNvSpPr txBox="1">
                <a:spLocks/>
              </p:cNvSpPr>
              <p:nvPr/>
            </p:nvSpPr>
            <p:spPr>
              <a:xfrm>
                <a:off x="8587791" y="2862609"/>
                <a:ext cx="7806867" cy="2552918"/>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100000"/>
                  </a:lnSpc>
                  <a:spcBef>
                    <a:spcPts val="360"/>
                  </a:spcBef>
                  <a:spcAft>
                    <a:spcPts val="0"/>
                  </a:spcAft>
                  <a:buClr>
                    <a:schemeClr val="dk1"/>
                  </a:buClr>
                  <a:buSzPts val="1800"/>
                  <a:buFont typeface="Arial"/>
                  <a:buChar char="•"/>
                  <a:defRPr sz="3200" b="0" i="0" u="none" strike="noStrike" cap="none">
                    <a:solidFill>
                      <a:schemeClr val="dk1"/>
                    </a:solidFill>
                    <a:latin typeface="Calibri"/>
                    <a:ea typeface="Calibri"/>
                    <a:cs typeface="Calibri"/>
                    <a:sym typeface="Calibri"/>
                  </a:defRPr>
                </a:lvl1pPr>
                <a:lvl2pPr marL="914400" marR="0" lvl="1" indent="-342900" algn="l" rtl="0">
                  <a:lnSpc>
                    <a:spcPct val="100000"/>
                  </a:lnSpc>
                  <a:spcBef>
                    <a:spcPts val="36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2pPr>
                <a:lvl3pPr marL="1371600" marR="0" lvl="2" indent="-342900" algn="l" rtl="0">
                  <a:lnSpc>
                    <a:spcPct val="100000"/>
                  </a:lnSpc>
                  <a:spcBef>
                    <a:spcPts val="36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9pPr>
              </a:lstStyle>
              <a:p>
                <a:pPr marL="0" indent="0">
                  <a:buNone/>
                </a:pPr>
                <a14:m>
                  <m:oMathPara xmlns:m="http://schemas.openxmlformats.org/officeDocument/2006/math">
                    <m:oMathParaPr>
                      <m:jc m:val="centerGroup"/>
                    </m:oMathParaPr>
                    <m:oMath xmlns:m="http://schemas.openxmlformats.org/officeDocument/2006/math">
                      <m:sSubSup>
                        <m:sSubSupPr>
                          <m:ctrlPr>
                            <a:rPr lang="en-CA" sz="4000" b="0" i="1" dirty="0" smtClean="0">
                              <a:latin typeface="Cambria Math" panose="02040503050406030204" pitchFamily="18" charset="0"/>
                              <a:ea typeface="Cambria Math" panose="02040503050406030204" pitchFamily="18" charset="0"/>
                            </a:rPr>
                          </m:ctrlPr>
                        </m:sSubSupPr>
                        <m:e>
                          <m:r>
                            <a:rPr lang="en-CA" sz="4000" b="0" i="1" dirty="0" smtClean="0">
                              <a:latin typeface="Cambria Math" panose="02040503050406030204" pitchFamily="18" charset="0"/>
                              <a:ea typeface="Cambria Math" panose="02040503050406030204" pitchFamily="18" charset="0"/>
                            </a:rPr>
                            <m:t>𝐸</m:t>
                          </m:r>
                        </m:e>
                        <m:sub>
                          <m:r>
                            <a:rPr lang="en-CA" sz="4000" b="0" i="1" dirty="0" smtClean="0">
                              <a:latin typeface="Cambria Math" panose="02040503050406030204" pitchFamily="18" charset="0"/>
                              <a:ea typeface="Cambria Math" panose="02040503050406030204" pitchFamily="18" charset="0"/>
                            </a:rPr>
                            <m:t>𝑃</m:t>
                          </m:r>
                        </m:sub>
                        <m:sup>
                          <m:r>
                            <a:rPr lang="en-CA" sz="4000" b="0" i="1" dirty="0" smtClean="0">
                              <a:latin typeface="Cambria Math" panose="02040503050406030204" pitchFamily="18" charset="0"/>
                              <a:ea typeface="Cambria Math" panose="02040503050406030204" pitchFamily="18" charset="0"/>
                            </a:rPr>
                            <m:t>𝐷</m:t>
                          </m:r>
                        </m:sup>
                      </m:sSubSup>
                      <m:r>
                        <a:rPr lang="en-CA" sz="4000" b="0" i="1" dirty="0" smtClean="0">
                          <a:latin typeface="Cambria Math" panose="02040503050406030204" pitchFamily="18" charset="0"/>
                          <a:ea typeface="Cambria Math" panose="02040503050406030204" pitchFamily="18" charset="0"/>
                        </a:rPr>
                        <m:t>= </m:t>
                      </m:r>
                      <m:f>
                        <m:fPr>
                          <m:ctrlPr>
                            <a:rPr lang="en-CA" sz="4000" b="0" i="1" dirty="0" smtClean="0">
                              <a:latin typeface="Cambria Math" panose="02040503050406030204" pitchFamily="18" charset="0"/>
                              <a:ea typeface="Cambria Math" panose="02040503050406030204" pitchFamily="18" charset="0"/>
                            </a:rPr>
                          </m:ctrlPr>
                        </m:fPr>
                        <m:num>
                          <m:r>
                            <a:rPr lang="en-CA" sz="4000" i="1" dirty="0">
                              <a:latin typeface="Cambria Math" panose="02040503050406030204" pitchFamily="18" charset="0"/>
                            </a:rPr>
                            <m:t>%</m:t>
                          </m:r>
                          <m:r>
                            <a:rPr lang="en-CA" sz="4000" i="1" dirty="0">
                              <a:latin typeface="Cambria Math" panose="02040503050406030204" pitchFamily="18" charset="0"/>
                              <a:ea typeface="Cambria Math" panose="02040503050406030204" pitchFamily="18" charset="0"/>
                            </a:rPr>
                            <m:t>∆</m:t>
                          </m:r>
                          <m:r>
                            <a:rPr lang="en-CA" sz="4000" i="1" dirty="0">
                              <a:latin typeface="Cambria Math" panose="02040503050406030204" pitchFamily="18" charset="0"/>
                              <a:ea typeface="Cambria Math" panose="02040503050406030204" pitchFamily="18" charset="0"/>
                            </a:rPr>
                            <m:t>𝑄</m:t>
                          </m:r>
                        </m:num>
                        <m:den>
                          <m:r>
                            <a:rPr lang="en-CA" sz="4000" b="0" i="1" dirty="0" smtClean="0">
                              <a:latin typeface="Cambria Math" panose="02040503050406030204" pitchFamily="18" charset="0"/>
                              <a:ea typeface="Cambria Math" panose="02040503050406030204" pitchFamily="18" charset="0"/>
                            </a:rPr>
                            <m:t>%∆</m:t>
                          </m:r>
                          <m:r>
                            <a:rPr lang="en-CA" sz="4000" b="0" i="1" dirty="0" smtClean="0">
                              <a:latin typeface="Cambria Math" panose="02040503050406030204" pitchFamily="18" charset="0"/>
                              <a:ea typeface="Cambria Math" panose="02040503050406030204" pitchFamily="18" charset="0"/>
                            </a:rPr>
                            <m:t>𝑃</m:t>
                          </m:r>
                        </m:den>
                      </m:f>
                      <m:r>
                        <a:rPr lang="en-CA" sz="4000" b="0" i="0" dirty="0" smtClean="0">
                          <a:latin typeface="Cambria Math" panose="02040503050406030204" pitchFamily="18" charset="0"/>
                          <a:ea typeface="Cambria Math" panose="02040503050406030204" pitchFamily="18" charset="0"/>
                        </a:rPr>
                        <m:t>= </m:t>
                      </m:r>
                      <m:f>
                        <m:fPr>
                          <m:ctrlPr>
                            <a:rPr lang="en-CA" sz="4000" b="0" i="1" dirty="0" smtClean="0">
                              <a:latin typeface="Cambria Math" panose="02040503050406030204" pitchFamily="18" charset="0"/>
                              <a:ea typeface="Cambria Math" panose="02040503050406030204" pitchFamily="18" charset="0"/>
                            </a:rPr>
                          </m:ctrlPr>
                        </m:fPr>
                        <m:num>
                          <m:f>
                            <m:fPr>
                              <m:ctrlPr>
                                <a:rPr lang="en-CA" sz="4000" b="0" i="1" dirty="0" smtClean="0">
                                  <a:latin typeface="Cambria Math" panose="02040503050406030204" pitchFamily="18" charset="0"/>
                                  <a:ea typeface="Cambria Math" panose="02040503050406030204" pitchFamily="18" charset="0"/>
                                </a:rPr>
                              </m:ctrlPr>
                            </m:fPr>
                            <m:num>
                              <m:r>
                                <a:rPr lang="en-CA" sz="4000" b="0" i="1" dirty="0" smtClean="0">
                                  <a:latin typeface="Cambria Math" panose="02040503050406030204" pitchFamily="18" charset="0"/>
                                  <a:ea typeface="Cambria Math" panose="02040503050406030204" pitchFamily="18" charset="0"/>
                                </a:rPr>
                                <m:t>ⅆ</m:t>
                              </m:r>
                              <m:r>
                                <a:rPr lang="en-CA" sz="4000" b="0" i="1" dirty="0" smtClean="0">
                                  <a:latin typeface="Cambria Math" panose="02040503050406030204" pitchFamily="18" charset="0"/>
                                  <a:ea typeface="Cambria Math" panose="02040503050406030204" pitchFamily="18" charset="0"/>
                                </a:rPr>
                                <m:t>𝑄</m:t>
                              </m:r>
                            </m:num>
                            <m:den>
                              <m:r>
                                <a:rPr lang="en-CA" sz="4000" b="0" i="1" dirty="0" smtClean="0">
                                  <a:latin typeface="Cambria Math" panose="02040503050406030204" pitchFamily="18" charset="0"/>
                                  <a:ea typeface="Cambria Math" panose="02040503050406030204" pitchFamily="18" charset="0"/>
                                </a:rPr>
                                <m:t>𝑄</m:t>
                              </m:r>
                            </m:den>
                          </m:f>
                        </m:num>
                        <m:den>
                          <m:f>
                            <m:fPr>
                              <m:ctrlPr>
                                <a:rPr lang="en-CA" sz="4000" i="1" dirty="0">
                                  <a:latin typeface="Cambria Math" panose="02040503050406030204" pitchFamily="18" charset="0"/>
                                  <a:ea typeface="Cambria Math" panose="02040503050406030204" pitchFamily="18" charset="0"/>
                                </a:rPr>
                              </m:ctrlPr>
                            </m:fPr>
                            <m:num>
                              <m:r>
                                <a:rPr lang="en-CA" sz="4000" i="1" dirty="0" smtClean="0">
                                  <a:latin typeface="Cambria Math" panose="02040503050406030204" pitchFamily="18" charset="0"/>
                                  <a:ea typeface="Cambria Math" panose="02040503050406030204" pitchFamily="18" charset="0"/>
                                </a:rPr>
                                <m:t>ⅆ</m:t>
                              </m:r>
                              <m:r>
                                <a:rPr lang="en-CA" sz="4000" b="0" i="1" dirty="0" smtClean="0">
                                  <a:latin typeface="Cambria Math" panose="02040503050406030204" pitchFamily="18" charset="0"/>
                                  <a:ea typeface="Cambria Math" panose="02040503050406030204" pitchFamily="18" charset="0"/>
                                </a:rPr>
                                <m:t>𝑃</m:t>
                              </m:r>
                            </m:num>
                            <m:den>
                              <m:r>
                                <a:rPr lang="en-CA" sz="4000" b="0" i="1" dirty="0" smtClean="0">
                                  <a:latin typeface="Cambria Math" panose="02040503050406030204" pitchFamily="18" charset="0"/>
                                  <a:ea typeface="Cambria Math" panose="02040503050406030204" pitchFamily="18" charset="0"/>
                                </a:rPr>
                                <m:t>𝑃</m:t>
                              </m:r>
                            </m:den>
                          </m:f>
                        </m:den>
                      </m:f>
                      <m:r>
                        <a:rPr lang="en-CA" sz="4000" b="0" i="1" dirty="0" smtClean="0">
                          <a:latin typeface="Cambria Math" panose="02040503050406030204" pitchFamily="18" charset="0"/>
                          <a:ea typeface="Cambria Math" panose="02040503050406030204" pitchFamily="18" charset="0"/>
                        </a:rPr>
                        <m:t>= </m:t>
                      </m:r>
                      <m:f>
                        <m:fPr>
                          <m:ctrlPr>
                            <a:rPr lang="en-CA" sz="4000" b="0" i="1" dirty="0" smtClean="0">
                              <a:latin typeface="Cambria Math" panose="02040503050406030204" pitchFamily="18" charset="0"/>
                              <a:ea typeface="Cambria Math" panose="02040503050406030204" pitchFamily="18" charset="0"/>
                            </a:rPr>
                          </m:ctrlPr>
                        </m:fPr>
                        <m:num>
                          <m:r>
                            <a:rPr lang="en-CA" sz="4000" b="0" i="1" dirty="0" smtClean="0">
                              <a:latin typeface="Cambria Math" panose="02040503050406030204" pitchFamily="18" charset="0"/>
                              <a:ea typeface="Cambria Math" panose="02040503050406030204" pitchFamily="18" charset="0"/>
                            </a:rPr>
                            <m:t>𝑃</m:t>
                          </m:r>
                        </m:num>
                        <m:den>
                          <m:r>
                            <a:rPr lang="en-CA" sz="4000" b="0" i="1" dirty="0" smtClean="0">
                              <a:latin typeface="Cambria Math" panose="02040503050406030204" pitchFamily="18" charset="0"/>
                              <a:ea typeface="Cambria Math" panose="02040503050406030204" pitchFamily="18" charset="0"/>
                            </a:rPr>
                            <m:t>𝑄</m:t>
                          </m:r>
                        </m:den>
                      </m:f>
                      <m:r>
                        <a:rPr lang="en-CA" sz="4000" b="0" i="1" dirty="0" smtClean="0">
                          <a:latin typeface="Cambria Math" panose="02040503050406030204" pitchFamily="18" charset="0"/>
                          <a:ea typeface="Cambria Math" panose="02040503050406030204" pitchFamily="18" charset="0"/>
                        </a:rPr>
                        <m:t>∙ </m:t>
                      </m:r>
                      <m:f>
                        <m:fPr>
                          <m:ctrlPr>
                            <a:rPr lang="en-CA" sz="4000" b="0" i="1" dirty="0" smtClean="0">
                              <a:latin typeface="Cambria Math" panose="02040503050406030204" pitchFamily="18" charset="0"/>
                              <a:ea typeface="Cambria Math" panose="02040503050406030204" pitchFamily="18" charset="0"/>
                            </a:rPr>
                          </m:ctrlPr>
                        </m:fPr>
                        <m:num>
                          <m:r>
                            <a:rPr lang="en-CA" sz="4000" b="0" i="1" dirty="0" smtClean="0">
                              <a:latin typeface="Cambria Math" panose="02040503050406030204" pitchFamily="18" charset="0"/>
                              <a:ea typeface="Cambria Math" panose="02040503050406030204" pitchFamily="18" charset="0"/>
                            </a:rPr>
                            <m:t>𝑑𝑄</m:t>
                          </m:r>
                        </m:num>
                        <m:den>
                          <m:r>
                            <a:rPr lang="en-CA" sz="4000" b="0" i="1" dirty="0" smtClean="0">
                              <a:latin typeface="Cambria Math" panose="02040503050406030204" pitchFamily="18" charset="0"/>
                              <a:ea typeface="Cambria Math" panose="02040503050406030204" pitchFamily="18" charset="0"/>
                            </a:rPr>
                            <m:t>𝑑𝑃</m:t>
                          </m:r>
                        </m:den>
                      </m:f>
                    </m:oMath>
                  </m:oMathPara>
                </a14:m>
                <a:endParaRPr lang="en-US" dirty="0"/>
              </a:p>
            </p:txBody>
          </p:sp>
        </mc:Choice>
        <mc:Fallback xmlns="">
          <p:sp>
            <p:nvSpPr>
              <p:cNvPr id="3" name="Google Shape;532;g1673e9dd3e2_0_75">
                <a:extLst>
                  <a:ext uri="{FF2B5EF4-FFF2-40B4-BE49-F238E27FC236}">
                    <a16:creationId xmlns:a16="http://schemas.microsoft.com/office/drawing/2014/main" id="{69DCD9D2-8CD1-6EA6-95B5-57F390EAD8F7}"/>
                  </a:ext>
                </a:extLst>
              </p:cNvPr>
              <p:cNvSpPr txBox="1">
                <a:spLocks noRot="1" noChangeAspect="1" noMove="1" noResize="1" noEditPoints="1" noAdjustHandles="1" noChangeArrowheads="1" noChangeShapeType="1" noTextEdit="1"/>
              </p:cNvSpPr>
              <p:nvPr/>
            </p:nvSpPr>
            <p:spPr>
              <a:xfrm>
                <a:off x="8587791" y="2862609"/>
                <a:ext cx="7806867" cy="2552918"/>
              </a:xfrm>
              <a:prstGeom prst="rect">
                <a:avLst/>
              </a:prstGeom>
              <a:blipFill>
                <a:blip r:embed="rId7"/>
                <a:stretch>
                  <a:fillRect/>
                </a:stretch>
              </a:blipFill>
              <a:ln>
                <a:noFill/>
              </a:ln>
            </p:spPr>
            <p:txBody>
              <a:bodyPr/>
              <a:lstStyle/>
              <a:p>
                <a:r>
                  <a:rPr lang="en-CA">
                    <a:noFill/>
                  </a:rPr>
                  <a:t> </a:t>
                </a:r>
              </a:p>
            </p:txBody>
          </p:sp>
        </mc:Fallback>
      </mc:AlternateContent>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38"/>
        <p:cNvGrpSpPr/>
        <p:nvPr/>
      </p:nvGrpSpPr>
      <p:grpSpPr>
        <a:xfrm>
          <a:off x="0" y="0"/>
          <a:ext cx="0" cy="0"/>
          <a:chOff x="0" y="0"/>
          <a:chExt cx="0" cy="0"/>
        </a:xfrm>
      </p:grpSpPr>
      <p:pic>
        <p:nvPicPr>
          <p:cNvPr id="539" name="Google Shape;539;g1673e9dd3e2_0_87"/>
          <p:cNvPicPr preferRelativeResize="0"/>
          <p:nvPr/>
        </p:nvPicPr>
        <p:blipFill rotWithShape="1">
          <a:blip r:embed="rId3">
            <a:alphaModFix/>
          </a:blip>
          <a:srcRect b="619"/>
          <a:stretch/>
        </p:blipFill>
        <p:spPr>
          <a:xfrm rot="2700000">
            <a:off x="16270669" y="-98947"/>
            <a:ext cx="2072513" cy="2059669"/>
          </a:xfrm>
          <a:prstGeom prst="rect">
            <a:avLst/>
          </a:prstGeom>
          <a:noFill/>
          <a:ln>
            <a:noFill/>
          </a:ln>
        </p:spPr>
      </p:pic>
      <p:grpSp>
        <p:nvGrpSpPr>
          <p:cNvPr id="540" name="Google Shape;540;g1673e9dd3e2_0_87"/>
          <p:cNvGrpSpPr/>
          <p:nvPr/>
        </p:nvGrpSpPr>
        <p:grpSpPr>
          <a:xfrm>
            <a:off x="0" y="8843309"/>
            <a:ext cx="18287996" cy="3230764"/>
            <a:chOff x="0" y="-38100"/>
            <a:chExt cx="4816592" cy="850900"/>
          </a:xfrm>
        </p:grpSpPr>
        <p:sp>
          <p:nvSpPr>
            <p:cNvPr id="541" name="Google Shape;541;g1673e9dd3e2_0_87"/>
            <p:cNvSpPr/>
            <p:nvPr/>
          </p:nvSpPr>
          <p:spPr>
            <a:xfrm>
              <a:off x="0" y="0"/>
              <a:ext cx="4816592" cy="342131"/>
            </a:xfrm>
            <a:custGeom>
              <a:avLst/>
              <a:gdLst/>
              <a:ahLst/>
              <a:cxnLst/>
              <a:rect l="l" t="t" r="r" b="b"/>
              <a:pathLst>
                <a:path w="4816592" h="342131" extrusionOk="0">
                  <a:moveTo>
                    <a:pt x="0" y="0"/>
                  </a:moveTo>
                  <a:lnTo>
                    <a:pt x="4816592" y="0"/>
                  </a:lnTo>
                  <a:lnTo>
                    <a:pt x="4816592" y="342131"/>
                  </a:lnTo>
                  <a:lnTo>
                    <a:pt x="0" y="342131"/>
                  </a:lnTo>
                  <a:close/>
                </a:path>
              </a:pathLst>
            </a:custGeom>
            <a:solidFill>
              <a:srgbClr val="FEC099"/>
            </a:solidFill>
            <a:ln>
              <a:noFill/>
            </a:ln>
          </p:spPr>
          <p:txBody>
            <a:bodyPr/>
            <a:lstStyle/>
            <a:p>
              <a:endParaRPr lang="en-CA"/>
            </a:p>
          </p:txBody>
        </p:sp>
        <p:sp>
          <p:nvSpPr>
            <p:cNvPr id="542" name="Google Shape;542;g1673e9dd3e2_0_87"/>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pic>
        <p:nvPicPr>
          <p:cNvPr id="543" name="Google Shape;543;g1673e9dd3e2_0_87"/>
          <p:cNvPicPr preferRelativeResize="0"/>
          <p:nvPr/>
        </p:nvPicPr>
        <p:blipFill rotWithShape="1">
          <a:blip r:embed="rId4">
            <a:alphaModFix/>
          </a:blip>
          <a:srcRect/>
          <a:stretch/>
        </p:blipFill>
        <p:spPr>
          <a:xfrm>
            <a:off x="107745" y="9061043"/>
            <a:ext cx="1716191" cy="1175659"/>
          </a:xfrm>
          <a:prstGeom prst="rect">
            <a:avLst/>
          </a:prstGeom>
          <a:noFill/>
          <a:ln>
            <a:noFill/>
          </a:ln>
        </p:spPr>
      </p:pic>
      <p:pic>
        <p:nvPicPr>
          <p:cNvPr id="544" name="Google Shape;544;g1673e9dd3e2_0_87"/>
          <p:cNvPicPr preferRelativeResize="0"/>
          <p:nvPr/>
        </p:nvPicPr>
        <p:blipFill rotWithShape="1">
          <a:blip r:embed="rId5">
            <a:alphaModFix/>
          </a:blip>
          <a:srcRect/>
          <a:stretch/>
        </p:blipFill>
        <p:spPr>
          <a:xfrm>
            <a:off x="15845978" y="7130810"/>
            <a:ext cx="2733798" cy="3538897"/>
          </a:xfrm>
          <a:prstGeom prst="rect">
            <a:avLst/>
          </a:prstGeom>
          <a:noFill/>
          <a:ln>
            <a:noFill/>
          </a:ln>
        </p:spPr>
      </p:pic>
      <p:sp>
        <p:nvSpPr>
          <p:cNvPr id="545" name="Google Shape;545;g1673e9dd3e2_0_87"/>
          <p:cNvSpPr txBox="1">
            <a:spLocks noGrp="1"/>
          </p:cNvSpPr>
          <p:nvPr>
            <p:ph type="body" idx="1"/>
          </p:nvPr>
        </p:nvSpPr>
        <p:spPr>
          <a:xfrm>
            <a:off x="1543050" y="2168650"/>
            <a:ext cx="9894627" cy="5132902"/>
          </a:xfrm>
          <a:prstGeom prst="rect">
            <a:avLst/>
          </a:prstGeom>
          <a:noFill/>
          <a:ln>
            <a:noFill/>
          </a:ln>
        </p:spPr>
        <p:txBody>
          <a:bodyPr spcFirstLastPara="1" wrap="square" lIns="91425" tIns="45700" rIns="91425" bIns="45700" anchor="t" anchorCtr="0">
            <a:normAutofit/>
          </a:bodyPr>
          <a:lstStyle/>
          <a:p>
            <a:pPr marL="131445" lvl="0" indent="0" algn="l" rtl="0">
              <a:lnSpc>
                <a:spcPct val="100000"/>
              </a:lnSpc>
              <a:spcBef>
                <a:spcPts val="360"/>
              </a:spcBef>
              <a:spcAft>
                <a:spcPts val="0"/>
              </a:spcAft>
              <a:buSzPts val="1800"/>
              <a:buNone/>
            </a:pPr>
            <a:r>
              <a:rPr lang="en-US"/>
              <a:t>Demand for which a percentage change in a product’s price causes a larger percentage change in quantity demanded</a:t>
            </a:r>
            <a:endParaRPr/>
          </a:p>
          <a:p>
            <a:pPr marL="588645" lvl="0" indent="-457200" algn="l" rtl="0">
              <a:lnSpc>
                <a:spcPct val="100000"/>
              </a:lnSpc>
              <a:spcBef>
                <a:spcPts val="360"/>
              </a:spcBef>
              <a:spcAft>
                <a:spcPts val="0"/>
              </a:spcAft>
              <a:buSzPts val="1800"/>
              <a:buChar char="•"/>
            </a:pPr>
            <a:r>
              <a:rPr lang="en-US"/>
              <a:t>Shown with a flatter curve</a:t>
            </a:r>
            <a:endParaRPr/>
          </a:p>
          <a:p>
            <a:pPr marL="588645" lvl="0" indent="-457200" algn="l" rtl="0">
              <a:lnSpc>
                <a:spcPct val="100000"/>
              </a:lnSpc>
              <a:spcBef>
                <a:spcPts val="360"/>
              </a:spcBef>
              <a:spcAft>
                <a:spcPts val="0"/>
              </a:spcAft>
              <a:buSzPts val="1800"/>
              <a:buChar char="•"/>
            </a:pPr>
            <a:r>
              <a:rPr lang="en-US"/>
              <a:t>When |ε| &gt; 1, it is price elastic</a:t>
            </a:r>
            <a:endParaRPr/>
          </a:p>
          <a:p>
            <a:pPr marL="588645" lvl="0" indent="-457200" algn="l" rtl="0">
              <a:lnSpc>
                <a:spcPct val="100000"/>
              </a:lnSpc>
              <a:spcBef>
                <a:spcPts val="360"/>
              </a:spcBef>
              <a:spcAft>
                <a:spcPts val="0"/>
              </a:spcAft>
              <a:buSzPts val="1800"/>
              <a:buChar char="•"/>
            </a:pPr>
            <a:r>
              <a:rPr lang="en-US"/>
              <a:t>When demand is</a:t>
            </a:r>
            <a:r>
              <a:rPr lang="en-US" b="1"/>
              <a:t> elastic</a:t>
            </a:r>
            <a:r>
              <a:rPr lang="en-US"/>
              <a:t>, total revenue and the change in price have an </a:t>
            </a:r>
            <a:r>
              <a:rPr lang="en-US" b="1"/>
              <a:t>inverse relationship </a:t>
            </a:r>
            <a:r>
              <a:rPr lang="en-US"/>
              <a:t>→ total revenue changes in the opposite direction to the change in price.</a:t>
            </a:r>
            <a:endParaRPr/>
          </a:p>
        </p:txBody>
      </p:sp>
      <p:sp>
        <p:nvSpPr>
          <p:cNvPr id="546" name="Google Shape;546;g1673e9dd3e2_0_87"/>
          <p:cNvSpPr txBox="1"/>
          <p:nvPr/>
        </p:nvSpPr>
        <p:spPr>
          <a:xfrm>
            <a:off x="4051250" y="359376"/>
            <a:ext cx="8229600" cy="1143000"/>
          </a:xfrm>
          <a:prstGeom prst="rect">
            <a:avLst/>
          </a:prstGeom>
          <a:noFill/>
          <a:ln>
            <a:noFill/>
          </a:ln>
        </p:spPr>
        <p:txBody>
          <a:bodyPr spcFirstLastPara="1" wrap="square" lIns="91425" tIns="45700" rIns="91425" bIns="45700" anchor="ctr" anchorCtr="0">
            <a:normAutofit/>
          </a:bodyPr>
          <a:lstStyle/>
          <a:p>
            <a:pPr marL="0" marR="0" lvl="0" indent="0" algn="ctr" rtl="0">
              <a:lnSpc>
                <a:spcPct val="100000"/>
              </a:lnSpc>
              <a:spcBef>
                <a:spcPts val="0"/>
              </a:spcBef>
              <a:spcAft>
                <a:spcPts val="0"/>
              </a:spcAft>
              <a:buClr>
                <a:schemeClr val="dk1"/>
              </a:buClr>
              <a:buSzPts val="1800"/>
              <a:buFont typeface="Calibri"/>
              <a:buNone/>
            </a:pPr>
            <a:r>
              <a:rPr lang="en-US" sz="4400" b="1" i="0" u="none" strike="noStrike" cap="none">
                <a:solidFill>
                  <a:schemeClr val="dk1"/>
                </a:solidFill>
                <a:latin typeface="Calibri"/>
                <a:ea typeface="Calibri"/>
                <a:cs typeface="Calibri"/>
                <a:sym typeface="Calibri"/>
              </a:rPr>
              <a:t>Elastic Demand</a:t>
            </a:r>
            <a:endParaRPr/>
          </a:p>
        </p:txBody>
      </p:sp>
      <p:pic>
        <p:nvPicPr>
          <p:cNvPr id="547" name="Google Shape;547;g1673e9dd3e2_0_87"/>
          <p:cNvPicPr preferRelativeResize="0"/>
          <p:nvPr/>
        </p:nvPicPr>
        <p:blipFill rotWithShape="1">
          <a:blip r:embed="rId6">
            <a:alphaModFix/>
          </a:blip>
          <a:srcRect/>
          <a:stretch/>
        </p:blipFill>
        <p:spPr>
          <a:xfrm>
            <a:off x="11775296" y="2455256"/>
            <a:ext cx="5244347" cy="4579453"/>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51"/>
        <p:cNvGrpSpPr/>
        <p:nvPr/>
      </p:nvGrpSpPr>
      <p:grpSpPr>
        <a:xfrm>
          <a:off x="0" y="0"/>
          <a:ext cx="0" cy="0"/>
          <a:chOff x="0" y="0"/>
          <a:chExt cx="0" cy="0"/>
        </a:xfrm>
      </p:grpSpPr>
      <p:pic>
        <p:nvPicPr>
          <p:cNvPr id="552" name="Google Shape;552;g1673e9dd3e2_0_101"/>
          <p:cNvPicPr preferRelativeResize="0"/>
          <p:nvPr/>
        </p:nvPicPr>
        <p:blipFill rotWithShape="1">
          <a:blip r:embed="rId3">
            <a:alphaModFix/>
          </a:blip>
          <a:srcRect b="619"/>
          <a:stretch/>
        </p:blipFill>
        <p:spPr>
          <a:xfrm rot="2700000">
            <a:off x="16270669" y="-98947"/>
            <a:ext cx="2072513" cy="2059669"/>
          </a:xfrm>
          <a:prstGeom prst="rect">
            <a:avLst/>
          </a:prstGeom>
          <a:noFill/>
          <a:ln>
            <a:noFill/>
          </a:ln>
        </p:spPr>
      </p:pic>
      <p:grpSp>
        <p:nvGrpSpPr>
          <p:cNvPr id="553" name="Google Shape;553;g1673e9dd3e2_0_101"/>
          <p:cNvGrpSpPr/>
          <p:nvPr/>
        </p:nvGrpSpPr>
        <p:grpSpPr>
          <a:xfrm>
            <a:off x="0" y="8843309"/>
            <a:ext cx="18287996" cy="3230764"/>
            <a:chOff x="0" y="-38100"/>
            <a:chExt cx="4816592" cy="850900"/>
          </a:xfrm>
        </p:grpSpPr>
        <p:sp>
          <p:nvSpPr>
            <p:cNvPr id="554" name="Google Shape;554;g1673e9dd3e2_0_101"/>
            <p:cNvSpPr/>
            <p:nvPr/>
          </p:nvSpPr>
          <p:spPr>
            <a:xfrm>
              <a:off x="0" y="0"/>
              <a:ext cx="4816592" cy="342131"/>
            </a:xfrm>
            <a:custGeom>
              <a:avLst/>
              <a:gdLst/>
              <a:ahLst/>
              <a:cxnLst/>
              <a:rect l="l" t="t" r="r" b="b"/>
              <a:pathLst>
                <a:path w="4816592" h="342131" extrusionOk="0">
                  <a:moveTo>
                    <a:pt x="0" y="0"/>
                  </a:moveTo>
                  <a:lnTo>
                    <a:pt x="4816592" y="0"/>
                  </a:lnTo>
                  <a:lnTo>
                    <a:pt x="4816592" y="342131"/>
                  </a:lnTo>
                  <a:lnTo>
                    <a:pt x="0" y="342131"/>
                  </a:lnTo>
                  <a:close/>
                </a:path>
              </a:pathLst>
            </a:custGeom>
            <a:solidFill>
              <a:srgbClr val="FEC099"/>
            </a:solidFill>
            <a:ln>
              <a:noFill/>
            </a:ln>
          </p:spPr>
          <p:txBody>
            <a:bodyPr/>
            <a:lstStyle/>
            <a:p>
              <a:endParaRPr lang="en-CA"/>
            </a:p>
          </p:txBody>
        </p:sp>
        <p:sp>
          <p:nvSpPr>
            <p:cNvPr id="555" name="Google Shape;555;g1673e9dd3e2_0_101"/>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pic>
        <p:nvPicPr>
          <p:cNvPr id="556" name="Google Shape;556;g1673e9dd3e2_0_101"/>
          <p:cNvPicPr preferRelativeResize="0"/>
          <p:nvPr/>
        </p:nvPicPr>
        <p:blipFill rotWithShape="1">
          <a:blip r:embed="rId4">
            <a:alphaModFix/>
          </a:blip>
          <a:srcRect/>
          <a:stretch/>
        </p:blipFill>
        <p:spPr>
          <a:xfrm>
            <a:off x="107745" y="9061043"/>
            <a:ext cx="1716191" cy="1175659"/>
          </a:xfrm>
          <a:prstGeom prst="rect">
            <a:avLst/>
          </a:prstGeom>
          <a:noFill/>
          <a:ln>
            <a:noFill/>
          </a:ln>
        </p:spPr>
      </p:pic>
      <p:pic>
        <p:nvPicPr>
          <p:cNvPr id="557" name="Google Shape;557;g1673e9dd3e2_0_101"/>
          <p:cNvPicPr preferRelativeResize="0"/>
          <p:nvPr/>
        </p:nvPicPr>
        <p:blipFill rotWithShape="1">
          <a:blip r:embed="rId5">
            <a:alphaModFix/>
          </a:blip>
          <a:srcRect/>
          <a:stretch/>
        </p:blipFill>
        <p:spPr>
          <a:xfrm>
            <a:off x="15845978" y="7130810"/>
            <a:ext cx="2733798" cy="3538897"/>
          </a:xfrm>
          <a:prstGeom prst="rect">
            <a:avLst/>
          </a:prstGeom>
          <a:noFill/>
          <a:ln>
            <a:noFill/>
          </a:ln>
        </p:spPr>
      </p:pic>
      <p:sp>
        <p:nvSpPr>
          <p:cNvPr id="558" name="Google Shape;558;g1673e9dd3e2_0_101"/>
          <p:cNvSpPr txBox="1">
            <a:spLocks noGrp="1"/>
          </p:cNvSpPr>
          <p:nvPr>
            <p:ph type="body" idx="1"/>
          </p:nvPr>
        </p:nvSpPr>
        <p:spPr>
          <a:xfrm>
            <a:off x="1543050" y="2168650"/>
            <a:ext cx="9894627" cy="5132902"/>
          </a:xfrm>
          <a:prstGeom prst="rect">
            <a:avLst/>
          </a:prstGeom>
          <a:noFill/>
          <a:ln>
            <a:noFill/>
          </a:ln>
        </p:spPr>
        <p:txBody>
          <a:bodyPr spcFirstLastPara="1" wrap="square" lIns="91425" tIns="45700" rIns="91425" bIns="45700" anchor="t" anchorCtr="0">
            <a:normAutofit/>
          </a:bodyPr>
          <a:lstStyle/>
          <a:p>
            <a:pPr marL="131445" lvl="0" indent="0" algn="l" rtl="0">
              <a:lnSpc>
                <a:spcPct val="100000"/>
              </a:lnSpc>
              <a:spcBef>
                <a:spcPts val="360"/>
              </a:spcBef>
              <a:spcAft>
                <a:spcPts val="0"/>
              </a:spcAft>
              <a:buSzPts val="1800"/>
              <a:buNone/>
            </a:pPr>
            <a:r>
              <a:rPr lang="en-US"/>
              <a:t>Demand for which a percentage change in a product’s price causes a smaller percentage change in quantity demanded.</a:t>
            </a:r>
            <a:endParaRPr/>
          </a:p>
          <a:p>
            <a:pPr marL="588645" lvl="0" indent="-457200" algn="l" rtl="0">
              <a:lnSpc>
                <a:spcPct val="100000"/>
              </a:lnSpc>
              <a:spcBef>
                <a:spcPts val="360"/>
              </a:spcBef>
              <a:spcAft>
                <a:spcPts val="0"/>
              </a:spcAft>
              <a:buSzPts val="1800"/>
              <a:buChar char="•"/>
            </a:pPr>
            <a:r>
              <a:rPr lang="en-US"/>
              <a:t>Shown with a steeper curve</a:t>
            </a:r>
            <a:endParaRPr/>
          </a:p>
          <a:p>
            <a:pPr marL="588645" lvl="0" indent="-457200" algn="l" rtl="0">
              <a:lnSpc>
                <a:spcPct val="100000"/>
              </a:lnSpc>
              <a:spcBef>
                <a:spcPts val="360"/>
              </a:spcBef>
              <a:spcAft>
                <a:spcPts val="0"/>
              </a:spcAft>
              <a:buSzPts val="1800"/>
              <a:buChar char="•"/>
            </a:pPr>
            <a:r>
              <a:rPr lang="en-US"/>
              <a:t>When 0 &lt; |ε| &lt; 1, it is price inelastic</a:t>
            </a:r>
            <a:endParaRPr/>
          </a:p>
          <a:p>
            <a:pPr marL="588645" lvl="0" indent="-457200" algn="l" rtl="0">
              <a:lnSpc>
                <a:spcPct val="100000"/>
              </a:lnSpc>
              <a:spcBef>
                <a:spcPts val="360"/>
              </a:spcBef>
              <a:spcAft>
                <a:spcPts val="0"/>
              </a:spcAft>
              <a:buSzPts val="1800"/>
              <a:buChar char="•"/>
            </a:pPr>
            <a:r>
              <a:rPr lang="en-US"/>
              <a:t>When the demand is</a:t>
            </a:r>
            <a:r>
              <a:rPr lang="en-US" b="1"/>
              <a:t> inelastic</a:t>
            </a:r>
            <a:r>
              <a:rPr lang="en-US"/>
              <a:t>, the price and total revenue have a </a:t>
            </a:r>
            <a:r>
              <a:rPr lang="en-US" b="1"/>
              <a:t>direct relationship </a:t>
            </a:r>
            <a:r>
              <a:rPr lang="en-US"/>
              <a:t>→ total revenue changes in the same direction as the change in price.</a:t>
            </a:r>
            <a:endParaRPr/>
          </a:p>
        </p:txBody>
      </p:sp>
      <p:sp>
        <p:nvSpPr>
          <p:cNvPr id="559" name="Google Shape;559;g1673e9dd3e2_0_101"/>
          <p:cNvSpPr txBox="1"/>
          <p:nvPr/>
        </p:nvSpPr>
        <p:spPr>
          <a:xfrm>
            <a:off x="4051250" y="359376"/>
            <a:ext cx="8229600" cy="1143000"/>
          </a:xfrm>
          <a:prstGeom prst="rect">
            <a:avLst/>
          </a:prstGeom>
          <a:noFill/>
          <a:ln>
            <a:noFill/>
          </a:ln>
        </p:spPr>
        <p:txBody>
          <a:bodyPr spcFirstLastPara="1" wrap="square" lIns="91425" tIns="45700" rIns="91425" bIns="45700" anchor="ctr" anchorCtr="0">
            <a:normAutofit/>
          </a:bodyPr>
          <a:lstStyle/>
          <a:p>
            <a:pPr marL="0" marR="0" lvl="0" indent="0" algn="ctr" rtl="0">
              <a:lnSpc>
                <a:spcPct val="100000"/>
              </a:lnSpc>
              <a:spcBef>
                <a:spcPts val="0"/>
              </a:spcBef>
              <a:spcAft>
                <a:spcPts val="0"/>
              </a:spcAft>
              <a:buClr>
                <a:schemeClr val="dk1"/>
              </a:buClr>
              <a:buSzPts val="1800"/>
              <a:buFont typeface="Calibri"/>
              <a:buNone/>
            </a:pPr>
            <a:r>
              <a:rPr lang="en-US" sz="4400" b="1" i="0" u="none" strike="noStrike" cap="none">
                <a:solidFill>
                  <a:schemeClr val="dk1"/>
                </a:solidFill>
                <a:latin typeface="Calibri"/>
                <a:ea typeface="Calibri"/>
                <a:cs typeface="Calibri"/>
                <a:sym typeface="Calibri"/>
              </a:rPr>
              <a:t>Inelastic Demand</a:t>
            </a:r>
            <a:endParaRPr/>
          </a:p>
        </p:txBody>
      </p:sp>
      <p:pic>
        <p:nvPicPr>
          <p:cNvPr id="560" name="Google Shape;560;g1673e9dd3e2_0_101"/>
          <p:cNvPicPr preferRelativeResize="0"/>
          <p:nvPr/>
        </p:nvPicPr>
        <p:blipFill rotWithShape="1">
          <a:blip r:embed="rId6">
            <a:alphaModFix/>
          </a:blip>
          <a:srcRect/>
          <a:stretch/>
        </p:blipFill>
        <p:spPr>
          <a:xfrm>
            <a:off x="11652985" y="2168650"/>
            <a:ext cx="5381625" cy="51816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64"/>
        <p:cNvGrpSpPr/>
        <p:nvPr/>
      </p:nvGrpSpPr>
      <p:grpSpPr>
        <a:xfrm>
          <a:off x="0" y="0"/>
          <a:ext cx="0" cy="0"/>
          <a:chOff x="0" y="0"/>
          <a:chExt cx="0" cy="0"/>
        </a:xfrm>
      </p:grpSpPr>
      <p:pic>
        <p:nvPicPr>
          <p:cNvPr id="565" name="Google Shape;565;g1673e9dd3e2_0_115"/>
          <p:cNvPicPr preferRelativeResize="0"/>
          <p:nvPr/>
        </p:nvPicPr>
        <p:blipFill rotWithShape="1">
          <a:blip r:embed="rId3">
            <a:alphaModFix/>
          </a:blip>
          <a:srcRect b="619"/>
          <a:stretch/>
        </p:blipFill>
        <p:spPr>
          <a:xfrm rot="2700000">
            <a:off x="16270669" y="-98947"/>
            <a:ext cx="2072513" cy="2059669"/>
          </a:xfrm>
          <a:prstGeom prst="rect">
            <a:avLst/>
          </a:prstGeom>
          <a:noFill/>
          <a:ln>
            <a:noFill/>
          </a:ln>
        </p:spPr>
      </p:pic>
      <p:grpSp>
        <p:nvGrpSpPr>
          <p:cNvPr id="566" name="Google Shape;566;g1673e9dd3e2_0_115"/>
          <p:cNvGrpSpPr/>
          <p:nvPr/>
        </p:nvGrpSpPr>
        <p:grpSpPr>
          <a:xfrm>
            <a:off x="0" y="8843309"/>
            <a:ext cx="18287996" cy="3230764"/>
            <a:chOff x="0" y="-38100"/>
            <a:chExt cx="4816592" cy="850900"/>
          </a:xfrm>
        </p:grpSpPr>
        <p:sp>
          <p:nvSpPr>
            <p:cNvPr id="567" name="Google Shape;567;g1673e9dd3e2_0_115"/>
            <p:cNvSpPr/>
            <p:nvPr/>
          </p:nvSpPr>
          <p:spPr>
            <a:xfrm>
              <a:off x="0" y="0"/>
              <a:ext cx="4816592" cy="342131"/>
            </a:xfrm>
            <a:custGeom>
              <a:avLst/>
              <a:gdLst/>
              <a:ahLst/>
              <a:cxnLst/>
              <a:rect l="l" t="t" r="r" b="b"/>
              <a:pathLst>
                <a:path w="4816592" h="342131" extrusionOk="0">
                  <a:moveTo>
                    <a:pt x="0" y="0"/>
                  </a:moveTo>
                  <a:lnTo>
                    <a:pt x="4816592" y="0"/>
                  </a:lnTo>
                  <a:lnTo>
                    <a:pt x="4816592" y="342131"/>
                  </a:lnTo>
                  <a:lnTo>
                    <a:pt x="0" y="342131"/>
                  </a:lnTo>
                  <a:close/>
                </a:path>
              </a:pathLst>
            </a:custGeom>
            <a:solidFill>
              <a:srgbClr val="FEC099"/>
            </a:solidFill>
            <a:ln>
              <a:noFill/>
            </a:ln>
          </p:spPr>
          <p:txBody>
            <a:bodyPr/>
            <a:lstStyle/>
            <a:p>
              <a:endParaRPr lang="en-CA"/>
            </a:p>
          </p:txBody>
        </p:sp>
        <p:sp>
          <p:nvSpPr>
            <p:cNvPr id="568" name="Google Shape;568;g1673e9dd3e2_0_115"/>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pic>
        <p:nvPicPr>
          <p:cNvPr id="569" name="Google Shape;569;g1673e9dd3e2_0_115"/>
          <p:cNvPicPr preferRelativeResize="0"/>
          <p:nvPr/>
        </p:nvPicPr>
        <p:blipFill rotWithShape="1">
          <a:blip r:embed="rId4">
            <a:alphaModFix/>
          </a:blip>
          <a:srcRect/>
          <a:stretch/>
        </p:blipFill>
        <p:spPr>
          <a:xfrm>
            <a:off x="107745" y="9061043"/>
            <a:ext cx="1716191" cy="1175659"/>
          </a:xfrm>
          <a:prstGeom prst="rect">
            <a:avLst/>
          </a:prstGeom>
          <a:noFill/>
          <a:ln>
            <a:noFill/>
          </a:ln>
        </p:spPr>
      </p:pic>
      <p:pic>
        <p:nvPicPr>
          <p:cNvPr id="570" name="Google Shape;570;g1673e9dd3e2_0_115"/>
          <p:cNvPicPr preferRelativeResize="0"/>
          <p:nvPr/>
        </p:nvPicPr>
        <p:blipFill rotWithShape="1">
          <a:blip r:embed="rId5">
            <a:alphaModFix/>
          </a:blip>
          <a:srcRect/>
          <a:stretch/>
        </p:blipFill>
        <p:spPr>
          <a:xfrm>
            <a:off x="15845978" y="7130810"/>
            <a:ext cx="2733798" cy="3538897"/>
          </a:xfrm>
          <a:prstGeom prst="rect">
            <a:avLst/>
          </a:prstGeom>
          <a:noFill/>
          <a:ln>
            <a:noFill/>
          </a:ln>
        </p:spPr>
      </p:pic>
      <p:sp>
        <p:nvSpPr>
          <p:cNvPr id="571" name="Google Shape;571;g1673e9dd3e2_0_115"/>
          <p:cNvSpPr txBox="1"/>
          <p:nvPr/>
        </p:nvSpPr>
        <p:spPr>
          <a:xfrm>
            <a:off x="4051250" y="359376"/>
            <a:ext cx="8229600" cy="1143000"/>
          </a:xfrm>
          <a:prstGeom prst="rect">
            <a:avLst/>
          </a:prstGeom>
          <a:noFill/>
          <a:ln>
            <a:noFill/>
          </a:ln>
        </p:spPr>
        <p:txBody>
          <a:bodyPr spcFirstLastPara="1" wrap="square" lIns="91425" tIns="45700" rIns="91425" bIns="45700" anchor="ctr" anchorCtr="0">
            <a:normAutofit fontScale="70000" lnSpcReduction="20000"/>
          </a:bodyPr>
          <a:lstStyle/>
          <a:p>
            <a:pPr marL="0" marR="0" lvl="0" indent="0" algn="ctr" rtl="0">
              <a:lnSpc>
                <a:spcPct val="100000"/>
              </a:lnSpc>
              <a:spcBef>
                <a:spcPts val="0"/>
              </a:spcBef>
              <a:spcAft>
                <a:spcPts val="0"/>
              </a:spcAft>
              <a:buClr>
                <a:schemeClr val="dk1"/>
              </a:buClr>
              <a:buSzPct val="58441"/>
              <a:buFont typeface="Calibri"/>
              <a:buNone/>
            </a:pPr>
            <a:endParaRPr sz="4400" b="1" i="0" u="none" strike="noStrike" cap="none">
              <a:solidFill>
                <a:schemeClr val="dk1"/>
              </a:solidFill>
              <a:latin typeface="Calibri"/>
              <a:ea typeface="Calibri"/>
              <a:cs typeface="Calibri"/>
              <a:sym typeface="Calibri"/>
            </a:endParaRPr>
          </a:p>
          <a:p>
            <a:pPr marL="0" marR="0" lvl="0" indent="0" algn="ctr" rtl="0">
              <a:lnSpc>
                <a:spcPct val="100000"/>
              </a:lnSpc>
              <a:spcBef>
                <a:spcPts val="0"/>
              </a:spcBef>
              <a:spcAft>
                <a:spcPts val="0"/>
              </a:spcAft>
              <a:buClr>
                <a:schemeClr val="dk1"/>
              </a:buClr>
              <a:buSzPct val="58441"/>
              <a:buFont typeface="Calibri"/>
              <a:buNone/>
            </a:pPr>
            <a:r>
              <a:rPr lang="en-US" sz="4400" b="1" i="0" u="none" strike="noStrike" cap="none">
                <a:solidFill>
                  <a:schemeClr val="dk1"/>
                </a:solidFill>
                <a:latin typeface="Calibri"/>
                <a:ea typeface="Calibri"/>
                <a:cs typeface="Calibri"/>
                <a:sym typeface="Calibri"/>
              </a:rPr>
              <a:t>Perfectly Elastic and Perfectly Inelastic Demand</a:t>
            </a:r>
            <a:endParaRPr/>
          </a:p>
        </p:txBody>
      </p:sp>
      <p:pic>
        <p:nvPicPr>
          <p:cNvPr id="572" name="Google Shape;572;g1673e9dd3e2_0_115"/>
          <p:cNvPicPr preferRelativeResize="0"/>
          <p:nvPr/>
        </p:nvPicPr>
        <p:blipFill rotWithShape="1">
          <a:blip r:embed="rId6">
            <a:alphaModFix/>
          </a:blip>
          <a:srcRect/>
          <a:stretch/>
        </p:blipFill>
        <p:spPr>
          <a:xfrm>
            <a:off x="3504842" y="2180585"/>
            <a:ext cx="11278311" cy="5298388"/>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76"/>
        <p:cNvGrpSpPr/>
        <p:nvPr/>
      </p:nvGrpSpPr>
      <p:grpSpPr>
        <a:xfrm>
          <a:off x="0" y="0"/>
          <a:ext cx="0" cy="0"/>
          <a:chOff x="0" y="0"/>
          <a:chExt cx="0" cy="0"/>
        </a:xfrm>
      </p:grpSpPr>
      <p:pic>
        <p:nvPicPr>
          <p:cNvPr id="577" name="Google Shape;577;g163d419be88_0_33"/>
          <p:cNvPicPr preferRelativeResize="0"/>
          <p:nvPr/>
        </p:nvPicPr>
        <p:blipFill rotWithShape="1">
          <a:blip r:embed="rId3">
            <a:alphaModFix/>
          </a:blip>
          <a:srcRect b="619"/>
          <a:stretch/>
        </p:blipFill>
        <p:spPr>
          <a:xfrm rot="2700000">
            <a:off x="16270669" y="-98947"/>
            <a:ext cx="2072513" cy="2059669"/>
          </a:xfrm>
          <a:prstGeom prst="rect">
            <a:avLst/>
          </a:prstGeom>
          <a:noFill/>
          <a:ln>
            <a:noFill/>
          </a:ln>
        </p:spPr>
      </p:pic>
      <p:grpSp>
        <p:nvGrpSpPr>
          <p:cNvPr id="578" name="Google Shape;578;g163d419be88_0_33"/>
          <p:cNvGrpSpPr/>
          <p:nvPr/>
        </p:nvGrpSpPr>
        <p:grpSpPr>
          <a:xfrm>
            <a:off x="0" y="8843309"/>
            <a:ext cx="18287996" cy="3230764"/>
            <a:chOff x="0" y="-38100"/>
            <a:chExt cx="4816592" cy="850900"/>
          </a:xfrm>
        </p:grpSpPr>
        <p:sp>
          <p:nvSpPr>
            <p:cNvPr id="579" name="Google Shape;579;g163d419be88_0_33"/>
            <p:cNvSpPr/>
            <p:nvPr/>
          </p:nvSpPr>
          <p:spPr>
            <a:xfrm>
              <a:off x="0" y="0"/>
              <a:ext cx="4816592" cy="342131"/>
            </a:xfrm>
            <a:custGeom>
              <a:avLst/>
              <a:gdLst/>
              <a:ahLst/>
              <a:cxnLst/>
              <a:rect l="l" t="t" r="r" b="b"/>
              <a:pathLst>
                <a:path w="4816592" h="342131" extrusionOk="0">
                  <a:moveTo>
                    <a:pt x="0" y="0"/>
                  </a:moveTo>
                  <a:lnTo>
                    <a:pt x="4816592" y="0"/>
                  </a:lnTo>
                  <a:lnTo>
                    <a:pt x="4816592" y="342131"/>
                  </a:lnTo>
                  <a:lnTo>
                    <a:pt x="0" y="342131"/>
                  </a:lnTo>
                  <a:close/>
                </a:path>
              </a:pathLst>
            </a:custGeom>
            <a:solidFill>
              <a:srgbClr val="FEC099"/>
            </a:solidFill>
            <a:ln>
              <a:noFill/>
            </a:ln>
          </p:spPr>
          <p:txBody>
            <a:bodyPr/>
            <a:lstStyle/>
            <a:p>
              <a:endParaRPr lang="en-CA"/>
            </a:p>
          </p:txBody>
        </p:sp>
        <p:sp>
          <p:nvSpPr>
            <p:cNvPr id="580" name="Google Shape;580;g163d419be88_0_33"/>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pic>
        <p:nvPicPr>
          <p:cNvPr id="581" name="Google Shape;581;g163d419be88_0_33"/>
          <p:cNvPicPr preferRelativeResize="0"/>
          <p:nvPr/>
        </p:nvPicPr>
        <p:blipFill rotWithShape="1">
          <a:blip r:embed="rId4">
            <a:alphaModFix/>
          </a:blip>
          <a:srcRect/>
          <a:stretch/>
        </p:blipFill>
        <p:spPr>
          <a:xfrm>
            <a:off x="107745" y="9061043"/>
            <a:ext cx="1716191" cy="1175659"/>
          </a:xfrm>
          <a:prstGeom prst="rect">
            <a:avLst/>
          </a:prstGeom>
          <a:noFill/>
          <a:ln>
            <a:noFill/>
          </a:ln>
        </p:spPr>
      </p:pic>
      <p:pic>
        <p:nvPicPr>
          <p:cNvPr id="582" name="Google Shape;582;g163d419be88_0_33"/>
          <p:cNvPicPr preferRelativeResize="0"/>
          <p:nvPr/>
        </p:nvPicPr>
        <p:blipFill rotWithShape="1">
          <a:blip r:embed="rId5">
            <a:alphaModFix/>
          </a:blip>
          <a:srcRect/>
          <a:stretch/>
        </p:blipFill>
        <p:spPr>
          <a:xfrm>
            <a:off x="15845978" y="7130810"/>
            <a:ext cx="2733798" cy="3538897"/>
          </a:xfrm>
          <a:prstGeom prst="rect">
            <a:avLst/>
          </a:prstGeom>
          <a:noFill/>
          <a:ln>
            <a:noFill/>
          </a:ln>
        </p:spPr>
      </p:pic>
      <p:sp>
        <p:nvSpPr>
          <p:cNvPr id="583" name="Google Shape;583;g163d419be88_0_33"/>
          <p:cNvSpPr txBox="1">
            <a:spLocks noGrp="1"/>
          </p:cNvSpPr>
          <p:nvPr>
            <p:ph type="title"/>
          </p:nvPr>
        </p:nvSpPr>
        <p:spPr>
          <a:xfrm>
            <a:off x="4051250" y="359376"/>
            <a:ext cx="8229600" cy="11430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SzPts val="1800"/>
              <a:buNone/>
            </a:pPr>
            <a:r>
              <a:rPr lang="en-US" b="1" dirty="0"/>
              <a:t>Question 8</a:t>
            </a:r>
            <a:endParaRPr b="1" dirty="0"/>
          </a:p>
        </p:txBody>
      </p:sp>
      <mc:AlternateContent xmlns:mc="http://schemas.openxmlformats.org/markup-compatibility/2006" xmlns:a14="http://schemas.microsoft.com/office/drawing/2010/main">
        <mc:Choice Requires="a14">
          <p:sp>
            <p:nvSpPr>
              <p:cNvPr id="584" name="Google Shape;584;g163d419be88_0_33"/>
              <p:cNvSpPr txBox="1">
                <a:spLocks noGrp="1"/>
              </p:cNvSpPr>
              <p:nvPr>
                <p:ph type="body" idx="1"/>
              </p:nvPr>
            </p:nvSpPr>
            <p:spPr>
              <a:xfrm>
                <a:off x="586853" y="1762800"/>
                <a:ext cx="8748215" cy="6761400"/>
              </a:xfrm>
              <a:prstGeom prst="rect">
                <a:avLst/>
              </a:prstGeom>
              <a:noFill/>
              <a:ln>
                <a:noFill/>
              </a:ln>
            </p:spPr>
            <p:txBody>
              <a:bodyPr spcFirstLastPara="1" wrap="square" lIns="91425" tIns="45700" rIns="91425" bIns="45700" anchor="t" anchorCtr="0">
                <a:normAutofit/>
              </a:bodyPr>
              <a:lstStyle/>
              <a:p>
                <a:pPr marL="131445" lvl="0" indent="0" algn="l" rtl="0">
                  <a:lnSpc>
                    <a:spcPct val="100000"/>
                  </a:lnSpc>
                  <a:spcBef>
                    <a:spcPts val="360"/>
                  </a:spcBef>
                  <a:spcAft>
                    <a:spcPts val="0"/>
                  </a:spcAft>
                  <a:buSzPts val="1800"/>
                  <a:buNone/>
                </a:pPr>
                <a:r>
                  <a:rPr lang="en-US" dirty="0"/>
                  <a:t>Here is a table showing the percentage changes in price and quantity</a:t>
                </a:r>
              </a:p>
              <a:p>
                <a:pPr marL="131445" lvl="0" indent="0" algn="l" rtl="0">
                  <a:lnSpc>
                    <a:spcPct val="100000"/>
                  </a:lnSpc>
                  <a:spcBef>
                    <a:spcPts val="360"/>
                  </a:spcBef>
                  <a:spcAft>
                    <a:spcPts val="0"/>
                  </a:spcAft>
                  <a:buSzPts val="1800"/>
                  <a:buNone/>
                </a:pPr>
                <a:endParaRPr lang="en-US" dirty="0"/>
              </a:p>
              <a:p>
                <a:pPr marL="645795" lvl="0" indent="-514350" algn="l" rtl="0">
                  <a:lnSpc>
                    <a:spcPct val="100000"/>
                  </a:lnSpc>
                  <a:spcBef>
                    <a:spcPts val="360"/>
                  </a:spcBef>
                  <a:spcAft>
                    <a:spcPts val="0"/>
                  </a:spcAft>
                  <a:buSzPts val="1800"/>
                  <a:buFont typeface="Arial"/>
                  <a:buAutoNum type="alphaUcPeriod"/>
                </a:pPr>
                <a:r>
                  <a:rPr lang="en-US" dirty="0"/>
                  <a:t>What are the elasticities?</a:t>
                </a:r>
              </a:p>
              <a:p>
                <a:pPr marL="645795" lvl="0" indent="-514350" algn="l" rtl="0">
                  <a:lnSpc>
                    <a:spcPct val="100000"/>
                  </a:lnSpc>
                  <a:spcBef>
                    <a:spcPts val="360"/>
                  </a:spcBef>
                  <a:spcAft>
                    <a:spcPts val="0"/>
                  </a:spcAft>
                  <a:buSzPts val="1800"/>
                  <a:buFont typeface="Arial"/>
                  <a:buAutoNum type="alphaUcPeriod"/>
                </a:pPr>
                <a:r>
                  <a:rPr lang="en-US" dirty="0"/>
                  <a:t>When does the law of demand hold?</a:t>
                </a:r>
              </a:p>
              <a:p>
                <a:pPr marL="131445" lvl="0" indent="0" algn="l" rtl="0">
                  <a:lnSpc>
                    <a:spcPct val="100000"/>
                  </a:lnSpc>
                  <a:spcBef>
                    <a:spcPts val="360"/>
                  </a:spcBef>
                  <a:spcAft>
                    <a:spcPts val="0"/>
                  </a:spcAft>
                  <a:buSzPts val="1800"/>
                  <a:buNone/>
                </a:pPr>
                <a:endParaRPr lang="en-US" dirty="0"/>
              </a:p>
              <a:p>
                <a:pPr marL="131445" lvl="0" indent="0" algn="l" rtl="0">
                  <a:lnSpc>
                    <a:spcPct val="100000"/>
                  </a:lnSpc>
                  <a:spcBef>
                    <a:spcPts val="360"/>
                  </a:spcBef>
                  <a:spcAft>
                    <a:spcPts val="0"/>
                  </a:spcAft>
                  <a:buSzPts val="1800"/>
                  <a:buNone/>
                </a:pPr>
                <a:r>
                  <a:rPr lang="en-US" dirty="0"/>
                  <a:t>A. </a:t>
                </a:r>
                <a14:m>
                  <m:oMath xmlns:m="http://schemas.openxmlformats.org/officeDocument/2006/math">
                    <m:r>
                      <a:rPr lang="en-US" i="1" smtClean="0">
                        <a:latin typeface="Cambria Math" panose="02040503050406030204" pitchFamily="18" charset="0"/>
                        <a:ea typeface="Cambria Math" panose="02040503050406030204" pitchFamily="18" charset="0"/>
                      </a:rPr>
                      <m:t>𝜀</m:t>
                    </m:r>
                    <m:r>
                      <a:rPr lang="en-CA" b="0" i="1" smtClean="0">
                        <a:latin typeface="Cambria Math" panose="02040503050406030204" pitchFamily="18" charset="0"/>
                        <a:ea typeface="Cambria Math" panose="02040503050406030204" pitchFamily="18" charset="0"/>
                      </a:rPr>
                      <m:t>=</m:t>
                    </m:r>
                    <m:f>
                      <m:fPr>
                        <m:ctrlPr>
                          <a:rPr lang="en-CA" b="0" i="1" smtClean="0">
                            <a:latin typeface="Cambria Math" panose="02040503050406030204" pitchFamily="18" charset="0"/>
                            <a:ea typeface="Cambria Math" panose="02040503050406030204" pitchFamily="18" charset="0"/>
                          </a:rPr>
                        </m:ctrlPr>
                      </m:fPr>
                      <m:num>
                        <m:r>
                          <a:rPr lang="en-CA" b="0" i="1" smtClean="0">
                            <a:latin typeface="Cambria Math" panose="02040503050406030204" pitchFamily="18" charset="0"/>
                            <a:ea typeface="Cambria Math" panose="02040503050406030204" pitchFamily="18" charset="0"/>
                          </a:rPr>
                          <m:t>𝐶</m:t>
                        </m:r>
                        <m:r>
                          <a:rPr lang="en-CA" b="0" i="1" smtClean="0">
                            <a:latin typeface="Cambria Math" panose="02040503050406030204" pitchFamily="18" charset="0"/>
                            <a:ea typeface="Cambria Math" panose="02040503050406030204" pitchFamily="18" charset="0"/>
                          </a:rPr>
                          <m:t>h</m:t>
                        </m:r>
                        <m:r>
                          <a:rPr lang="en-CA" b="0" i="1" smtClean="0">
                            <a:latin typeface="Cambria Math" panose="02040503050406030204" pitchFamily="18" charset="0"/>
                            <a:ea typeface="Cambria Math" panose="02040503050406030204" pitchFamily="18" charset="0"/>
                          </a:rPr>
                          <m:t>𝑎𝑛𝑔𝑒</m:t>
                        </m:r>
                        <m:r>
                          <a:rPr lang="en-CA" b="0" i="1" smtClean="0">
                            <a:latin typeface="Cambria Math" panose="02040503050406030204" pitchFamily="18" charset="0"/>
                            <a:ea typeface="Cambria Math" panose="02040503050406030204" pitchFamily="18" charset="0"/>
                          </a:rPr>
                          <m:t> </m:t>
                        </m:r>
                        <m:r>
                          <a:rPr lang="en-CA" b="0" i="1" smtClean="0">
                            <a:latin typeface="Cambria Math" panose="02040503050406030204" pitchFamily="18" charset="0"/>
                            <a:ea typeface="Cambria Math" panose="02040503050406030204" pitchFamily="18" charset="0"/>
                          </a:rPr>
                          <m:t>𝑖𝑛</m:t>
                        </m:r>
                        <m:r>
                          <a:rPr lang="en-CA" b="0" i="1" smtClean="0">
                            <a:latin typeface="Cambria Math" panose="02040503050406030204" pitchFamily="18" charset="0"/>
                            <a:ea typeface="Cambria Math" panose="02040503050406030204" pitchFamily="18" charset="0"/>
                          </a:rPr>
                          <m:t> </m:t>
                        </m:r>
                        <m:r>
                          <a:rPr lang="en-CA" b="0" i="1" smtClean="0">
                            <a:latin typeface="Cambria Math" panose="02040503050406030204" pitchFamily="18" charset="0"/>
                            <a:ea typeface="Cambria Math" panose="02040503050406030204" pitchFamily="18" charset="0"/>
                          </a:rPr>
                          <m:t>𝑄</m:t>
                        </m:r>
                      </m:num>
                      <m:den>
                        <m:r>
                          <a:rPr lang="en-CA" b="0" i="1" smtClean="0">
                            <a:latin typeface="Cambria Math" panose="02040503050406030204" pitchFamily="18" charset="0"/>
                            <a:ea typeface="Cambria Math" panose="02040503050406030204" pitchFamily="18" charset="0"/>
                          </a:rPr>
                          <m:t>𝐶</m:t>
                        </m:r>
                        <m:r>
                          <a:rPr lang="en-CA" b="0" i="1" smtClean="0">
                            <a:latin typeface="Cambria Math" panose="02040503050406030204" pitchFamily="18" charset="0"/>
                            <a:ea typeface="Cambria Math" panose="02040503050406030204" pitchFamily="18" charset="0"/>
                          </a:rPr>
                          <m:t>h</m:t>
                        </m:r>
                        <m:r>
                          <a:rPr lang="en-CA" b="0" i="1" smtClean="0">
                            <a:latin typeface="Cambria Math" panose="02040503050406030204" pitchFamily="18" charset="0"/>
                            <a:ea typeface="Cambria Math" panose="02040503050406030204" pitchFamily="18" charset="0"/>
                          </a:rPr>
                          <m:t>𝑎𝑛𝑔𝑒</m:t>
                        </m:r>
                        <m:r>
                          <a:rPr lang="en-CA" b="0" i="1" smtClean="0">
                            <a:latin typeface="Cambria Math" panose="02040503050406030204" pitchFamily="18" charset="0"/>
                            <a:ea typeface="Cambria Math" panose="02040503050406030204" pitchFamily="18" charset="0"/>
                          </a:rPr>
                          <m:t> </m:t>
                        </m:r>
                        <m:r>
                          <a:rPr lang="en-CA" b="0" i="1" smtClean="0">
                            <a:latin typeface="Cambria Math" panose="02040503050406030204" pitchFamily="18" charset="0"/>
                            <a:ea typeface="Cambria Math" panose="02040503050406030204" pitchFamily="18" charset="0"/>
                          </a:rPr>
                          <m:t>𝑖𝑛</m:t>
                        </m:r>
                        <m:r>
                          <a:rPr lang="en-CA" b="0" i="1" smtClean="0">
                            <a:latin typeface="Cambria Math" panose="02040503050406030204" pitchFamily="18" charset="0"/>
                            <a:ea typeface="Cambria Math" panose="02040503050406030204" pitchFamily="18" charset="0"/>
                          </a:rPr>
                          <m:t> </m:t>
                        </m:r>
                        <m:r>
                          <a:rPr lang="en-CA" b="0" i="1" smtClean="0">
                            <a:latin typeface="Cambria Math" panose="02040503050406030204" pitchFamily="18" charset="0"/>
                            <a:ea typeface="Cambria Math" panose="02040503050406030204" pitchFamily="18" charset="0"/>
                          </a:rPr>
                          <m:t>𝑃</m:t>
                        </m:r>
                      </m:den>
                    </m:f>
                    <m:r>
                      <a:rPr lang="en-CA" b="0" i="1" smtClean="0">
                        <a:latin typeface="Cambria Math" panose="02040503050406030204" pitchFamily="18" charset="0"/>
                        <a:ea typeface="Cambria Math" panose="02040503050406030204" pitchFamily="18" charset="0"/>
                      </a:rPr>
                      <m:t>=</m:t>
                    </m:r>
                    <m:f>
                      <m:fPr>
                        <m:ctrlPr>
                          <a:rPr lang="en-CA" b="0" i="1" smtClean="0">
                            <a:latin typeface="Cambria Math" panose="02040503050406030204" pitchFamily="18" charset="0"/>
                            <a:ea typeface="Cambria Math" panose="02040503050406030204" pitchFamily="18" charset="0"/>
                          </a:rPr>
                        </m:ctrlPr>
                      </m:fPr>
                      <m:num>
                        <m:r>
                          <a:rPr lang="en-CA" b="0" i="1" smtClean="0">
                            <a:latin typeface="Cambria Math" panose="02040503050406030204" pitchFamily="18" charset="0"/>
                            <a:ea typeface="Cambria Math" panose="02040503050406030204" pitchFamily="18" charset="0"/>
                          </a:rPr>
                          <m:t>−</m:t>
                        </m:r>
                        <m:r>
                          <a:rPr lang="en-CA" b="0" i="1" smtClean="0">
                            <a:latin typeface="Cambria Math" panose="02040503050406030204" pitchFamily="18" charset="0"/>
                            <a:ea typeface="Cambria Math" panose="02040503050406030204" pitchFamily="18" charset="0"/>
                          </a:rPr>
                          <m:t>11</m:t>
                        </m:r>
                        <m:r>
                          <a:rPr lang="en-CA" b="0" i="1" smtClean="0">
                            <a:latin typeface="Cambria Math" panose="02040503050406030204" pitchFamily="18" charset="0"/>
                            <a:ea typeface="Cambria Math" panose="02040503050406030204" pitchFamily="18" charset="0"/>
                          </a:rPr>
                          <m:t>%</m:t>
                        </m:r>
                      </m:num>
                      <m:den>
                        <m:r>
                          <a:rPr lang="en-CA" b="0" i="1" smtClean="0">
                            <a:latin typeface="Cambria Math" panose="02040503050406030204" pitchFamily="18" charset="0"/>
                            <a:ea typeface="Cambria Math" panose="02040503050406030204" pitchFamily="18" charset="0"/>
                          </a:rPr>
                          <m:t>11</m:t>
                        </m:r>
                        <m:r>
                          <a:rPr lang="en-CA" b="0" i="1" smtClean="0">
                            <a:latin typeface="Cambria Math" panose="02040503050406030204" pitchFamily="18" charset="0"/>
                            <a:ea typeface="Cambria Math" panose="02040503050406030204" pitchFamily="18" charset="0"/>
                          </a:rPr>
                          <m:t>%</m:t>
                        </m:r>
                      </m:den>
                    </m:f>
                    <m:r>
                      <a:rPr lang="en-CA" b="0" i="1" smtClean="0">
                        <a:latin typeface="Cambria Math" panose="02040503050406030204" pitchFamily="18" charset="0"/>
                        <a:ea typeface="Cambria Math" panose="02040503050406030204" pitchFamily="18" charset="0"/>
                      </a:rPr>
                      <m:t>=−</m:t>
                    </m:r>
                    <m:r>
                      <a:rPr lang="en-CA" b="0" i="1" smtClean="0">
                        <a:latin typeface="Cambria Math" panose="02040503050406030204" pitchFamily="18" charset="0"/>
                        <a:ea typeface="Cambria Math" panose="02040503050406030204" pitchFamily="18" charset="0"/>
                      </a:rPr>
                      <m:t>1</m:t>
                    </m:r>
                  </m:oMath>
                </a14:m>
                <a:r>
                  <a:rPr lang="en-CA" dirty="0"/>
                  <a:t> unitary</a:t>
                </a:r>
              </a:p>
              <a:p>
                <a:pPr marL="131445" lvl="0" indent="0" algn="l" rtl="0">
                  <a:lnSpc>
                    <a:spcPct val="100000"/>
                  </a:lnSpc>
                  <a:spcBef>
                    <a:spcPts val="360"/>
                  </a:spcBef>
                  <a:spcAft>
                    <a:spcPts val="0"/>
                  </a:spcAft>
                  <a:buSzPts val="1800"/>
                  <a:buNone/>
                </a:pPr>
                <a:r>
                  <a:rPr lang="en-CA" dirty="0"/>
                  <a:t>    </a:t>
                </a:r>
                <a14:m>
                  <m:oMath xmlns:m="http://schemas.openxmlformats.org/officeDocument/2006/math">
                    <m:r>
                      <a:rPr lang="en-CA" i="1" smtClean="0">
                        <a:latin typeface="Cambria Math" panose="02040503050406030204" pitchFamily="18" charset="0"/>
                        <a:ea typeface="Cambria Math" panose="02040503050406030204" pitchFamily="18" charset="0"/>
                      </a:rPr>
                      <m:t>𝜀</m:t>
                    </m:r>
                    <m:r>
                      <a:rPr lang="en-CA" b="0" i="1" smtClean="0">
                        <a:latin typeface="Cambria Math" panose="02040503050406030204" pitchFamily="18" charset="0"/>
                        <a:ea typeface="Cambria Math" panose="02040503050406030204" pitchFamily="18" charset="0"/>
                      </a:rPr>
                      <m:t>=</m:t>
                    </m:r>
                    <m:f>
                      <m:fPr>
                        <m:ctrlPr>
                          <a:rPr lang="en-CA" b="0" i="1" smtClean="0">
                            <a:latin typeface="Cambria Math" panose="02040503050406030204" pitchFamily="18" charset="0"/>
                            <a:ea typeface="Cambria Math" panose="02040503050406030204" pitchFamily="18" charset="0"/>
                          </a:rPr>
                        </m:ctrlPr>
                      </m:fPr>
                      <m:num>
                        <m:r>
                          <a:rPr lang="en-CA" b="0" i="1" smtClean="0">
                            <a:latin typeface="Cambria Math" panose="02040503050406030204" pitchFamily="18" charset="0"/>
                            <a:ea typeface="Cambria Math" panose="02040503050406030204" pitchFamily="18" charset="0"/>
                          </a:rPr>
                          <m:t>−</m:t>
                        </m:r>
                        <m:r>
                          <a:rPr lang="en-CA" b="0" i="1" smtClean="0">
                            <a:latin typeface="Cambria Math" panose="02040503050406030204" pitchFamily="18" charset="0"/>
                            <a:ea typeface="Cambria Math" panose="02040503050406030204" pitchFamily="18" charset="0"/>
                          </a:rPr>
                          <m:t>9</m:t>
                        </m:r>
                        <m:r>
                          <a:rPr lang="en-CA" b="0" i="1" smtClean="0">
                            <a:latin typeface="Cambria Math" panose="02040503050406030204" pitchFamily="18" charset="0"/>
                            <a:ea typeface="Cambria Math" panose="02040503050406030204" pitchFamily="18" charset="0"/>
                          </a:rPr>
                          <m:t>%</m:t>
                        </m:r>
                      </m:num>
                      <m:den>
                        <m:r>
                          <a:rPr lang="en-CA" b="0" i="1" smtClean="0">
                            <a:latin typeface="Cambria Math" panose="02040503050406030204" pitchFamily="18" charset="0"/>
                            <a:ea typeface="Cambria Math" panose="02040503050406030204" pitchFamily="18" charset="0"/>
                          </a:rPr>
                          <m:t>2</m:t>
                        </m:r>
                        <m:r>
                          <a:rPr lang="en-CA" b="0" i="1" smtClean="0">
                            <a:latin typeface="Cambria Math" panose="02040503050406030204" pitchFamily="18" charset="0"/>
                            <a:ea typeface="Cambria Math" panose="02040503050406030204" pitchFamily="18" charset="0"/>
                          </a:rPr>
                          <m:t>%</m:t>
                        </m:r>
                      </m:den>
                    </m:f>
                    <m:r>
                      <a:rPr lang="en-CA" b="0" i="1" smtClean="0">
                        <a:latin typeface="Cambria Math" panose="02040503050406030204" pitchFamily="18" charset="0"/>
                        <a:ea typeface="Cambria Math" panose="02040503050406030204" pitchFamily="18" charset="0"/>
                      </a:rPr>
                      <m:t>=−</m:t>
                    </m:r>
                    <m:r>
                      <a:rPr lang="en-CA" b="0" i="1" smtClean="0">
                        <a:latin typeface="Cambria Math" panose="02040503050406030204" pitchFamily="18" charset="0"/>
                        <a:ea typeface="Cambria Math" panose="02040503050406030204" pitchFamily="18" charset="0"/>
                      </a:rPr>
                      <m:t>4</m:t>
                    </m:r>
                    <m:r>
                      <a:rPr lang="en-CA" b="0" i="1" smtClean="0">
                        <a:latin typeface="Cambria Math" panose="02040503050406030204" pitchFamily="18" charset="0"/>
                        <a:ea typeface="Cambria Math" panose="02040503050406030204" pitchFamily="18" charset="0"/>
                      </a:rPr>
                      <m:t>.</m:t>
                    </m:r>
                    <m:r>
                      <a:rPr lang="en-CA" b="0" i="1" smtClean="0">
                        <a:latin typeface="Cambria Math" panose="02040503050406030204" pitchFamily="18" charset="0"/>
                        <a:ea typeface="Cambria Math" panose="02040503050406030204" pitchFamily="18" charset="0"/>
                      </a:rPr>
                      <m:t>5</m:t>
                    </m:r>
                  </m:oMath>
                </a14:m>
                <a:r>
                  <a:rPr lang="en-CA" dirty="0"/>
                  <a:t> elastic</a:t>
                </a:r>
              </a:p>
              <a:p>
                <a:pPr marL="131445" lvl="0" indent="0" algn="l" rtl="0">
                  <a:lnSpc>
                    <a:spcPct val="100000"/>
                  </a:lnSpc>
                  <a:spcBef>
                    <a:spcPts val="360"/>
                  </a:spcBef>
                  <a:spcAft>
                    <a:spcPts val="0"/>
                  </a:spcAft>
                  <a:buSzPts val="1800"/>
                  <a:buNone/>
                </a:pPr>
                <a:r>
                  <a:rPr lang="en-CA" dirty="0"/>
                  <a:t>    </a:t>
                </a:r>
                <a14:m>
                  <m:oMath xmlns:m="http://schemas.openxmlformats.org/officeDocument/2006/math">
                    <m:r>
                      <a:rPr lang="en-CA" i="1" smtClean="0">
                        <a:latin typeface="Cambria Math" panose="02040503050406030204" pitchFamily="18" charset="0"/>
                        <a:ea typeface="Cambria Math" panose="02040503050406030204" pitchFamily="18" charset="0"/>
                      </a:rPr>
                      <m:t>𝜀</m:t>
                    </m:r>
                    <m:r>
                      <a:rPr lang="en-CA" b="0" i="1" smtClean="0">
                        <a:latin typeface="Cambria Math" panose="02040503050406030204" pitchFamily="18" charset="0"/>
                        <a:ea typeface="Cambria Math" panose="02040503050406030204" pitchFamily="18" charset="0"/>
                      </a:rPr>
                      <m:t>=</m:t>
                    </m:r>
                    <m:f>
                      <m:fPr>
                        <m:ctrlPr>
                          <a:rPr lang="en-CA" b="0" i="1" smtClean="0">
                            <a:latin typeface="Cambria Math" panose="02040503050406030204" pitchFamily="18" charset="0"/>
                            <a:ea typeface="Cambria Math" panose="02040503050406030204" pitchFamily="18" charset="0"/>
                          </a:rPr>
                        </m:ctrlPr>
                      </m:fPr>
                      <m:num>
                        <m:r>
                          <a:rPr lang="en-CA" b="0" i="1" smtClean="0">
                            <a:latin typeface="Cambria Math" panose="02040503050406030204" pitchFamily="18" charset="0"/>
                            <a:ea typeface="Cambria Math" panose="02040503050406030204" pitchFamily="18" charset="0"/>
                          </a:rPr>
                          <m:t>3</m:t>
                        </m:r>
                        <m:r>
                          <a:rPr lang="en-CA" b="0" i="1" smtClean="0">
                            <a:latin typeface="Cambria Math" panose="02040503050406030204" pitchFamily="18" charset="0"/>
                            <a:ea typeface="Cambria Math" panose="02040503050406030204" pitchFamily="18" charset="0"/>
                          </a:rPr>
                          <m:t>%</m:t>
                        </m:r>
                      </m:num>
                      <m:den>
                        <m:r>
                          <a:rPr lang="en-CA" b="0" i="1" smtClean="0">
                            <a:latin typeface="Cambria Math" panose="02040503050406030204" pitchFamily="18" charset="0"/>
                            <a:ea typeface="Cambria Math" panose="02040503050406030204" pitchFamily="18" charset="0"/>
                          </a:rPr>
                          <m:t>17</m:t>
                        </m:r>
                        <m:r>
                          <a:rPr lang="en-CA" b="0" i="1" smtClean="0">
                            <a:latin typeface="Cambria Math" panose="02040503050406030204" pitchFamily="18" charset="0"/>
                            <a:ea typeface="Cambria Math" panose="02040503050406030204" pitchFamily="18" charset="0"/>
                          </a:rPr>
                          <m:t>%</m:t>
                        </m:r>
                      </m:den>
                    </m:f>
                    <m:r>
                      <a:rPr lang="en-CA" b="0" i="1" smtClean="0">
                        <a:latin typeface="Cambria Math" panose="02040503050406030204" pitchFamily="18" charset="0"/>
                        <a:ea typeface="Cambria Math" panose="02040503050406030204" pitchFamily="18" charset="0"/>
                      </a:rPr>
                      <m:t>=</m:t>
                    </m:r>
                    <m:r>
                      <a:rPr lang="en-CA" b="0" i="1" smtClean="0">
                        <a:latin typeface="Cambria Math" panose="02040503050406030204" pitchFamily="18" charset="0"/>
                        <a:ea typeface="Cambria Math" panose="02040503050406030204" pitchFamily="18" charset="0"/>
                      </a:rPr>
                      <m:t>0</m:t>
                    </m:r>
                    <m:r>
                      <a:rPr lang="en-CA" b="0" i="1" smtClean="0">
                        <a:latin typeface="Cambria Math" panose="02040503050406030204" pitchFamily="18" charset="0"/>
                        <a:ea typeface="Cambria Math" panose="02040503050406030204" pitchFamily="18" charset="0"/>
                      </a:rPr>
                      <m:t>.</m:t>
                    </m:r>
                    <m:r>
                      <a:rPr lang="en-CA" b="0" i="1" smtClean="0">
                        <a:latin typeface="Cambria Math" panose="02040503050406030204" pitchFamily="18" charset="0"/>
                        <a:ea typeface="Cambria Math" panose="02040503050406030204" pitchFamily="18" charset="0"/>
                      </a:rPr>
                      <m:t>18</m:t>
                    </m:r>
                  </m:oMath>
                </a14:m>
                <a:r>
                  <a:rPr lang="en-CA" dirty="0"/>
                  <a:t> inelastic</a:t>
                </a:r>
              </a:p>
              <a:p>
                <a:pPr marL="131445" lvl="0" indent="0" algn="l" rtl="0">
                  <a:lnSpc>
                    <a:spcPct val="100000"/>
                  </a:lnSpc>
                  <a:spcBef>
                    <a:spcPts val="360"/>
                  </a:spcBef>
                  <a:spcAft>
                    <a:spcPts val="0"/>
                  </a:spcAft>
                  <a:buSzPts val="1800"/>
                  <a:buNone/>
                </a:pPr>
                <a:r>
                  <a:rPr lang="en-CA" dirty="0"/>
                  <a:t>B. Law of demand holds when </a:t>
                </a:r>
                <a14:m>
                  <m:oMath xmlns:m="http://schemas.openxmlformats.org/officeDocument/2006/math">
                    <m:r>
                      <a:rPr lang="en-CA" i="1" smtClean="0">
                        <a:latin typeface="Cambria Math" panose="02040503050406030204" pitchFamily="18" charset="0"/>
                        <a:ea typeface="Cambria Math" panose="02040503050406030204" pitchFamily="18" charset="0"/>
                      </a:rPr>
                      <m:t>𝜀</m:t>
                    </m:r>
                    <m:r>
                      <a:rPr lang="en-CA" b="0" i="1" smtClean="0">
                        <a:latin typeface="Cambria Math" panose="02040503050406030204" pitchFamily="18" charset="0"/>
                        <a:ea typeface="Cambria Math" panose="02040503050406030204" pitchFamily="18" charset="0"/>
                      </a:rPr>
                      <m:t>&lt;</m:t>
                    </m:r>
                    <m:r>
                      <a:rPr lang="en-CA" b="0" i="1" smtClean="0">
                        <a:latin typeface="Cambria Math" panose="02040503050406030204" pitchFamily="18" charset="0"/>
                        <a:ea typeface="Cambria Math" panose="02040503050406030204" pitchFamily="18" charset="0"/>
                      </a:rPr>
                      <m:t>0</m:t>
                    </m:r>
                  </m:oMath>
                </a14:m>
                <a:r>
                  <a:rPr lang="en-CA" dirty="0"/>
                  <a:t>. it does not hold in third case.</a:t>
                </a:r>
                <a:endParaRPr dirty="0"/>
              </a:p>
            </p:txBody>
          </p:sp>
        </mc:Choice>
        <mc:Fallback xmlns="">
          <p:sp>
            <p:nvSpPr>
              <p:cNvPr id="584" name="Google Shape;584;g163d419be88_0_33"/>
              <p:cNvSpPr txBox="1">
                <a:spLocks noGrp="1" noRot="1" noChangeAspect="1" noMove="1" noResize="1" noEditPoints="1" noAdjustHandles="1" noChangeArrowheads="1" noChangeShapeType="1" noTextEdit="1"/>
              </p:cNvSpPr>
              <p:nvPr>
                <p:ph type="body" idx="1"/>
              </p:nvPr>
            </p:nvSpPr>
            <p:spPr>
              <a:xfrm>
                <a:off x="586853" y="1762800"/>
                <a:ext cx="8748215" cy="6761400"/>
              </a:xfrm>
              <a:prstGeom prst="rect">
                <a:avLst/>
              </a:prstGeom>
              <a:blipFill>
                <a:blip r:embed="rId6"/>
                <a:stretch>
                  <a:fillRect l="-209" t="-361" r="-1115" b="-1443"/>
                </a:stretch>
              </a:blipFill>
              <a:ln>
                <a:noFill/>
              </a:ln>
            </p:spPr>
            <p:txBody>
              <a:bodyPr/>
              <a:lstStyle/>
              <a:p>
                <a:r>
                  <a:rPr lang="en-CA">
                    <a:noFill/>
                  </a:rPr>
                  <a:t> </a:t>
                </a:r>
              </a:p>
            </p:txBody>
          </p:sp>
        </mc:Fallback>
      </mc:AlternateContent>
      <p:graphicFrame>
        <p:nvGraphicFramePr>
          <p:cNvPr id="585" name="Google Shape;585;g163d419be88_0_33"/>
          <p:cNvGraphicFramePr/>
          <p:nvPr>
            <p:extLst>
              <p:ext uri="{D42A27DB-BD31-4B8C-83A1-F6EECF244321}">
                <p14:modId xmlns:p14="http://schemas.microsoft.com/office/powerpoint/2010/main" val="2717109231"/>
              </p:ext>
            </p:extLst>
          </p:nvPr>
        </p:nvGraphicFramePr>
        <p:xfrm>
          <a:off x="9335068" y="3412213"/>
          <a:ext cx="7765575" cy="4101800"/>
        </p:xfrm>
        <a:graphic>
          <a:graphicData uri="http://schemas.openxmlformats.org/drawingml/2006/table">
            <a:tbl>
              <a:tblPr firstRow="1" bandRow="1">
                <a:tableStyleId>{68D230F3-CF80-4859-8CE7-A43EE81993B5}</a:tableStyleId>
              </a:tblPr>
              <a:tblGrid>
                <a:gridCol w="2588525">
                  <a:extLst>
                    <a:ext uri="{9D8B030D-6E8A-4147-A177-3AD203B41FA5}">
                      <a16:colId xmlns:a16="http://schemas.microsoft.com/office/drawing/2014/main" val="20000"/>
                    </a:ext>
                  </a:extLst>
                </a:gridCol>
                <a:gridCol w="2588525">
                  <a:extLst>
                    <a:ext uri="{9D8B030D-6E8A-4147-A177-3AD203B41FA5}">
                      <a16:colId xmlns:a16="http://schemas.microsoft.com/office/drawing/2014/main" val="20001"/>
                    </a:ext>
                  </a:extLst>
                </a:gridCol>
                <a:gridCol w="2588525">
                  <a:extLst>
                    <a:ext uri="{9D8B030D-6E8A-4147-A177-3AD203B41FA5}">
                      <a16:colId xmlns:a16="http://schemas.microsoft.com/office/drawing/2014/main" val="20002"/>
                    </a:ext>
                  </a:extLst>
                </a:gridCol>
              </a:tblGrid>
              <a:tr h="1025450">
                <a:tc>
                  <a:txBody>
                    <a:bodyPr/>
                    <a:lstStyle/>
                    <a:p>
                      <a:pPr marL="0" marR="0" lvl="0" indent="0" algn="ctr" rtl="0">
                        <a:lnSpc>
                          <a:spcPct val="100000"/>
                        </a:lnSpc>
                        <a:spcBef>
                          <a:spcPts val="0"/>
                        </a:spcBef>
                        <a:spcAft>
                          <a:spcPts val="0"/>
                        </a:spcAft>
                        <a:buNone/>
                      </a:pPr>
                      <a:r>
                        <a:rPr lang="en-US" sz="2400" u="none" strike="noStrike" cap="none" dirty="0">
                          <a:sym typeface="Calibri"/>
                        </a:rPr>
                        <a:t>Change in Quantity</a:t>
                      </a:r>
                      <a:endParaRPr dirty="0"/>
                    </a:p>
                  </a:txBody>
                  <a:tcPr marL="91450" marR="91450" marT="45725" marB="45725" anchor="ctr"/>
                </a:tc>
                <a:tc>
                  <a:txBody>
                    <a:bodyPr/>
                    <a:lstStyle/>
                    <a:p>
                      <a:pPr marL="0" marR="0" lvl="0" indent="0" algn="ctr" rtl="0">
                        <a:lnSpc>
                          <a:spcPct val="100000"/>
                        </a:lnSpc>
                        <a:spcBef>
                          <a:spcPts val="0"/>
                        </a:spcBef>
                        <a:spcAft>
                          <a:spcPts val="0"/>
                        </a:spcAft>
                        <a:buNone/>
                      </a:pPr>
                      <a:r>
                        <a:rPr lang="en-US" sz="2400" u="none" strike="noStrike" cap="none">
                          <a:sym typeface="Calibri"/>
                        </a:rPr>
                        <a:t>Change in </a:t>
                      </a:r>
                      <a:br>
                        <a:rPr lang="en-US" sz="2400" u="none" strike="noStrike" cap="none">
                          <a:sym typeface="Calibri"/>
                        </a:rPr>
                      </a:br>
                      <a:r>
                        <a:rPr lang="en-US" sz="2400" u="none" strike="noStrike" cap="none">
                          <a:sym typeface="Calibri"/>
                        </a:rPr>
                        <a:t>Price </a:t>
                      </a:r>
                      <a:endParaRPr/>
                    </a:p>
                  </a:txBody>
                  <a:tcPr marL="91450" marR="91450" marT="45725" marB="45725" anchor="ctr"/>
                </a:tc>
                <a:tc>
                  <a:txBody>
                    <a:bodyPr/>
                    <a:lstStyle/>
                    <a:p>
                      <a:pPr marL="0" marR="0" lvl="0" indent="0" algn="ctr" rtl="0">
                        <a:lnSpc>
                          <a:spcPct val="100000"/>
                        </a:lnSpc>
                        <a:spcBef>
                          <a:spcPts val="0"/>
                        </a:spcBef>
                        <a:spcAft>
                          <a:spcPts val="0"/>
                        </a:spcAft>
                        <a:buNone/>
                      </a:pPr>
                      <a:r>
                        <a:rPr lang="en-US" sz="2400" u="none" strike="noStrike" cap="none">
                          <a:sym typeface="Calibri"/>
                        </a:rPr>
                        <a:t>Elasticity</a:t>
                      </a:r>
                      <a:endParaRPr/>
                    </a:p>
                  </a:txBody>
                  <a:tcPr marL="91450" marR="91450" marT="45725" marB="45725" anchor="ctr"/>
                </a:tc>
                <a:extLst>
                  <a:ext uri="{0D108BD9-81ED-4DB2-BD59-A6C34878D82A}">
                    <a16:rowId xmlns:a16="http://schemas.microsoft.com/office/drawing/2014/main" val="10000"/>
                  </a:ext>
                </a:extLst>
              </a:tr>
              <a:tr h="1025450">
                <a:tc>
                  <a:txBody>
                    <a:bodyPr/>
                    <a:lstStyle/>
                    <a:p>
                      <a:pPr marL="0" marR="0" lvl="0" indent="0" algn="ctr" rtl="0">
                        <a:lnSpc>
                          <a:spcPct val="100000"/>
                        </a:lnSpc>
                        <a:spcBef>
                          <a:spcPts val="0"/>
                        </a:spcBef>
                        <a:spcAft>
                          <a:spcPts val="0"/>
                        </a:spcAft>
                        <a:buNone/>
                      </a:pPr>
                      <a:r>
                        <a:rPr lang="en-US" sz="2400" u="none" strike="noStrike" cap="none" dirty="0">
                          <a:sym typeface="Calibri"/>
                        </a:rPr>
                        <a:t>-11%</a:t>
                      </a:r>
                      <a:endParaRPr dirty="0"/>
                    </a:p>
                  </a:txBody>
                  <a:tcPr marL="91450" marR="91450" marT="45725" marB="45725" anchor="ctr"/>
                </a:tc>
                <a:tc>
                  <a:txBody>
                    <a:bodyPr/>
                    <a:lstStyle/>
                    <a:p>
                      <a:pPr marL="0" marR="0" lvl="0" indent="0" algn="ctr" rtl="0">
                        <a:lnSpc>
                          <a:spcPct val="100000"/>
                        </a:lnSpc>
                        <a:spcBef>
                          <a:spcPts val="0"/>
                        </a:spcBef>
                        <a:spcAft>
                          <a:spcPts val="0"/>
                        </a:spcAft>
                        <a:buNone/>
                      </a:pPr>
                      <a:r>
                        <a:rPr lang="en-US" sz="2400" u="none" strike="noStrike" cap="none" dirty="0">
                          <a:sym typeface="Calibri"/>
                        </a:rPr>
                        <a:t>11%</a:t>
                      </a:r>
                      <a:endParaRPr dirty="0"/>
                    </a:p>
                  </a:txBody>
                  <a:tcPr marL="91450" marR="91450" marT="45725" marB="45725" anchor="ctr"/>
                </a:tc>
                <a:tc>
                  <a:txBody>
                    <a:bodyPr/>
                    <a:lstStyle/>
                    <a:p>
                      <a:pPr marL="0" marR="0" lvl="0" indent="0" algn="ctr" rtl="0">
                        <a:lnSpc>
                          <a:spcPct val="100000"/>
                        </a:lnSpc>
                        <a:spcBef>
                          <a:spcPts val="0"/>
                        </a:spcBef>
                        <a:spcAft>
                          <a:spcPts val="0"/>
                        </a:spcAft>
                        <a:buNone/>
                      </a:pPr>
                      <a:r>
                        <a:rPr lang="en-US" sz="2400" b="1" u="none" strike="noStrike" cap="none">
                          <a:sym typeface="Calibri"/>
                        </a:rPr>
                        <a:t>?</a:t>
                      </a:r>
                      <a:endParaRPr/>
                    </a:p>
                  </a:txBody>
                  <a:tcPr marL="91450" marR="91450" marT="45725" marB="45725" anchor="ctr"/>
                </a:tc>
                <a:extLst>
                  <a:ext uri="{0D108BD9-81ED-4DB2-BD59-A6C34878D82A}">
                    <a16:rowId xmlns:a16="http://schemas.microsoft.com/office/drawing/2014/main" val="10001"/>
                  </a:ext>
                </a:extLst>
              </a:tr>
              <a:tr h="1025450">
                <a:tc>
                  <a:txBody>
                    <a:bodyPr/>
                    <a:lstStyle/>
                    <a:p>
                      <a:pPr marL="0" marR="0" lvl="0" indent="0" algn="ctr" rtl="0">
                        <a:lnSpc>
                          <a:spcPct val="100000"/>
                        </a:lnSpc>
                        <a:spcBef>
                          <a:spcPts val="0"/>
                        </a:spcBef>
                        <a:spcAft>
                          <a:spcPts val="0"/>
                        </a:spcAft>
                        <a:buNone/>
                      </a:pPr>
                      <a:r>
                        <a:rPr lang="en-US" sz="2400" u="none" strike="noStrike" cap="none" dirty="0">
                          <a:sym typeface="Calibri"/>
                        </a:rPr>
                        <a:t>-9%</a:t>
                      </a:r>
                      <a:endParaRPr dirty="0"/>
                    </a:p>
                  </a:txBody>
                  <a:tcPr marL="91450" marR="91450" marT="45725" marB="45725" anchor="ctr"/>
                </a:tc>
                <a:tc>
                  <a:txBody>
                    <a:bodyPr/>
                    <a:lstStyle/>
                    <a:p>
                      <a:pPr marL="0" marR="0" lvl="0" indent="0" algn="ctr" rtl="0">
                        <a:lnSpc>
                          <a:spcPct val="100000"/>
                        </a:lnSpc>
                        <a:spcBef>
                          <a:spcPts val="0"/>
                        </a:spcBef>
                        <a:spcAft>
                          <a:spcPts val="0"/>
                        </a:spcAft>
                        <a:buNone/>
                      </a:pPr>
                      <a:r>
                        <a:rPr lang="en-US" sz="2400" u="none" strike="noStrike" cap="none" dirty="0">
                          <a:sym typeface="Calibri"/>
                        </a:rPr>
                        <a:t>2%</a:t>
                      </a:r>
                      <a:endParaRPr dirty="0"/>
                    </a:p>
                  </a:txBody>
                  <a:tcPr marL="91450" marR="91450" marT="45725" marB="45725" anchor="ctr"/>
                </a:tc>
                <a:tc>
                  <a:txBody>
                    <a:bodyPr/>
                    <a:lstStyle/>
                    <a:p>
                      <a:pPr marL="0" marR="0" lvl="0" indent="0" algn="ctr" rtl="0">
                        <a:lnSpc>
                          <a:spcPct val="100000"/>
                        </a:lnSpc>
                        <a:spcBef>
                          <a:spcPts val="0"/>
                        </a:spcBef>
                        <a:spcAft>
                          <a:spcPts val="0"/>
                        </a:spcAft>
                        <a:buNone/>
                      </a:pPr>
                      <a:r>
                        <a:rPr lang="en-US" sz="2400" b="1" u="none" strike="noStrike" cap="none">
                          <a:sym typeface="Calibri"/>
                        </a:rPr>
                        <a:t>?</a:t>
                      </a:r>
                      <a:endParaRPr/>
                    </a:p>
                  </a:txBody>
                  <a:tcPr marL="91450" marR="91450" marT="45725" marB="45725" anchor="ctr"/>
                </a:tc>
                <a:extLst>
                  <a:ext uri="{0D108BD9-81ED-4DB2-BD59-A6C34878D82A}">
                    <a16:rowId xmlns:a16="http://schemas.microsoft.com/office/drawing/2014/main" val="10002"/>
                  </a:ext>
                </a:extLst>
              </a:tr>
              <a:tr h="1025450">
                <a:tc>
                  <a:txBody>
                    <a:bodyPr/>
                    <a:lstStyle/>
                    <a:p>
                      <a:pPr marL="0" marR="0" lvl="0" indent="0" algn="ctr" rtl="0">
                        <a:lnSpc>
                          <a:spcPct val="100000"/>
                        </a:lnSpc>
                        <a:spcBef>
                          <a:spcPts val="0"/>
                        </a:spcBef>
                        <a:spcAft>
                          <a:spcPts val="0"/>
                        </a:spcAft>
                        <a:buNone/>
                      </a:pPr>
                      <a:r>
                        <a:rPr lang="en-US" sz="2400" u="none" strike="noStrike" cap="none" dirty="0">
                          <a:sym typeface="Calibri"/>
                        </a:rPr>
                        <a:t>3%</a:t>
                      </a:r>
                      <a:endParaRPr dirty="0"/>
                    </a:p>
                  </a:txBody>
                  <a:tcPr marL="91450" marR="91450" marT="45725" marB="45725" anchor="ctr"/>
                </a:tc>
                <a:tc>
                  <a:txBody>
                    <a:bodyPr/>
                    <a:lstStyle/>
                    <a:p>
                      <a:pPr marL="0" marR="0" lvl="0" indent="0" algn="ctr" rtl="0">
                        <a:lnSpc>
                          <a:spcPct val="100000"/>
                        </a:lnSpc>
                        <a:spcBef>
                          <a:spcPts val="0"/>
                        </a:spcBef>
                        <a:spcAft>
                          <a:spcPts val="0"/>
                        </a:spcAft>
                        <a:buNone/>
                      </a:pPr>
                      <a:r>
                        <a:rPr lang="en-US" sz="2400" u="none" strike="noStrike" cap="none" dirty="0">
                          <a:sym typeface="Calibri"/>
                        </a:rPr>
                        <a:t>17%</a:t>
                      </a:r>
                      <a:endParaRPr dirty="0"/>
                    </a:p>
                  </a:txBody>
                  <a:tcPr marL="91450" marR="91450" marT="45725" marB="45725" anchor="ctr"/>
                </a:tc>
                <a:tc>
                  <a:txBody>
                    <a:bodyPr/>
                    <a:lstStyle/>
                    <a:p>
                      <a:pPr marL="0" marR="0" lvl="0" indent="0" algn="ctr" rtl="0">
                        <a:lnSpc>
                          <a:spcPct val="100000"/>
                        </a:lnSpc>
                        <a:spcBef>
                          <a:spcPts val="0"/>
                        </a:spcBef>
                        <a:spcAft>
                          <a:spcPts val="0"/>
                        </a:spcAft>
                        <a:buNone/>
                      </a:pPr>
                      <a:r>
                        <a:rPr lang="en-US" sz="2400" b="1" u="none" strike="noStrike" cap="none" dirty="0">
                          <a:sym typeface="Calibri"/>
                        </a:rPr>
                        <a:t>?</a:t>
                      </a:r>
                      <a:endParaRPr dirty="0"/>
                    </a:p>
                  </a:txBody>
                  <a:tcPr marL="91450" marR="91450" marT="45725" marB="45725" anchor="ctr"/>
                </a:tc>
                <a:extLst>
                  <a:ext uri="{0D108BD9-81ED-4DB2-BD59-A6C34878D82A}">
                    <a16:rowId xmlns:a16="http://schemas.microsoft.com/office/drawing/2014/main" val="10003"/>
                  </a:ext>
                </a:extLst>
              </a:tr>
            </a:tbl>
          </a:graphicData>
        </a:graphic>
      </p:graphicFrame>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89"/>
        <p:cNvGrpSpPr/>
        <p:nvPr/>
      </p:nvGrpSpPr>
      <p:grpSpPr>
        <a:xfrm>
          <a:off x="0" y="0"/>
          <a:ext cx="0" cy="0"/>
          <a:chOff x="0" y="0"/>
          <a:chExt cx="0" cy="0"/>
        </a:xfrm>
      </p:grpSpPr>
      <p:pic>
        <p:nvPicPr>
          <p:cNvPr id="590" name="Google Shape;590;p17"/>
          <p:cNvPicPr preferRelativeResize="0"/>
          <p:nvPr/>
        </p:nvPicPr>
        <p:blipFill rotWithShape="1">
          <a:blip r:embed="rId3">
            <a:alphaModFix/>
          </a:blip>
          <a:srcRect b="619"/>
          <a:stretch/>
        </p:blipFill>
        <p:spPr>
          <a:xfrm rot="2700000">
            <a:off x="16270669" y="-98947"/>
            <a:ext cx="2072513" cy="2059669"/>
          </a:xfrm>
          <a:prstGeom prst="rect">
            <a:avLst/>
          </a:prstGeom>
          <a:noFill/>
          <a:ln>
            <a:noFill/>
          </a:ln>
        </p:spPr>
      </p:pic>
      <p:grpSp>
        <p:nvGrpSpPr>
          <p:cNvPr id="591" name="Google Shape;591;p17"/>
          <p:cNvGrpSpPr/>
          <p:nvPr/>
        </p:nvGrpSpPr>
        <p:grpSpPr>
          <a:xfrm>
            <a:off x="0" y="8843309"/>
            <a:ext cx="18287996" cy="3230764"/>
            <a:chOff x="0" y="-38100"/>
            <a:chExt cx="4816592" cy="850900"/>
          </a:xfrm>
        </p:grpSpPr>
        <p:sp>
          <p:nvSpPr>
            <p:cNvPr id="592" name="Google Shape;592;p17"/>
            <p:cNvSpPr/>
            <p:nvPr/>
          </p:nvSpPr>
          <p:spPr>
            <a:xfrm>
              <a:off x="0" y="0"/>
              <a:ext cx="4816592" cy="342131"/>
            </a:xfrm>
            <a:custGeom>
              <a:avLst/>
              <a:gdLst/>
              <a:ahLst/>
              <a:cxnLst/>
              <a:rect l="l" t="t" r="r" b="b"/>
              <a:pathLst>
                <a:path w="4816592" h="342131" extrusionOk="0">
                  <a:moveTo>
                    <a:pt x="0" y="0"/>
                  </a:moveTo>
                  <a:lnTo>
                    <a:pt x="4816592" y="0"/>
                  </a:lnTo>
                  <a:lnTo>
                    <a:pt x="4816592" y="342131"/>
                  </a:lnTo>
                  <a:lnTo>
                    <a:pt x="0" y="342131"/>
                  </a:lnTo>
                  <a:close/>
                </a:path>
              </a:pathLst>
            </a:custGeom>
            <a:solidFill>
              <a:srgbClr val="FEC099"/>
            </a:solidFill>
            <a:ln>
              <a:noFill/>
            </a:ln>
          </p:spPr>
          <p:txBody>
            <a:bodyPr/>
            <a:lstStyle/>
            <a:p>
              <a:endParaRPr lang="en-CA"/>
            </a:p>
          </p:txBody>
        </p:sp>
        <p:sp>
          <p:nvSpPr>
            <p:cNvPr id="593" name="Google Shape;593;p17"/>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pic>
        <p:nvPicPr>
          <p:cNvPr id="594" name="Google Shape;594;p17"/>
          <p:cNvPicPr preferRelativeResize="0"/>
          <p:nvPr/>
        </p:nvPicPr>
        <p:blipFill rotWithShape="1">
          <a:blip r:embed="rId4">
            <a:alphaModFix/>
          </a:blip>
          <a:srcRect/>
          <a:stretch/>
        </p:blipFill>
        <p:spPr>
          <a:xfrm>
            <a:off x="107745" y="9061043"/>
            <a:ext cx="1716191" cy="1175659"/>
          </a:xfrm>
          <a:prstGeom prst="rect">
            <a:avLst/>
          </a:prstGeom>
          <a:noFill/>
          <a:ln>
            <a:noFill/>
          </a:ln>
        </p:spPr>
      </p:pic>
      <p:pic>
        <p:nvPicPr>
          <p:cNvPr id="595" name="Google Shape;595;p17"/>
          <p:cNvPicPr preferRelativeResize="0"/>
          <p:nvPr/>
        </p:nvPicPr>
        <p:blipFill rotWithShape="1">
          <a:blip r:embed="rId5">
            <a:alphaModFix/>
          </a:blip>
          <a:srcRect/>
          <a:stretch/>
        </p:blipFill>
        <p:spPr>
          <a:xfrm>
            <a:off x="15845978" y="7130810"/>
            <a:ext cx="2733798" cy="3538897"/>
          </a:xfrm>
          <a:prstGeom prst="rect">
            <a:avLst/>
          </a:prstGeom>
          <a:noFill/>
          <a:ln>
            <a:noFill/>
          </a:ln>
        </p:spPr>
      </p:pic>
      <p:sp>
        <p:nvSpPr>
          <p:cNvPr id="596" name="Google Shape;596;p17"/>
          <p:cNvSpPr txBox="1">
            <a:spLocks noGrp="1"/>
          </p:cNvSpPr>
          <p:nvPr>
            <p:ph type="title"/>
          </p:nvPr>
        </p:nvSpPr>
        <p:spPr>
          <a:xfrm>
            <a:off x="4051250" y="359376"/>
            <a:ext cx="8229600" cy="11430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SzPts val="1800"/>
              <a:buNone/>
            </a:pPr>
            <a:r>
              <a:rPr lang="en-US" b="1" dirty="0"/>
              <a:t>Question 9</a:t>
            </a:r>
            <a:endParaRPr b="1" dirty="0"/>
          </a:p>
        </p:txBody>
      </p:sp>
      <mc:AlternateContent xmlns:mc="http://schemas.openxmlformats.org/markup-compatibility/2006" xmlns:a14="http://schemas.microsoft.com/office/drawing/2010/main">
        <mc:Choice Requires="a14">
          <p:sp>
            <p:nvSpPr>
              <p:cNvPr id="597" name="Google Shape;597;p17"/>
              <p:cNvSpPr txBox="1">
                <a:spLocks noGrp="1"/>
              </p:cNvSpPr>
              <p:nvPr>
                <p:ph type="body" idx="1"/>
              </p:nvPr>
            </p:nvSpPr>
            <p:spPr>
              <a:xfrm>
                <a:off x="1823936" y="2168650"/>
                <a:ext cx="10977664" cy="6761400"/>
              </a:xfrm>
              <a:prstGeom prst="rect">
                <a:avLst/>
              </a:prstGeom>
              <a:noFill/>
              <a:ln>
                <a:noFill/>
              </a:ln>
            </p:spPr>
            <p:txBody>
              <a:bodyPr spcFirstLastPara="1" wrap="square" lIns="91425" tIns="45700" rIns="91425" bIns="45700" anchor="t" anchorCtr="0">
                <a:normAutofit lnSpcReduction="10000"/>
              </a:bodyPr>
              <a:lstStyle/>
              <a:p>
                <a:pPr marL="131445" lvl="0" indent="0" algn="l" rtl="0">
                  <a:lnSpc>
                    <a:spcPct val="100000"/>
                  </a:lnSpc>
                  <a:spcBef>
                    <a:spcPts val="360"/>
                  </a:spcBef>
                  <a:spcAft>
                    <a:spcPts val="0"/>
                  </a:spcAft>
                  <a:buSzPts val="1800"/>
                  <a:buNone/>
                </a:pPr>
                <a:r>
                  <a:rPr lang="en-US" dirty="0"/>
                  <a:t>The demand curve for a good is </a:t>
                </a:r>
                <a14:m>
                  <m:oMath xmlns:m="http://schemas.openxmlformats.org/officeDocument/2006/math">
                    <m:r>
                      <a:rPr lang="en-US" i="1" dirty="0" smtClean="0">
                        <a:latin typeface="Cambria Math" panose="02040503050406030204" pitchFamily="18" charset="0"/>
                      </a:rPr>
                      <m:t>𝑄</m:t>
                    </m:r>
                    <m:r>
                      <a:rPr lang="en-US" i="1" dirty="0" smtClean="0">
                        <a:latin typeface="Cambria Math" panose="02040503050406030204" pitchFamily="18" charset="0"/>
                      </a:rPr>
                      <m:t> = 500 − 4</m:t>
                    </m:r>
                    <m:sSup>
                      <m:sSupPr>
                        <m:ctrlPr>
                          <a:rPr lang="en-CA" b="0" i="1" dirty="0" smtClean="0">
                            <a:latin typeface="Cambria Math" panose="02040503050406030204" pitchFamily="18" charset="0"/>
                          </a:rPr>
                        </m:ctrlPr>
                      </m:sSupPr>
                      <m:e>
                        <m:r>
                          <a:rPr lang="en-US" i="1" dirty="0" smtClean="0">
                            <a:latin typeface="Cambria Math" panose="02040503050406030204" pitchFamily="18" charset="0"/>
                          </a:rPr>
                          <m:t>𝑝</m:t>
                        </m:r>
                      </m:e>
                      <m:sup>
                        <m:r>
                          <a:rPr lang="en-US" i="1" dirty="0" smtClean="0">
                            <a:latin typeface="Cambria Math" panose="02040503050406030204" pitchFamily="18" charset="0"/>
                          </a:rPr>
                          <m:t>2</m:t>
                        </m:r>
                      </m:sup>
                    </m:sSup>
                    <m:r>
                      <a:rPr lang="en-US" i="1" dirty="0" smtClean="0">
                        <a:latin typeface="Cambria Math" panose="02040503050406030204" pitchFamily="18" charset="0"/>
                      </a:rPr>
                      <m:t> </m:t>
                    </m:r>
                  </m:oMath>
                </a14:m>
                <a:r>
                  <a:rPr lang="en-US" dirty="0"/>
                  <a:t>. </a:t>
                </a:r>
              </a:p>
              <a:p>
                <a:pPr marL="131445" lvl="0" indent="0" algn="l" rtl="0">
                  <a:lnSpc>
                    <a:spcPct val="100000"/>
                  </a:lnSpc>
                  <a:spcBef>
                    <a:spcPts val="360"/>
                  </a:spcBef>
                  <a:spcAft>
                    <a:spcPts val="0"/>
                  </a:spcAft>
                  <a:buSzPts val="1800"/>
                  <a:buNone/>
                </a:pPr>
                <a:endParaRPr lang="en-US" dirty="0"/>
              </a:p>
              <a:p>
                <a:pPr marL="645795" lvl="0" indent="-514350" algn="l" rtl="0">
                  <a:lnSpc>
                    <a:spcPct val="100000"/>
                  </a:lnSpc>
                  <a:spcBef>
                    <a:spcPts val="360"/>
                  </a:spcBef>
                  <a:spcAft>
                    <a:spcPts val="0"/>
                  </a:spcAft>
                  <a:buSzPts val="1800"/>
                  <a:buFont typeface="+mj-lt"/>
                  <a:buAutoNum type="alphaUcPeriod"/>
                </a:pPr>
                <a:r>
                  <a:rPr lang="en-US" dirty="0"/>
                  <a:t>What is the elasticity at the point p = 5 and Q = 400? </a:t>
                </a:r>
              </a:p>
              <a:p>
                <a:pPr marL="645795" lvl="0" indent="-514350" algn="l" rtl="0">
                  <a:lnSpc>
                    <a:spcPct val="100000"/>
                  </a:lnSpc>
                  <a:spcBef>
                    <a:spcPts val="360"/>
                  </a:spcBef>
                  <a:spcAft>
                    <a:spcPts val="0"/>
                  </a:spcAft>
                  <a:buSzPts val="1800"/>
                  <a:buFont typeface="+mj-lt"/>
                  <a:buAutoNum type="alphaUcPeriod"/>
                </a:pPr>
                <a:r>
                  <a:rPr lang="en-US" dirty="0"/>
                  <a:t>Is the demand curve elastic or inelastic at this point?</a:t>
                </a:r>
              </a:p>
              <a:p>
                <a:pPr marL="645795" lvl="0" indent="-514350" algn="l" rtl="0">
                  <a:lnSpc>
                    <a:spcPct val="100000"/>
                  </a:lnSpc>
                  <a:spcBef>
                    <a:spcPts val="360"/>
                  </a:spcBef>
                  <a:spcAft>
                    <a:spcPts val="0"/>
                  </a:spcAft>
                  <a:buSzPts val="1800"/>
                  <a:buFont typeface="+mj-lt"/>
                  <a:buAutoNum type="alphaUcPeriod"/>
                </a:pPr>
                <a:r>
                  <a:rPr lang="en-US" dirty="0"/>
                  <a:t>What does that tell us about total expenditure?</a:t>
                </a:r>
              </a:p>
              <a:p>
                <a:pPr marL="131445" lvl="0" indent="0" algn="l" rtl="0">
                  <a:lnSpc>
                    <a:spcPct val="100000"/>
                  </a:lnSpc>
                  <a:spcBef>
                    <a:spcPts val="360"/>
                  </a:spcBef>
                  <a:spcAft>
                    <a:spcPts val="0"/>
                  </a:spcAft>
                  <a:buSzPts val="1800"/>
                  <a:buNone/>
                </a:pPr>
                <a:endParaRPr lang="en-US" dirty="0"/>
              </a:p>
              <a:p>
                <a:pPr marL="131445" lvl="0" indent="0" algn="l" rtl="0">
                  <a:lnSpc>
                    <a:spcPct val="100000"/>
                  </a:lnSpc>
                  <a:spcBef>
                    <a:spcPts val="360"/>
                  </a:spcBef>
                  <a:spcAft>
                    <a:spcPts val="0"/>
                  </a:spcAft>
                  <a:buSzPts val="1800"/>
                  <a:buNone/>
                </a:pPr>
                <a:r>
                  <a:rPr lang="en-US" dirty="0"/>
                  <a:t>A. </a:t>
                </a:r>
                <a14:m>
                  <m:oMath xmlns:m="http://schemas.openxmlformats.org/officeDocument/2006/math">
                    <m:f>
                      <m:fPr>
                        <m:ctrlPr>
                          <a:rPr lang="en-CA" b="0" i="1" smtClean="0">
                            <a:latin typeface="Cambria Math" panose="02040503050406030204" pitchFamily="18" charset="0"/>
                          </a:rPr>
                        </m:ctrlPr>
                      </m:fPr>
                      <m:num>
                        <m:r>
                          <a:rPr lang="en-CA" b="0" i="1" smtClean="0">
                            <a:latin typeface="Cambria Math" panose="02040503050406030204" pitchFamily="18" charset="0"/>
                          </a:rPr>
                          <m:t>𝑑𝑄</m:t>
                        </m:r>
                      </m:num>
                      <m:den>
                        <m:r>
                          <a:rPr lang="en-CA" b="0" i="1" smtClean="0">
                            <a:latin typeface="Cambria Math" panose="02040503050406030204" pitchFamily="18" charset="0"/>
                          </a:rPr>
                          <m:t>𝑑𝑝</m:t>
                        </m:r>
                      </m:den>
                    </m:f>
                    <m:r>
                      <a:rPr lang="en-CA" b="0" i="1" smtClean="0">
                        <a:latin typeface="Cambria Math" panose="02040503050406030204" pitchFamily="18" charset="0"/>
                      </a:rPr>
                      <m:t>=−8</m:t>
                    </m:r>
                    <m:r>
                      <a:rPr lang="en-CA" b="0" i="1" smtClean="0">
                        <a:latin typeface="Cambria Math" panose="02040503050406030204" pitchFamily="18" charset="0"/>
                      </a:rPr>
                      <m:t>𝑝</m:t>
                    </m:r>
                  </m:oMath>
                </a14:m>
                <a:endParaRPr lang="en-CA" sz="3200" b="0" i="1" dirty="0">
                  <a:latin typeface="Cambria Math" panose="02040503050406030204" pitchFamily="18" charset="0"/>
                  <a:ea typeface="Cambria Math" panose="02040503050406030204" pitchFamily="18" charset="0"/>
                </a:endParaRPr>
              </a:p>
              <a:p>
                <a:pPr marL="131445" lvl="0" indent="0" algn="l" rtl="0">
                  <a:lnSpc>
                    <a:spcPct val="100000"/>
                  </a:lnSpc>
                  <a:spcBef>
                    <a:spcPts val="360"/>
                  </a:spcBef>
                  <a:spcAft>
                    <a:spcPts val="0"/>
                  </a:spcAft>
                  <a:buSzPts val="1800"/>
                  <a:buNone/>
                </a:pPr>
                <a14:m>
                  <m:oMathPara xmlns:m="http://schemas.openxmlformats.org/officeDocument/2006/math">
                    <m:oMathParaPr>
                      <m:jc m:val="left"/>
                    </m:oMathParaPr>
                    <m:oMath xmlns:m="http://schemas.openxmlformats.org/officeDocument/2006/math">
                      <m:r>
                        <m:rPr>
                          <m:sty m:val="p"/>
                        </m:rPr>
                        <a:rPr lang="el-GR" sz="3200" b="0" i="1" dirty="0" smtClean="0">
                          <a:latin typeface="Cambria Math" panose="02040503050406030204" pitchFamily="18" charset="0"/>
                          <a:ea typeface="Cambria Math" panose="02040503050406030204" pitchFamily="18" charset="0"/>
                        </a:rPr>
                        <m:t>ε</m:t>
                      </m:r>
                      <m:r>
                        <a:rPr lang="en-CA" sz="3200" b="0" i="1" dirty="0" smtClean="0">
                          <a:latin typeface="Cambria Math" panose="02040503050406030204" pitchFamily="18" charset="0"/>
                          <a:ea typeface="Cambria Math" panose="02040503050406030204" pitchFamily="18" charset="0"/>
                        </a:rPr>
                        <m:t>= </m:t>
                      </m:r>
                      <m:f>
                        <m:fPr>
                          <m:ctrlPr>
                            <a:rPr lang="en-CA" sz="3200" b="0" i="1" dirty="0" smtClean="0">
                              <a:latin typeface="Cambria Math" panose="02040503050406030204" pitchFamily="18" charset="0"/>
                              <a:ea typeface="Cambria Math" panose="02040503050406030204" pitchFamily="18" charset="0"/>
                            </a:rPr>
                          </m:ctrlPr>
                        </m:fPr>
                        <m:num>
                          <m:r>
                            <a:rPr lang="en-CA" sz="3200" b="0" i="1" dirty="0" smtClean="0">
                              <a:latin typeface="Cambria Math" panose="02040503050406030204" pitchFamily="18" charset="0"/>
                              <a:ea typeface="Cambria Math" panose="02040503050406030204" pitchFamily="18" charset="0"/>
                            </a:rPr>
                            <m:t>𝑃</m:t>
                          </m:r>
                        </m:num>
                        <m:den>
                          <m:r>
                            <a:rPr lang="en-CA" sz="3200" b="0" i="1" dirty="0" smtClean="0">
                              <a:latin typeface="Cambria Math" panose="02040503050406030204" pitchFamily="18" charset="0"/>
                              <a:ea typeface="Cambria Math" panose="02040503050406030204" pitchFamily="18" charset="0"/>
                            </a:rPr>
                            <m:t>𝑄</m:t>
                          </m:r>
                        </m:den>
                      </m:f>
                      <m:r>
                        <a:rPr lang="en-CA" sz="3200" b="0" i="1" dirty="0" smtClean="0">
                          <a:latin typeface="Cambria Math" panose="02040503050406030204" pitchFamily="18" charset="0"/>
                          <a:ea typeface="Cambria Math" panose="02040503050406030204" pitchFamily="18" charset="0"/>
                        </a:rPr>
                        <m:t>∙ </m:t>
                      </m:r>
                      <m:f>
                        <m:fPr>
                          <m:ctrlPr>
                            <a:rPr lang="en-CA" sz="3200" b="0" i="1" dirty="0" smtClean="0">
                              <a:latin typeface="Cambria Math" panose="02040503050406030204" pitchFamily="18" charset="0"/>
                              <a:ea typeface="Cambria Math" panose="02040503050406030204" pitchFamily="18" charset="0"/>
                            </a:rPr>
                          </m:ctrlPr>
                        </m:fPr>
                        <m:num>
                          <m:r>
                            <a:rPr lang="en-CA" sz="3200" b="0" i="1" dirty="0" smtClean="0">
                              <a:latin typeface="Cambria Math" panose="02040503050406030204" pitchFamily="18" charset="0"/>
                              <a:ea typeface="Cambria Math" panose="02040503050406030204" pitchFamily="18" charset="0"/>
                            </a:rPr>
                            <m:t>𝑑𝑄</m:t>
                          </m:r>
                        </m:num>
                        <m:den>
                          <m:r>
                            <a:rPr lang="en-CA" sz="3200" b="0" i="1" dirty="0" smtClean="0">
                              <a:latin typeface="Cambria Math" panose="02040503050406030204" pitchFamily="18" charset="0"/>
                              <a:ea typeface="Cambria Math" panose="02040503050406030204" pitchFamily="18" charset="0"/>
                            </a:rPr>
                            <m:t>𝑑𝑃</m:t>
                          </m:r>
                        </m:den>
                      </m:f>
                      <m:r>
                        <a:rPr lang="en-CA" sz="3200" b="0" i="1" dirty="0" smtClean="0">
                          <a:latin typeface="Cambria Math" panose="02040503050406030204" pitchFamily="18" charset="0"/>
                          <a:ea typeface="Cambria Math" panose="02040503050406030204" pitchFamily="18" charset="0"/>
                        </a:rPr>
                        <m:t>=</m:t>
                      </m:r>
                      <m:f>
                        <m:fPr>
                          <m:ctrlPr>
                            <a:rPr lang="en-CA" sz="3200" b="0" i="1" dirty="0" smtClean="0">
                              <a:latin typeface="Cambria Math" panose="02040503050406030204" pitchFamily="18" charset="0"/>
                              <a:ea typeface="Cambria Math" panose="02040503050406030204" pitchFamily="18" charset="0"/>
                            </a:rPr>
                          </m:ctrlPr>
                        </m:fPr>
                        <m:num>
                          <m:r>
                            <a:rPr lang="en-CA" sz="3200" b="0" i="1" dirty="0" smtClean="0">
                              <a:latin typeface="Cambria Math" panose="02040503050406030204" pitchFamily="18" charset="0"/>
                              <a:ea typeface="Cambria Math" panose="02040503050406030204" pitchFamily="18" charset="0"/>
                            </a:rPr>
                            <m:t>5</m:t>
                          </m:r>
                        </m:num>
                        <m:den>
                          <m:r>
                            <a:rPr lang="en-CA" sz="3200" b="0" i="1" dirty="0" smtClean="0">
                              <a:latin typeface="Cambria Math" panose="02040503050406030204" pitchFamily="18" charset="0"/>
                              <a:ea typeface="Cambria Math" panose="02040503050406030204" pitchFamily="18" charset="0"/>
                            </a:rPr>
                            <m:t>400</m:t>
                          </m:r>
                        </m:den>
                      </m:f>
                      <m:r>
                        <a:rPr lang="en-CA" sz="3200" b="0" i="1" dirty="0" smtClean="0">
                          <a:latin typeface="Cambria Math" panose="02040503050406030204" pitchFamily="18" charset="0"/>
                          <a:ea typeface="Cambria Math" panose="02040503050406030204" pitchFamily="18" charset="0"/>
                        </a:rPr>
                        <m:t>∗</m:t>
                      </m:r>
                      <m:d>
                        <m:dPr>
                          <m:ctrlPr>
                            <a:rPr lang="en-CA" sz="3200" b="0" i="1" dirty="0" smtClean="0">
                              <a:latin typeface="Cambria Math" panose="02040503050406030204" pitchFamily="18" charset="0"/>
                              <a:ea typeface="Cambria Math" panose="02040503050406030204" pitchFamily="18" charset="0"/>
                            </a:rPr>
                          </m:ctrlPr>
                        </m:dPr>
                        <m:e>
                          <m:r>
                            <a:rPr lang="en-CA" sz="3200" b="0" i="1" dirty="0" smtClean="0">
                              <a:latin typeface="Cambria Math" panose="02040503050406030204" pitchFamily="18" charset="0"/>
                              <a:ea typeface="Cambria Math" panose="02040503050406030204" pitchFamily="18" charset="0"/>
                            </a:rPr>
                            <m:t>−8∗5</m:t>
                          </m:r>
                        </m:e>
                      </m:d>
                      <m:r>
                        <a:rPr lang="en-CA" sz="3200" b="0" i="1" dirty="0" smtClean="0">
                          <a:latin typeface="Cambria Math" panose="02040503050406030204" pitchFamily="18" charset="0"/>
                          <a:ea typeface="Cambria Math" panose="02040503050406030204" pitchFamily="18" charset="0"/>
                        </a:rPr>
                        <m:t>=−0.5</m:t>
                      </m:r>
                    </m:oMath>
                  </m:oMathPara>
                </a14:m>
                <a:endParaRPr lang="en-US" dirty="0"/>
              </a:p>
              <a:p>
                <a:pPr marL="131445" lvl="0" indent="0" algn="l" rtl="0">
                  <a:lnSpc>
                    <a:spcPct val="100000"/>
                  </a:lnSpc>
                  <a:spcBef>
                    <a:spcPts val="360"/>
                  </a:spcBef>
                  <a:spcAft>
                    <a:spcPts val="0"/>
                  </a:spcAft>
                  <a:buSzPts val="1800"/>
                  <a:buNone/>
                </a:pPr>
                <a:r>
                  <a:rPr lang="en-US" dirty="0"/>
                  <a:t>B. As </a:t>
                </a:r>
                <a14:m>
                  <m:oMath xmlns:m="http://schemas.openxmlformats.org/officeDocument/2006/math">
                    <m:d>
                      <m:dPr>
                        <m:begChr m:val="|"/>
                        <m:endChr m:val="|"/>
                        <m:ctrlPr>
                          <a:rPr lang="en-CA" b="0" i="1" smtClean="0">
                            <a:latin typeface="Cambria Math" panose="02040503050406030204" pitchFamily="18" charset="0"/>
                            <a:ea typeface="Cambria Math" panose="02040503050406030204" pitchFamily="18" charset="0"/>
                          </a:rPr>
                        </m:ctrlPr>
                      </m:dPr>
                      <m:e>
                        <m:r>
                          <a:rPr lang="en-CA" b="0" i="1" smtClean="0">
                            <a:latin typeface="Cambria Math" panose="02040503050406030204" pitchFamily="18" charset="0"/>
                            <a:ea typeface="Cambria Math" panose="02040503050406030204" pitchFamily="18" charset="0"/>
                          </a:rPr>
                          <m:t>𝜀</m:t>
                        </m:r>
                      </m:e>
                    </m:d>
                    <m:r>
                      <a:rPr lang="en-CA" b="0" i="1" smtClean="0">
                        <a:latin typeface="Cambria Math" panose="02040503050406030204" pitchFamily="18" charset="0"/>
                        <a:ea typeface="Cambria Math" panose="02040503050406030204" pitchFamily="18" charset="0"/>
                      </a:rPr>
                      <m:t>&lt;1,</m:t>
                    </m:r>
                  </m:oMath>
                </a14:m>
                <a:r>
                  <a:rPr lang="en-US" dirty="0"/>
                  <a:t> inelastic</a:t>
                </a:r>
              </a:p>
              <a:p>
                <a:pPr marL="131445" lvl="0" indent="0" algn="l" rtl="0">
                  <a:lnSpc>
                    <a:spcPct val="100000"/>
                  </a:lnSpc>
                  <a:spcBef>
                    <a:spcPts val="360"/>
                  </a:spcBef>
                  <a:spcAft>
                    <a:spcPts val="0"/>
                  </a:spcAft>
                  <a:buSzPts val="1800"/>
                  <a:buNone/>
                </a:pPr>
                <a:r>
                  <a:rPr lang="en-US" dirty="0"/>
                  <a:t>C. Expenditure increases when price increases. When monopoly has inelastic demand, they can charge a higher price and hence make higher profits.</a:t>
                </a:r>
              </a:p>
              <a:p>
                <a:pPr marL="131445" lvl="0" indent="0" algn="l" rtl="0">
                  <a:lnSpc>
                    <a:spcPct val="100000"/>
                  </a:lnSpc>
                  <a:spcBef>
                    <a:spcPts val="360"/>
                  </a:spcBef>
                  <a:spcAft>
                    <a:spcPts val="0"/>
                  </a:spcAft>
                  <a:buSzPts val="1800"/>
                  <a:buNone/>
                </a:pPr>
                <a:endParaRPr lang="en-US" dirty="0"/>
              </a:p>
            </p:txBody>
          </p:sp>
        </mc:Choice>
        <mc:Fallback xmlns="">
          <p:sp>
            <p:nvSpPr>
              <p:cNvPr id="597" name="Google Shape;597;p17"/>
              <p:cNvSpPr txBox="1">
                <a:spLocks noGrp="1" noRot="1" noChangeAspect="1" noMove="1" noResize="1" noEditPoints="1" noAdjustHandles="1" noChangeArrowheads="1" noChangeShapeType="1" noTextEdit="1"/>
              </p:cNvSpPr>
              <p:nvPr>
                <p:ph type="body" idx="1"/>
              </p:nvPr>
            </p:nvSpPr>
            <p:spPr>
              <a:xfrm>
                <a:off x="1823936" y="2168650"/>
                <a:ext cx="10977664" cy="6761400"/>
              </a:xfrm>
              <a:prstGeom prst="rect">
                <a:avLst/>
              </a:prstGeom>
              <a:blipFill>
                <a:blip r:embed="rId6"/>
                <a:stretch>
                  <a:fillRect l="-167" t="-1082" r="-1333" b="-902"/>
                </a:stretch>
              </a:blipFill>
              <a:ln>
                <a:noFill/>
              </a:ln>
            </p:spPr>
            <p:txBody>
              <a:bodyPr/>
              <a:lstStyle/>
              <a:p>
                <a:r>
                  <a:rPr lang="en-CA">
                    <a:noFill/>
                  </a:rPr>
                  <a:t> </a:t>
                </a:r>
              </a:p>
            </p:txBody>
          </p:sp>
        </mc:Fallback>
      </mc:AlternateContent>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pic>
        <p:nvPicPr>
          <p:cNvPr id="143" name="Google Shape;143;p3"/>
          <p:cNvPicPr preferRelativeResize="0"/>
          <p:nvPr/>
        </p:nvPicPr>
        <p:blipFill rotWithShape="1">
          <a:blip r:embed="rId3">
            <a:alphaModFix/>
          </a:blip>
          <a:srcRect b="619"/>
          <a:stretch/>
        </p:blipFill>
        <p:spPr>
          <a:xfrm rot="2700000">
            <a:off x="16270669" y="-98947"/>
            <a:ext cx="2072513" cy="2059669"/>
          </a:xfrm>
          <a:prstGeom prst="rect">
            <a:avLst/>
          </a:prstGeom>
          <a:noFill/>
          <a:ln>
            <a:noFill/>
          </a:ln>
        </p:spPr>
      </p:pic>
      <p:grpSp>
        <p:nvGrpSpPr>
          <p:cNvPr id="144" name="Google Shape;144;p3"/>
          <p:cNvGrpSpPr/>
          <p:nvPr/>
        </p:nvGrpSpPr>
        <p:grpSpPr>
          <a:xfrm>
            <a:off x="0" y="8843309"/>
            <a:ext cx="18287996" cy="3230764"/>
            <a:chOff x="0" y="-38100"/>
            <a:chExt cx="4816592" cy="850900"/>
          </a:xfrm>
        </p:grpSpPr>
        <p:sp>
          <p:nvSpPr>
            <p:cNvPr id="145" name="Google Shape;145;p3"/>
            <p:cNvSpPr/>
            <p:nvPr/>
          </p:nvSpPr>
          <p:spPr>
            <a:xfrm>
              <a:off x="0" y="0"/>
              <a:ext cx="4816592" cy="342131"/>
            </a:xfrm>
            <a:custGeom>
              <a:avLst/>
              <a:gdLst/>
              <a:ahLst/>
              <a:cxnLst/>
              <a:rect l="l" t="t" r="r" b="b"/>
              <a:pathLst>
                <a:path w="4816592" h="342131" extrusionOk="0">
                  <a:moveTo>
                    <a:pt x="0" y="0"/>
                  </a:moveTo>
                  <a:lnTo>
                    <a:pt x="4816592" y="0"/>
                  </a:lnTo>
                  <a:lnTo>
                    <a:pt x="4816592" y="342131"/>
                  </a:lnTo>
                  <a:lnTo>
                    <a:pt x="0" y="342131"/>
                  </a:lnTo>
                  <a:close/>
                </a:path>
              </a:pathLst>
            </a:custGeom>
            <a:solidFill>
              <a:srgbClr val="FEC099"/>
            </a:solidFill>
            <a:ln>
              <a:noFill/>
            </a:ln>
          </p:spPr>
          <p:txBody>
            <a:bodyPr/>
            <a:lstStyle/>
            <a:p>
              <a:endParaRPr lang="en-CA"/>
            </a:p>
          </p:txBody>
        </p:sp>
        <p:sp>
          <p:nvSpPr>
            <p:cNvPr id="146" name="Google Shape;146;p3"/>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pic>
        <p:nvPicPr>
          <p:cNvPr id="147" name="Google Shape;147;p3"/>
          <p:cNvPicPr preferRelativeResize="0"/>
          <p:nvPr/>
        </p:nvPicPr>
        <p:blipFill rotWithShape="1">
          <a:blip r:embed="rId4">
            <a:alphaModFix/>
          </a:blip>
          <a:srcRect/>
          <a:stretch/>
        </p:blipFill>
        <p:spPr>
          <a:xfrm>
            <a:off x="107745" y="9061043"/>
            <a:ext cx="1716191" cy="1175659"/>
          </a:xfrm>
          <a:prstGeom prst="rect">
            <a:avLst/>
          </a:prstGeom>
          <a:noFill/>
          <a:ln>
            <a:noFill/>
          </a:ln>
        </p:spPr>
      </p:pic>
      <p:pic>
        <p:nvPicPr>
          <p:cNvPr id="148" name="Google Shape;148;p3"/>
          <p:cNvPicPr preferRelativeResize="0"/>
          <p:nvPr/>
        </p:nvPicPr>
        <p:blipFill rotWithShape="1">
          <a:blip r:embed="rId5">
            <a:alphaModFix/>
          </a:blip>
          <a:srcRect/>
          <a:stretch/>
        </p:blipFill>
        <p:spPr>
          <a:xfrm>
            <a:off x="15845978" y="7130810"/>
            <a:ext cx="2733798" cy="3538897"/>
          </a:xfrm>
          <a:prstGeom prst="rect">
            <a:avLst/>
          </a:prstGeom>
          <a:noFill/>
          <a:ln>
            <a:noFill/>
          </a:ln>
        </p:spPr>
      </p:pic>
      <p:sp>
        <p:nvSpPr>
          <p:cNvPr id="149" name="Google Shape;149;p3"/>
          <p:cNvSpPr txBox="1">
            <a:spLocks noGrp="1"/>
          </p:cNvSpPr>
          <p:nvPr>
            <p:ph type="title"/>
          </p:nvPr>
        </p:nvSpPr>
        <p:spPr>
          <a:xfrm>
            <a:off x="4051250" y="359376"/>
            <a:ext cx="8229600" cy="11430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SzPts val="1800"/>
              <a:buNone/>
            </a:pPr>
            <a:r>
              <a:rPr lang="en-US" b="1"/>
              <a:t>Economic Theory</a:t>
            </a:r>
            <a:endParaRPr b="1"/>
          </a:p>
        </p:txBody>
      </p:sp>
      <p:sp>
        <p:nvSpPr>
          <p:cNvPr id="150" name="Google Shape;150;p3"/>
          <p:cNvSpPr txBox="1">
            <a:spLocks noGrp="1"/>
          </p:cNvSpPr>
          <p:nvPr>
            <p:ph type="body" idx="1"/>
          </p:nvPr>
        </p:nvSpPr>
        <p:spPr>
          <a:xfrm>
            <a:off x="1737450" y="1502375"/>
            <a:ext cx="14813100" cy="6761400"/>
          </a:xfrm>
          <a:prstGeom prst="rect">
            <a:avLst/>
          </a:prstGeom>
          <a:noFill/>
          <a:ln>
            <a:noFill/>
          </a:ln>
        </p:spPr>
        <p:txBody>
          <a:bodyPr spcFirstLastPara="1" wrap="square" lIns="91425" tIns="45700" rIns="91425" bIns="45700" anchor="t" anchorCtr="0">
            <a:normAutofit lnSpcReduction="10000"/>
          </a:bodyPr>
          <a:lstStyle/>
          <a:p>
            <a:pPr marL="457200" lvl="0" indent="-325755" algn="l" rtl="0">
              <a:lnSpc>
                <a:spcPct val="100000"/>
              </a:lnSpc>
              <a:spcBef>
                <a:spcPts val="360"/>
              </a:spcBef>
              <a:spcAft>
                <a:spcPts val="0"/>
              </a:spcAft>
              <a:buSzPts val="1800"/>
              <a:buChar char="●"/>
            </a:pPr>
            <a:r>
              <a:rPr lang="en-US"/>
              <a:t>An economic theory refers to the development and use of a model to formulate hypotheses.</a:t>
            </a:r>
            <a:endParaRPr/>
          </a:p>
          <a:p>
            <a:pPr marL="457200" lvl="0" indent="0" algn="l" rtl="0">
              <a:lnSpc>
                <a:spcPct val="100000"/>
              </a:lnSpc>
              <a:spcBef>
                <a:spcPts val="360"/>
              </a:spcBef>
              <a:spcAft>
                <a:spcPts val="0"/>
              </a:spcAft>
              <a:buNone/>
            </a:pPr>
            <a:endParaRPr/>
          </a:p>
          <a:p>
            <a:pPr marL="457200" lvl="0" indent="-325755" algn="l" rtl="0">
              <a:lnSpc>
                <a:spcPct val="100000"/>
              </a:lnSpc>
              <a:spcBef>
                <a:spcPts val="360"/>
              </a:spcBef>
              <a:spcAft>
                <a:spcPts val="0"/>
              </a:spcAft>
              <a:buSzPts val="1800"/>
              <a:buChar char="●"/>
            </a:pPr>
            <a:r>
              <a:rPr lang="en-US"/>
              <a:t>Useful theories are testable; i.e., if the price of a good increases, the quantity demanded of that product falls</a:t>
            </a:r>
            <a:endParaRPr/>
          </a:p>
          <a:p>
            <a:pPr marL="457200" lvl="0" indent="0" algn="l" rtl="0">
              <a:lnSpc>
                <a:spcPct val="100000"/>
              </a:lnSpc>
              <a:spcBef>
                <a:spcPts val="360"/>
              </a:spcBef>
              <a:spcAft>
                <a:spcPts val="0"/>
              </a:spcAft>
              <a:buNone/>
            </a:pPr>
            <a:endParaRPr/>
          </a:p>
          <a:p>
            <a:pPr marL="457200" lvl="0" indent="-325755" algn="l" rtl="0">
              <a:lnSpc>
                <a:spcPct val="100000"/>
              </a:lnSpc>
              <a:spcBef>
                <a:spcPts val="360"/>
              </a:spcBef>
              <a:spcAft>
                <a:spcPts val="0"/>
              </a:spcAft>
              <a:buSzPts val="1800"/>
              <a:buChar char="●"/>
            </a:pPr>
            <a:r>
              <a:rPr lang="en-US"/>
              <a:t>Economic Models: simplified description of a reality</a:t>
            </a:r>
            <a:endParaRPr/>
          </a:p>
          <a:p>
            <a:pPr marL="914400" lvl="1" indent="-342900" algn="l" rtl="0">
              <a:lnSpc>
                <a:spcPct val="100000"/>
              </a:lnSpc>
              <a:spcBef>
                <a:spcPts val="360"/>
              </a:spcBef>
              <a:spcAft>
                <a:spcPts val="0"/>
              </a:spcAft>
              <a:buSzPts val="1800"/>
              <a:buChar char="–"/>
            </a:pPr>
            <a:r>
              <a:rPr lang="en-US" sz="3200"/>
              <a:t>Describes a relationship between two or more variables</a:t>
            </a:r>
            <a:endParaRPr sz="3200"/>
          </a:p>
          <a:p>
            <a:pPr marL="914400" lvl="1" indent="-342900" algn="l" rtl="0">
              <a:lnSpc>
                <a:spcPct val="100000"/>
              </a:lnSpc>
              <a:spcBef>
                <a:spcPts val="360"/>
              </a:spcBef>
              <a:spcAft>
                <a:spcPts val="0"/>
              </a:spcAft>
              <a:buSzPts val="1800"/>
              <a:buChar char="–"/>
            </a:pPr>
            <a:r>
              <a:rPr lang="en-US" sz="3200"/>
              <a:t>Does not need to be strictly accurate as long as it is a reasonably approximate</a:t>
            </a:r>
            <a:endParaRPr sz="3200"/>
          </a:p>
          <a:p>
            <a:pPr marL="457200" lvl="0" indent="0" algn="l" rtl="0">
              <a:lnSpc>
                <a:spcPct val="100000"/>
              </a:lnSpc>
              <a:spcBef>
                <a:spcPts val="360"/>
              </a:spcBef>
              <a:spcAft>
                <a:spcPts val="0"/>
              </a:spcAft>
              <a:buNone/>
            </a:pPr>
            <a:endParaRPr/>
          </a:p>
          <a:p>
            <a:pPr marL="457200" lvl="0" indent="-325755" algn="l" rtl="0">
              <a:lnSpc>
                <a:spcPct val="100000"/>
              </a:lnSpc>
              <a:spcBef>
                <a:spcPts val="360"/>
              </a:spcBef>
              <a:spcAft>
                <a:spcPts val="0"/>
              </a:spcAft>
              <a:buSzPts val="1800"/>
              <a:buChar char="●"/>
            </a:pPr>
            <a:r>
              <a:rPr lang="en-US"/>
              <a:t>Contradiction: it is difficult to find idea conditions to test the model. </a:t>
            </a:r>
            <a:endParaRPr/>
          </a:p>
          <a:p>
            <a:pPr marL="914400" lvl="1" indent="-342900" algn="l" rtl="0">
              <a:lnSpc>
                <a:spcPct val="100000"/>
              </a:lnSpc>
              <a:spcBef>
                <a:spcPts val="360"/>
              </a:spcBef>
              <a:spcAft>
                <a:spcPts val="0"/>
              </a:spcAft>
              <a:buSzPts val="1800"/>
              <a:buChar char="–"/>
            </a:pPr>
            <a:r>
              <a:rPr lang="en-US" sz="3200"/>
              <a:t>ex: human behavior depends on tastes, and tastes change randomly at random intervals</a:t>
            </a:r>
            <a:endParaRPr sz="320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601"/>
        <p:cNvGrpSpPr/>
        <p:nvPr/>
      </p:nvGrpSpPr>
      <p:grpSpPr>
        <a:xfrm>
          <a:off x="0" y="0"/>
          <a:ext cx="0" cy="0"/>
          <a:chOff x="0" y="0"/>
          <a:chExt cx="0" cy="0"/>
        </a:xfrm>
      </p:grpSpPr>
      <p:pic>
        <p:nvPicPr>
          <p:cNvPr id="602" name="Google Shape;602;p28"/>
          <p:cNvPicPr preferRelativeResize="0"/>
          <p:nvPr/>
        </p:nvPicPr>
        <p:blipFill rotWithShape="1">
          <a:blip r:embed="rId3">
            <a:alphaModFix/>
          </a:blip>
          <a:srcRect b="619"/>
          <a:stretch/>
        </p:blipFill>
        <p:spPr>
          <a:xfrm rot="2700000">
            <a:off x="16270669" y="-98947"/>
            <a:ext cx="2072513" cy="2059669"/>
          </a:xfrm>
          <a:prstGeom prst="rect">
            <a:avLst/>
          </a:prstGeom>
          <a:noFill/>
          <a:ln>
            <a:noFill/>
          </a:ln>
        </p:spPr>
      </p:pic>
      <p:grpSp>
        <p:nvGrpSpPr>
          <p:cNvPr id="603" name="Google Shape;603;p28"/>
          <p:cNvGrpSpPr/>
          <p:nvPr/>
        </p:nvGrpSpPr>
        <p:grpSpPr>
          <a:xfrm>
            <a:off x="0" y="8843309"/>
            <a:ext cx="18287996" cy="3230764"/>
            <a:chOff x="0" y="-38100"/>
            <a:chExt cx="4816592" cy="850900"/>
          </a:xfrm>
        </p:grpSpPr>
        <p:sp>
          <p:nvSpPr>
            <p:cNvPr id="604" name="Google Shape;604;p28"/>
            <p:cNvSpPr/>
            <p:nvPr/>
          </p:nvSpPr>
          <p:spPr>
            <a:xfrm>
              <a:off x="0" y="0"/>
              <a:ext cx="4816592" cy="342131"/>
            </a:xfrm>
            <a:custGeom>
              <a:avLst/>
              <a:gdLst/>
              <a:ahLst/>
              <a:cxnLst/>
              <a:rect l="l" t="t" r="r" b="b"/>
              <a:pathLst>
                <a:path w="4816592" h="342131" extrusionOk="0">
                  <a:moveTo>
                    <a:pt x="0" y="0"/>
                  </a:moveTo>
                  <a:lnTo>
                    <a:pt x="4816592" y="0"/>
                  </a:lnTo>
                  <a:lnTo>
                    <a:pt x="4816592" y="342131"/>
                  </a:lnTo>
                  <a:lnTo>
                    <a:pt x="0" y="342131"/>
                  </a:lnTo>
                  <a:close/>
                </a:path>
              </a:pathLst>
            </a:custGeom>
            <a:solidFill>
              <a:srgbClr val="FEC099"/>
            </a:solidFill>
            <a:ln>
              <a:noFill/>
            </a:ln>
          </p:spPr>
          <p:txBody>
            <a:bodyPr/>
            <a:lstStyle/>
            <a:p>
              <a:endParaRPr lang="en-CA"/>
            </a:p>
          </p:txBody>
        </p:sp>
        <p:sp>
          <p:nvSpPr>
            <p:cNvPr id="605" name="Google Shape;605;p28"/>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pic>
        <p:nvPicPr>
          <p:cNvPr id="606" name="Google Shape;606;p28"/>
          <p:cNvPicPr preferRelativeResize="0"/>
          <p:nvPr/>
        </p:nvPicPr>
        <p:blipFill rotWithShape="1">
          <a:blip r:embed="rId4">
            <a:alphaModFix/>
          </a:blip>
          <a:srcRect/>
          <a:stretch/>
        </p:blipFill>
        <p:spPr>
          <a:xfrm>
            <a:off x="107745" y="9061043"/>
            <a:ext cx="1716191" cy="1175659"/>
          </a:xfrm>
          <a:prstGeom prst="rect">
            <a:avLst/>
          </a:prstGeom>
          <a:noFill/>
          <a:ln>
            <a:noFill/>
          </a:ln>
        </p:spPr>
      </p:pic>
      <p:pic>
        <p:nvPicPr>
          <p:cNvPr id="607" name="Google Shape;607;p28"/>
          <p:cNvPicPr preferRelativeResize="0"/>
          <p:nvPr/>
        </p:nvPicPr>
        <p:blipFill rotWithShape="1">
          <a:blip r:embed="rId5">
            <a:alphaModFix/>
          </a:blip>
          <a:srcRect/>
          <a:stretch/>
        </p:blipFill>
        <p:spPr>
          <a:xfrm>
            <a:off x="15845978" y="7130810"/>
            <a:ext cx="2733798" cy="3538897"/>
          </a:xfrm>
          <a:prstGeom prst="rect">
            <a:avLst/>
          </a:prstGeom>
          <a:noFill/>
          <a:ln>
            <a:noFill/>
          </a:ln>
        </p:spPr>
      </p:pic>
      <p:sp>
        <p:nvSpPr>
          <p:cNvPr id="608" name="Google Shape;608;p28"/>
          <p:cNvSpPr txBox="1">
            <a:spLocks noGrp="1"/>
          </p:cNvSpPr>
          <p:nvPr>
            <p:ph type="body" idx="1"/>
          </p:nvPr>
        </p:nvSpPr>
        <p:spPr>
          <a:xfrm>
            <a:off x="4418463" y="4003240"/>
            <a:ext cx="9451075" cy="2280520"/>
          </a:xfrm>
          <a:prstGeom prst="rect">
            <a:avLst/>
          </a:prstGeom>
          <a:noFill/>
          <a:ln>
            <a:noFill/>
          </a:ln>
        </p:spPr>
        <p:txBody>
          <a:bodyPr spcFirstLastPara="1" wrap="square" lIns="91425" tIns="45700" rIns="91425" bIns="45700" anchor="t" anchorCtr="0">
            <a:normAutofit fontScale="92500" lnSpcReduction="10000"/>
          </a:bodyPr>
          <a:lstStyle/>
          <a:p>
            <a:pPr marL="131445" lvl="0" indent="0" algn="ctr" rtl="0">
              <a:lnSpc>
                <a:spcPct val="100000"/>
              </a:lnSpc>
              <a:spcBef>
                <a:spcPts val="360"/>
              </a:spcBef>
              <a:spcAft>
                <a:spcPts val="0"/>
              </a:spcAft>
              <a:buSzPct val="56250"/>
              <a:buNone/>
            </a:pPr>
            <a:r>
              <a:rPr lang="en-US" sz="8000" b="1" dirty="0"/>
              <a:t>ESTIMATION AND REGRESSION ANALYSIS</a:t>
            </a:r>
            <a:endParaRPr lang="en-US"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612"/>
        <p:cNvGrpSpPr/>
        <p:nvPr/>
      </p:nvGrpSpPr>
      <p:grpSpPr>
        <a:xfrm>
          <a:off x="0" y="0"/>
          <a:ext cx="0" cy="0"/>
          <a:chOff x="0" y="0"/>
          <a:chExt cx="0" cy="0"/>
        </a:xfrm>
      </p:grpSpPr>
      <p:pic>
        <p:nvPicPr>
          <p:cNvPr id="613" name="Google Shape;613;p29"/>
          <p:cNvPicPr preferRelativeResize="0"/>
          <p:nvPr/>
        </p:nvPicPr>
        <p:blipFill rotWithShape="1">
          <a:blip r:embed="rId3">
            <a:alphaModFix/>
          </a:blip>
          <a:srcRect b="619"/>
          <a:stretch/>
        </p:blipFill>
        <p:spPr>
          <a:xfrm rot="2700000">
            <a:off x="16270669" y="-98947"/>
            <a:ext cx="2072513" cy="2059669"/>
          </a:xfrm>
          <a:prstGeom prst="rect">
            <a:avLst/>
          </a:prstGeom>
          <a:noFill/>
          <a:ln>
            <a:noFill/>
          </a:ln>
        </p:spPr>
      </p:pic>
      <p:grpSp>
        <p:nvGrpSpPr>
          <p:cNvPr id="614" name="Google Shape;614;p29"/>
          <p:cNvGrpSpPr/>
          <p:nvPr/>
        </p:nvGrpSpPr>
        <p:grpSpPr>
          <a:xfrm>
            <a:off x="0" y="8843309"/>
            <a:ext cx="18287996" cy="3230764"/>
            <a:chOff x="0" y="-38100"/>
            <a:chExt cx="4816592" cy="850900"/>
          </a:xfrm>
        </p:grpSpPr>
        <p:sp>
          <p:nvSpPr>
            <p:cNvPr id="615" name="Google Shape;615;p29"/>
            <p:cNvSpPr/>
            <p:nvPr/>
          </p:nvSpPr>
          <p:spPr>
            <a:xfrm>
              <a:off x="0" y="0"/>
              <a:ext cx="4816592" cy="342131"/>
            </a:xfrm>
            <a:custGeom>
              <a:avLst/>
              <a:gdLst/>
              <a:ahLst/>
              <a:cxnLst/>
              <a:rect l="l" t="t" r="r" b="b"/>
              <a:pathLst>
                <a:path w="4816592" h="342131" extrusionOk="0">
                  <a:moveTo>
                    <a:pt x="0" y="0"/>
                  </a:moveTo>
                  <a:lnTo>
                    <a:pt x="4816592" y="0"/>
                  </a:lnTo>
                  <a:lnTo>
                    <a:pt x="4816592" y="342131"/>
                  </a:lnTo>
                  <a:lnTo>
                    <a:pt x="0" y="342131"/>
                  </a:lnTo>
                  <a:close/>
                </a:path>
              </a:pathLst>
            </a:custGeom>
            <a:solidFill>
              <a:srgbClr val="FEC099"/>
            </a:solidFill>
            <a:ln>
              <a:noFill/>
            </a:ln>
          </p:spPr>
          <p:txBody>
            <a:bodyPr/>
            <a:lstStyle/>
            <a:p>
              <a:endParaRPr lang="en-CA"/>
            </a:p>
          </p:txBody>
        </p:sp>
        <p:sp>
          <p:nvSpPr>
            <p:cNvPr id="616" name="Google Shape;616;p29"/>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pic>
        <p:nvPicPr>
          <p:cNvPr id="617" name="Google Shape;617;p29"/>
          <p:cNvPicPr preferRelativeResize="0"/>
          <p:nvPr/>
        </p:nvPicPr>
        <p:blipFill rotWithShape="1">
          <a:blip r:embed="rId4">
            <a:alphaModFix/>
          </a:blip>
          <a:srcRect/>
          <a:stretch/>
        </p:blipFill>
        <p:spPr>
          <a:xfrm>
            <a:off x="107745" y="9061043"/>
            <a:ext cx="1716191" cy="1175659"/>
          </a:xfrm>
          <a:prstGeom prst="rect">
            <a:avLst/>
          </a:prstGeom>
          <a:noFill/>
          <a:ln>
            <a:noFill/>
          </a:ln>
        </p:spPr>
      </p:pic>
      <p:pic>
        <p:nvPicPr>
          <p:cNvPr id="618" name="Google Shape;618;p29"/>
          <p:cNvPicPr preferRelativeResize="0"/>
          <p:nvPr/>
        </p:nvPicPr>
        <p:blipFill rotWithShape="1">
          <a:blip r:embed="rId5">
            <a:alphaModFix/>
          </a:blip>
          <a:srcRect/>
          <a:stretch/>
        </p:blipFill>
        <p:spPr>
          <a:xfrm>
            <a:off x="15845978" y="7130810"/>
            <a:ext cx="2733798" cy="3538897"/>
          </a:xfrm>
          <a:prstGeom prst="rect">
            <a:avLst/>
          </a:prstGeom>
          <a:noFill/>
          <a:ln>
            <a:noFill/>
          </a:ln>
        </p:spPr>
      </p:pic>
      <p:sp>
        <p:nvSpPr>
          <p:cNvPr id="619" name="Google Shape;619;p29"/>
          <p:cNvSpPr txBox="1"/>
          <p:nvPr/>
        </p:nvSpPr>
        <p:spPr>
          <a:xfrm>
            <a:off x="4051250" y="359376"/>
            <a:ext cx="8229600" cy="1143000"/>
          </a:xfrm>
          <a:prstGeom prst="rect">
            <a:avLst/>
          </a:prstGeom>
          <a:noFill/>
          <a:ln>
            <a:noFill/>
          </a:ln>
        </p:spPr>
        <p:txBody>
          <a:bodyPr spcFirstLastPara="1" wrap="square" lIns="91425" tIns="45700" rIns="91425" bIns="45700" anchor="ctr" anchorCtr="0">
            <a:normAutofit/>
          </a:bodyPr>
          <a:lstStyle/>
          <a:p>
            <a:pPr marL="0" marR="0" lvl="0" indent="0" algn="ctr" rtl="0">
              <a:lnSpc>
                <a:spcPct val="100000"/>
              </a:lnSpc>
              <a:spcBef>
                <a:spcPts val="0"/>
              </a:spcBef>
              <a:spcAft>
                <a:spcPts val="0"/>
              </a:spcAft>
              <a:buClr>
                <a:schemeClr val="dk1"/>
              </a:buClr>
              <a:buSzPts val="1800"/>
              <a:buFont typeface="Calibri"/>
              <a:buNone/>
            </a:pPr>
            <a:r>
              <a:rPr lang="en-US" sz="4400" b="1" i="0" u="none" strike="noStrike" cap="none">
                <a:solidFill>
                  <a:schemeClr val="dk1"/>
                </a:solidFill>
                <a:latin typeface="Calibri"/>
                <a:ea typeface="Calibri"/>
                <a:cs typeface="Calibri"/>
                <a:sym typeface="Calibri"/>
              </a:rPr>
              <a:t>Regression Analysis</a:t>
            </a:r>
            <a:endParaRPr/>
          </a:p>
        </p:txBody>
      </p:sp>
      <p:sp>
        <p:nvSpPr>
          <p:cNvPr id="620" name="Google Shape;620;p29"/>
          <p:cNvSpPr txBox="1"/>
          <p:nvPr/>
        </p:nvSpPr>
        <p:spPr>
          <a:xfrm>
            <a:off x="1823936" y="1764720"/>
            <a:ext cx="14022042" cy="5733404"/>
          </a:xfrm>
          <a:prstGeom prst="rect">
            <a:avLst/>
          </a:prstGeom>
          <a:noFill/>
          <a:ln>
            <a:noFill/>
          </a:ln>
        </p:spPr>
        <p:txBody>
          <a:bodyPr spcFirstLastPara="1" wrap="square" lIns="91425" tIns="45700" rIns="91425" bIns="45700" anchor="t" anchorCtr="0">
            <a:normAutofit/>
          </a:bodyPr>
          <a:lstStyle/>
          <a:p>
            <a:pPr marL="588645" marR="0" lvl="0" indent="-457200" algn="l" rtl="0">
              <a:lnSpc>
                <a:spcPct val="100000"/>
              </a:lnSpc>
              <a:spcBef>
                <a:spcPts val="360"/>
              </a:spcBef>
              <a:spcAft>
                <a:spcPts val="0"/>
              </a:spcAft>
              <a:buClr>
                <a:schemeClr val="dk1"/>
              </a:buClr>
              <a:buSzPts val="1800"/>
              <a:buFont typeface="Arial"/>
              <a:buChar char="•"/>
            </a:pPr>
            <a:r>
              <a:rPr lang="en-US" sz="3200">
                <a:solidFill>
                  <a:schemeClr val="dk1"/>
                </a:solidFill>
                <a:latin typeface="Calibri"/>
                <a:ea typeface="Calibri"/>
                <a:cs typeface="Calibri"/>
                <a:sym typeface="Calibri"/>
              </a:rPr>
              <a:t>It is s</a:t>
            </a:r>
            <a:r>
              <a:rPr lang="en-US" sz="3200" b="0" i="0" u="none" strike="noStrike" cap="none">
                <a:solidFill>
                  <a:schemeClr val="dk1"/>
                </a:solidFill>
                <a:latin typeface="Calibri"/>
                <a:ea typeface="Calibri"/>
                <a:cs typeface="Calibri"/>
                <a:sym typeface="Calibri"/>
              </a:rPr>
              <a:t>tatistical technique used to estimate the mathematical relationship between a dependent variable and one or more explanatory variables</a:t>
            </a:r>
          </a:p>
          <a:p>
            <a:pPr marL="588645" marR="0" lvl="0" indent="-457200" algn="l" rtl="0">
              <a:lnSpc>
                <a:spcPct val="100000"/>
              </a:lnSpc>
              <a:spcBef>
                <a:spcPts val="360"/>
              </a:spcBef>
              <a:spcAft>
                <a:spcPts val="0"/>
              </a:spcAft>
              <a:buClr>
                <a:schemeClr val="dk1"/>
              </a:buClr>
              <a:buSzPts val="1800"/>
              <a:buFont typeface="Arial"/>
              <a:buChar char="•"/>
            </a:pPr>
            <a:r>
              <a:rPr lang="en-US" sz="3200">
                <a:solidFill>
                  <a:schemeClr val="dk1"/>
                </a:solidFill>
                <a:latin typeface="Calibri"/>
                <a:cs typeface="Calibri"/>
                <a:sym typeface="Calibri"/>
              </a:rPr>
              <a:t>It involves graphing the demand or supply curve using its determinants on the axes.</a:t>
            </a:r>
            <a:endParaRPr lang="en-US" sz="3200" b="0" i="0" u="none" strike="noStrike" cap="none">
              <a:solidFill>
                <a:schemeClr val="dk1"/>
              </a:solidFill>
              <a:latin typeface="Calibri"/>
              <a:ea typeface="Calibri"/>
              <a:cs typeface="Calibri"/>
              <a:sym typeface="Calibri"/>
            </a:endParaRPr>
          </a:p>
          <a:p>
            <a:pPr marL="588645" marR="0" lvl="0" indent="-457200" algn="l" rtl="0">
              <a:lnSpc>
                <a:spcPct val="100000"/>
              </a:lnSpc>
              <a:spcBef>
                <a:spcPts val="360"/>
              </a:spcBef>
              <a:spcAft>
                <a:spcPts val="0"/>
              </a:spcAft>
              <a:buClr>
                <a:schemeClr val="dk1"/>
              </a:buClr>
              <a:buSzPts val="1800"/>
              <a:buFont typeface="Arial"/>
              <a:buChar char="•"/>
            </a:pPr>
            <a:r>
              <a:rPr lang="en-US" sz="3200" b="0" i="0" u="none" strike="noStrike" cap="none">
                <a:solidFill>
                  <a:schemeClr val="dk1"/>
                </a:solidFill>
                <a:latin typeface="Calibri"/>
                <a:ea typeface="Calibri"/>
                <a:cs typeface="Calibri"/>
                <a:sym typeface="Calibri"/>
              </a:rPr>
              <a:t>When estimating a demand curve, the points do not lie on the line precisely due to random error</a:t>
            </a:r>
            <a:endParaRPr lang="en-US" b="0" i="0" u="none" strike="noStrike" cap="none">
              <a:ea typeface="Calibri"/>
            </a:endParaRPr>
          </a:p>
          <a:p>
            <a:pPr marL="588645" marR="0" lvl="0" indent="-457200" algn="l" rtl="0">
              <a:lnSpc>
                <a:spcPct val="100000"/>
              </a:lnSpc>
              <a:spcBef>
                <a:spcPts val="360"/>
              </a:spcBef>
              <a:spcAft>
                <a:spcPts val="0"/>
              </a:spcAft>
              <a:buClr>
                <a:schemeClr val="dk1"/>
              </a:buClr>
              <a:buSzPts val="1800"/>
              <a:buFont typeface="Arial"/>
              <a:buChar char="•"/>
            </a:pPr>
            <a:endParaRPr lang="en-US" sz="3200">
              <a:solidFill>
                <a:schemeClr val="dk1"/>
              </a:solidFill>
              <a:latin typeface="Calibri"/>
              <a:cs typeface="Calibri"/>
              <a:sym typeface="Calibri"/>
            </a:endParaRPr>
          </a:p>
          <a:p>
            <a:pPr marL="131445" lvl="1">
              <a:spcBef>
                <a:spcPts val="360"/>
              </a:spcBef>
              <a:buClr>
                <a:schemeClr val="dk1"/>
              </a:buClr>
              <a:buSzPts val="1800"/>
            </a:pPr>
            <a:r>
              <a:rPr lang="en-US" sz="3200" b="1">
                <a:solidFill>
                  <a:schemeClr val="dk1"/>
                </a:solidFill>
                <a:latin typeface="Calibri"/>
                <a:cs typeface="Calibri"/>
                <a:sym typeface="Calibri"/>
              </a:rPr>
              <a:t>The residual is the vertical distance between the estimated demand curve and the actual data points</a:t>
            </a:r>
            <a:endParaRPr sz="3200" b="1">
              <a:solidFill>
                <a:schemeClr val="dk1"/>
              </a:solidFill>
              <a:latin typeface="Calibri"/>
              <a:cs typeface="Calibri"/>
            </a:endParaRPr>
          </a:p>
          <a:p>
            <a:pPr marL="588645" marR="0" lvl="0" indent="-342899" algn="l" rtl="0">
              <a:lnSpc>
                <a:spcPct val="100000"/>
              </a:lnSpc>
              <a:spcBef>
                <a:spcPts val="360"/>
              </a:spcBef>
              <a:spcAft>
                <a:spcPts val="0"/>
              </a:spcAft>
              <a:buClr>
                <a:schemeClr val="dk1"/>
              </a:buClr>
              <a:buSzPts val="1800"/>
              <a:buFont typeface="Arial"/>
              <a:buNone/>
            </a:pPr>
            <a:endParaRPr sz="3200" b="1" i="0" u="none" strike="noStrike" cap="none">
              <a:solidFill>
                <a:schemeClr val="dk1"/>
              </a:solidFill>
              <a:latin typeface="Calibri"/>
              <a:ea typeface="Calibri"/>
              <a:cs typeface="Calibri"/>
              <a:sym typeface="Calibri"/>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624"/>
        <p:cNvGrpSpPr/>
        <p:nvPr/>
      </p:nvGrpSpPr>
      <p:grpSpPr>
        <a:xfrm>
          <a:off x="0" y="0"/>
          <a:ext cx="0" cy="0"/>
          <a:chOff x="0" y="0"/>
          <a:chExt cx="0" cy="0"/>
        </a:xfrm>
      </p:grpSpPr>
      <p:pic>
        <p:nvPicPr>
          <p:cNvPr id="625" name="Google Shape;625;p30"/>
          <p:cNvPicPr preferRelativeResize="0"/>
          <p:nvPr/>
        </p:nvPicPr>
        <p:blipFill rotWithShape="1">
          <a:blip r:embed="rId3">
            <a:alphaModFix/>
          </a:blip>
          <a:srcRect b="619"/>
          <a:stretch/>
        </p:blipFill>
        <p:spPr>
          <a:xfrm rot="2700000">
            <a:off x="16270669" y="-98947"/>
            <a:ext cx="2072513" cy="2059669"/>
          </a:xfrm>
          <a:prstGeom prst="rect">
            <a:avLst/>
          </a:prstGeom>
          <a:noFill/>
          <a:ln>
            <a:noFill/>
          </a:ln>
        </p:spPr>
      </p:pic>
      <p:grpSp>
        <p:nvGrpSpPr>
          <p:cNvPr id="626" name="Google Shape;626;p30"/>
          <p:cNvGrpSpPr/>
          <p:nvPr/>
        </p:nvGrpSpPr>
        <p:grpSpPr>
          <a:xfrm>
            <a:off x="0" y="8843309"/>
            <a:ext cx="18287996" cy="3230764"/>
            <a:chOff x="0" y="-38100"/>
            <a:chExt cx="4816592" cy="850900"/>
          </a:xfrm>
        </p:grpSpPr>
        <p:sp>
          <p:nvSpPr>
            <p:cNvPr id="627" name="Google Shape;627;p30"/>
            <p:cNvSpPr/>
            <p:nvPr/>
          </p:nvSpPr>
          <p:spPr>
            <a:xfrm>
              <a:off x="0" y="0"/>
              <a:ext cx="4816592" cy="342131"/>
            </a:xfrm>
            <a:custGeom>
              <a:avLst/>
              <a:gdLst/>
              <a:ahLst/>
              <a:cxnLst/>
              <a:rect l="l" t="t" r="r" b="b"/>
              <a:pathLst>
                <a:path w="4816592" h="342131" extrusionOk="0">
                  <a:moveTo>
                    <a:pt x="0" y="0"/>
                  </a:moveTo>
                  <a:lnTo>
                    <a:pt x="4816592" y="0"/>
                  </a:lnTo>
                  <a:lnTo>
                    <a:pt x="4816592" y="342131"/>
                  </a:lnTo>
                  <a:lnTo>
                    <a:pt x="0" y="342131"/>
                  </a:lnTo>
                  <a:close/>
                </a:path>
              </a:pathLst>
            </a:custGeom>
            <a:solidFill>
              <a:srgbClr val="FEC099"/>
            </a:solidFill>
            <a:ln>
              <a:noFill/>
            </a:ln>
          </p:spPr>
          <p:txBody>
            <a:bodyPr/>
            <a:lstStyle/>
            <a:p>
              <a:endParaRPr lang="en-CA"/>
            </a:p>
          </p:txBody>
        </p:sp>
        <p:sp>
          <p:nvSpPr>
            <p:cNvPr id="628" name="Google Shape;628;p30"/>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pic>
        <p:nvPicPr>
          <p:cNvPr id="629" name="Google Shape;629;p30"/>
          <p:cNvPicPr preferRelativeResize="0"/>
          <p:nvPr/>
        </p:nvPicPr>
        <p:blipFill rotWithShape="1">
          <a:blip r:embed="rId4">
            <a:alphaModFix/>
          </a:blip>
          <a:srcRect/>
          <a:stretch/>
        </p:blipFill>
        <p:spPr>
          <a:xfrm>
            <a:off x="107745" y="9061043"/>
            <a:ext cx="1716191" cy="1175659"/>
          </a:xfrm>
          <a:prstGeom prst="rect">
            <a:avLst/>
          </a:prstGeom>
          <a:noFill/>
          <a:ln>
            <a:noFill/>
          </a:ln>
        </p:spPr>
      </p:pic>
      <p:pic>
        <p:nvPicPr>
          <p:cNvPr id="630" name="Google Shape;630;p30"/>
          <p:cNvPicPr preferRelativeResize="0"/>
          <p:nvPr/>
        </p:nvPicPr>
        <p:blipFill rotWithShape="1">
          <a:blip r:embed="rId5">
            <a:alphaModFix/>
          </a:blip>
          <a:srcRect/>
          <a:stretch/>
        </p:blipFill>
        <p:spPr>
          <a:xfrm>
            <a:off x="15845978" y="7130810"/>
            <a:ext cx="2733798" cy="3538897"/>
          </a:xfrm>
          <a:prstGeom prst="rect">
            <a:avLst/>
          </a:prstGeom>
          <a:noFill/>
          <a:ln>
            <a:noFill/>
          </a:ln>
        </p:spPr>
      </p:pic>
      <p:sp>
        <p:nvSpPr>
          <p:cNvPr id="631" name="Google Shape;631;p30"/>
          <p:cNvSpPr txBox="1"/>
          <p:nvPr/>
        </p:nvSpPr>
        <p:spPr>
          <a:xfrm>
            <a:off x="4051250" y="359376"/>
            <a:ext cx="8229600" cy="1143000"/>
          </a:xfrm>
          <a:prstGeom prst="rect">
            <a:avLst/>
          </a:prstGeom>
          <a:noFill/>
          <a:ln>
            <a:noFill/>
          </a:ln>
        </p:spPr>
        <p:txBody>
          <a:bodyPr spcFirstLastPara="1" wrap="square" lIns="91425" tIns="45700" rIns="91425" bIns="45700" anchor="ctr" anchorCtr="0">
            <a:normAutofit/>
          </a:bodyPr>
          <a:lstStyle/>
          <a:p>
            <a:pPr marL="0" marR="0" lvl="0" indent="0" algn="ctr" rtl="0">
              <a:lnSpc>
                <a:spcPct val="100000"/>
              </a:lnSpc>
              <a:spcBef>
                <a:spcPts val="0"/>
              </a:spcBef>
              <a:spcAft>
                <a:spcPts val="0"/>
              </a:spcAft>
              <a:buClr>
                <a:schemeClr val="dk1"/>
              </a:buClr>
              <a:buSzPts val="1800"/>
              <a:buFont typeface="Calibri"/>
              <a:buNone/>
            </a:pPr>
            <a:r>
              <a:rPr lang="en-US" sz="4400" b="1" i="0" u="none" strike="noStrike" cap="none">
                <a:solidFill>
                  <a:schemeClr val="dk1"/>
                </a:solidFill>
                <a:latin typeface="Calibri"/>
                <a:ea typeface="Calibri"/>
                <a:cs typeface="Calibri"/>
                <a:sym typeface="Calibri"/>
              </a:rPr>
              <a:t>Regression Analysis</a:t>
            </a:r>
            <a:endParaRPr/>
          </a:p>
        </p:txBody>
      </p:sp>
      <p:sp>
        <p:nvSpPr>
          <p:cNvPr id="632" name="Google Shape;632;p30"/>
          <p:cNvSpPr txBox="1"/>
          <p:nvPr/>
        </p:nvSpPr>
        <p:spPr>
          <a:xfrm>
            <a:off x="1823936" y="1502376"/>
            <a:ext cx="14022042" cy="6958226"/>
          </a:xfrm>
          <a:prstGeom prst="rect">
            <a:avLst/>
          </a:prstGeom>
          <a:noFill/>
          <a:ln>
            <a:noFill/>
          </a:ln>
        </p:spPr>
        <p:txBody>
          <a:bodyPr spcFirstLastPara="1" wrap="square" lIns="91425" tIns="45700" rIns="91425" bIns="45700" anchor="t" anchorCtr="0">
            <a:noAutofit/>
          </a:bodyPr>
          <a:lstStyle/>
          <a:p>
            <a:pPr marL="588645" marR="0" lvl="0" indent="-457200" algn="l" rtl="0">
              <a:lnSpc>
                <a:spcPct val="100000"/>
              </a:lnSpc>
              <a:spcBef>
                <a:spcPts val="360"/>
              </a:spcBef>
              <a:spcAft>
                <a:spcPts val="0"/>
              </a:spcAft>
              <a:buClr>
                <a:schemeClr val="dk1"/>
              </a:buClr>
              <a:buSzPct val="56250"/>
              <a:buFont typeface="Arial"/>
              <a:buChar char="•"/>
            </a:pPr>
            <a:r>
              <a:rPr lang="en-US" sz="3200" b="0" i="0" u="none" strike="noStrike" cap="none">
                <a:solidFill>
                  <a:schemeClr val="dk1"/>
                </a:solidFill>
                <a:latin typeface="Calibri"/>
                <a:ea typeface="Calibri"/>
                <a:cs typeface="Calibri"/>
                <a:sym typeface="Calibri"/>
              </a:rPr>
              <a:t>When we use Excel, the method of “ordinary least squares” is used</a:t>
            </a:r>
            <a:endParaRPr sz="3200"/>
          </a:p>
          <a:p>
            <a:pPr marL="1045845" marR="0" lvl="1" indent="-457200" algn="l" rtl="0">
              <a:lnSpc>
                <a:spcPct val="100000"/>
              </a:lnSpc>
              <a:spcBef>
                <a:spcPts val="360"/>
              </a:spcBef>
              <a:spcAft>
                <a:spcPts val="0"/>
              </a:spcAft>
              <a:buClr>
                <a:schemeClr val="dk1"/>
              </a:buClr>
              <a:buSzPct val="56250"/>
              <a:buFont typeface="Arial"/>
              <a:buChar char="–"/>
            </a:pPr>
            <a:r>
              <a:rPr lang="en-US" sz="3200" b="0" i="0" u="none" strike="noStrike" cap="none">
                <a:solidFill>
                  <a:schemeClr val="dk1"/>
                </a:solidFill>
                <a:latin typeface="Calibri"/>
                <a:ea typeface="Calibri"/>
                <a:cs typeface="Calibri"/>
                <a:sym typeface="Calibri"/>
              </a:rPr>
              <a:t>this method makes the sum of squared residuals as small as possible to form an estimated regression line</a:t>
            </a:r>
            <a:br>
              <a:rPr lang="en-US" sz="3200" b="0" i="0" u="none" strike="noStrike" cap="none">
                <a:solidFill>
                  <a:schemeClr val="dk1"/>
                </a:solidFill>
                <a:latin typeface="Calibri"/>
                <a:ea typeface="Calibri"/>
                <a:cs typeface="Calibri"/>
                <a:sym typeface="Calibri"/>
              </a:rPr>
            </a:br>
            <a:endParaRPr sz="3200" b="0" i="0" u="none" strike="noStrike" cap="none">
              <a:solidFill>
                <a:schemeClr val="dk1"/>
              </a:solidFill>
              <a:latin typeface="Calibri"/>
              <a:ea typeface="Calibri"/>
              <a:cs typeface="Calibri"/>
              <a:sym typeface="Calibri"/>
            </a:endParaRPr>
          </a:p>
          <a:p>
            <a:pPr marL="588645" marR="0" lvl="0" indent="-457200" algn="l" rtl="0">
              <a:lnSpc>
                <a:spcPct val="100000"/>
              </a:lnSpc>
              <a:spcBef>
                <a:spcPts val="360"/>
              </a:spcBef>
              <a:spcAft>
                <a:spcPts val="0"/>
              </a:spcAft>
              <a:buClr>
                <a:schemeClr val="dk1"/>
              </a:buClr>
              <a:buSzPct val="56250"/>
              <a:buFont typeface="Arial"/>
              <a:buChar char="•"/>
            </a:pPr>
            <a:r>
              <a:rPr lang="en-US" sz="3200" b="0" i="0" u="none" strike="noStrike" cap="none">
                <a:solidFill>
                  <a:schemeClr val="dk1"/>
                </a:solidFill>
                <a:latin typeface="Calibri"/>
                <a:ea typeface="Calibri"/>
                <a:cs typeface="Calibri"/>
                <a:sym typeface="Calibri"/>
              </a:rPr>
              <a:t>The degree to which a regression line is a “good fit” for the data can be measured by the R</a:t>
            </a:r>
            <a:r>
              <a:rPr lang="en-US" sz="3200" b="0" i="0" u="none" strike="noStrike" cap="none" baseline="30000">
                <a:solidFill>
                  <a:schemeClr val="dk1"/>
                </a:solidFill>
                <a:latin typeface="Calibri"/>
                <a:ea typeface="Calibri"/>
                <a:cs typeface="Calibri"/>
                <a:sym typeface="Calibri"/>
              </a:rPr>
              <a:t>2</a:t>
            </a:r>
            <a:r>
              <a:rPr lang="en-US" sz="3200" b="0" i="0" u="none" strike="noStrike" cap="none">
                <a:solidFill>
                  <a:schemeClr val="dk1"/>
                </a:solidFill>
                <a:latin typeface="Calibri"/>
                <a:ea typeface="Calibri"/>
                <a:cs typeface="Calibri"/>
                <a:sym typeface="Calibri"/>
              </a:rPr>
              <a:t> value.</a:t>
            </a:r>
            <a:br>
              <a:rPr lang="en-US" sz="3200" b="0" i="0" u="none" strike="noStrike" cap="none">
                <a:solidFill>
                  <a:schemeClr val="dk1"/>
                </a:solidFill>
                <a:latin typeface="Calibri"/>
                <a:ea typeface="Calibri"/>
                <a:cs typeface="Calibri"/>
                <a:sym typeface="Calibri"/>
              </a:rPr>
            </a:br>
            <a:endParaRPr sz="3200" b="0" i="0" u="none" strike="noStrike" cap="none">
              <a:solidFill>
                <a:schemeClr val="dk1"/>
              </a:solidFill>
              <a:latin typeface="Calibri"/>
              <a:ea typeface="Calibri"/>
              <a:cs typeface="Calibri"/>
              <a:sym typeface="Calibri"/>
            </a:endParaRPr>
          </a:p>
          <a:p>
            <a:pPr marL="588645" marR="0" lvl="0" indent="-457200" algn="l" rtl="0">
              <a:lnSpc>
                <a:spcPct val="100000"/>
              </a:lnSpc>
              <a:spcBef>
                <a:spcPts val="360"/>
              </a:spcBef>
              <a:spcAft>
                <a:spcPts val="0"/>
              </a:spcAft>
              <a:buClr>
                <a:schemeClr val="dk1"/>
              </a:buClr>
              <a:buSzPct val="56250"/>
              <a:buFont typeface="Arial"/>
              <a:buChar char="•"/>
            </a:pPr>
            <a:r>
              <a:rPr lang="en-US" sz="3200" b="1" i="0" u="none" strike="noStrike" cap="none">
                <a:solidFill>
                  <a:schemeClr val="dk1"/>
                </a:solidFill>
                <a:latin typeface="Calibri"/>
                <a:ea typeface="Calibri"/>
                <a:cs typeface="Calibri"/>
                <a:sym typeface="Calibri"/>
              </a:rPr>
              <a:t>R</a:t>
            </a:r>
            <a:r>
              <a:rPr lang="en-US" sz="3200" b="1" i="0" u="none" strike="noStrike" cap="none" baseline="30000">
                <a:solidFill>
                  <a:schemeClr val="dk1"/>
                </a:solidFill>
                <a:latin typeface="Calibri"/>
                <a:ea typeface="Calibri"/>
                <a:cs typeface="Calibri"/>
                <a:sym typeface="Calibri"/>
              </a:rPr>
              <a:t>2 </a:t>
            </a:r>
            <a:r>
              <a:rPr lang="en-US" sz="3200" b="1" i="0" u="none" strike="noStrike" cap="none">
                <a:solidFill>
                  <a:schemeClr val="dk1"/>
                </a:solidFill>
                <a:latin typeface="Calibri"/>
                <a:ea typeface="Calibri"/>
                <a:cs typeface="Calibri"/>
                <a:sym typeface="Calibri"/>
              </a:rPr>
              <a:t>value</a:t>
            </a:r>
            <a:r>
              <a:rPr lang="en-US" sz="3200" b="0" i="0" u="none" strike="noStrike" cap="none">
                <a:solidFill>
                  <a:schemeClr val="dk1"/>
                </a:solidFill>
                <a:latin typeface="Calibri"/>
                <a:ea typeface="Calibri"/>
                <a:cs typeface="Calibri"/>
                <a:sym typeface="Calibri"/>
              </a:rPr>
              <a:t>: the proportion of total variance (of the response variable) that is explained by the model (the explanatory variable) </a:t>
            </a:r>
          </a:p>
          <a:p>
            <a:pPr marL="588645" marR="0" lvl="0" indent="-457200" algn="l" rtl="0">
              <a:lnSpc>
                <a:spcPct val="100000"/>
              </a:lnSpc>
              <a:spcBef>
                <a:spcPts val="360"/>
              </a:spcBef>
              <a:spcAft>
                <a:spcPts val="0"/>
              </a:spcAft>
              <a:buClr>
                <a:schemeClr val="dk1"/>
              </a:buClr>
              <a:buSzPct val="56250"/>
              <a:buFont typeface="Arial"/>
              <a:buChar char="•"/>
            </a:pPr>
            <a:r>
              <a:rPr lang="en-US" sz="3200" b="0" i="0" u="none" strike="noStrike" cap="none">
                <a:solidFill>
                  <a:schemeClr val="dk1"/>
                </a:solidFill>
                <a:latin typeface="Calibri"/>
                <a:ea typeface="Calibri"/>
                <a:cs typeface="Calibri"/>
                <a:sym typeface="Calibri"/>
              </a:rPr>
              <a:t>measures how well the estimated regression line fits the data</a:t>
            </a:r>
            <a:br>
              <a:rPr lang="en-US" sz="3200" b="0" i="0" u="none" strike="noStrike" cap="none">
                <a:solidFill>
                  <a:schemeClr val="dk1"/>
                </a:solidFill>
                <a:latin typeface="Calibri"/>
                <a:ea typeface="Calibri"/>
                <a:cs typeface="Calibri"/>
                <a:sym typeface="Calibri"/>
              </a:rPr>
            </a:br>
            <a:endParaRPr lang="en-CA" sz="3200" b="0" i="0" u="none" strike="noStrike" cap="none">
              <a:solidFill>
                <a:schemeClr val="dk1"/>
              </a:solidFill>
              <a:latin typeface="Calibri"/>
              <a:ea typeface="Calibri"/>
              <a:cs typeface="Calibri"/>
              <a:sym typeface="Calibri"/>
            </a:endParaRPr>
          </a:p>
          <a:p>
            <a:pPr marL="588645" marR="0" lvl="0" indent="-457200" algn="l" rtl="0">
              <a:lnSpc>
                <a:spcPct val="100000"/>
              </a:lnSpc>
              <a:spcBef>
                <a:spcPts val="360"/>
              </a:spcBef>
              <a:spcAft>
                <a:spcPts val="0"/>
              </a:spcAft>
              <a:buClr>
                <a:schemeClr val="dk1"/>
              </a:buClr>
              <a:buSzPct val="56250"/>
              <a:buFont typeface="Arial"/>
              <a:buChar char="•"/>
            </a:pPr>
            <a:r>
              <a:rPr lang="en-US" sz="3200" b="0" i="0" u="none" strike="noStrike" cap="none">
                <a:solidFill>
                  <a:schemeClr val="dk1"/>
                </a:solidFill>
                <a:latin typeface="Calibri"/>
                <a:ea typeface="Calibri"/>
                <a:cs typeface="Calibri"/>
                <a:sym typeface="Calibri"/>
              </a:rPr>
              <a:t>When R</a:t>
            </a:r>
            <a:r>
              <a:rPr lang="en-US" sz="3200" b="0" i="0" u="none" strike="noStrike" cap="none" baseline="30000">
                <a:solidFill>
                  <a:schemeClr val="dk1"/>
                </a:solidFill>
                <a:latin typeface="Calibri"/>
                <a:ea typeface="Calibri"/>
                <a:cs typeface="Calibri"/>
                <a:sym typeface="Calibri"/>
              </a:rPr>
              <a:t>2  </a:t>
            </a:r>
            <a:r>
              <a:rPr lang="en-US" sz="3200" b="0" i="0" u="none" strike="noStrike" cap="none">
                <a:solidFill>
                  <a:schemeClr val="dk1"/>
                </a:solidFill>
                <a:latin typeface="Calibri"/>
                <a:ea typeface="Calibri"/>
                <a:cs typeface="Calibri"/>
                <a:sym typeface="Calibri"/>
              </a:rPr>
              <a:t>is 1.0, 100% of the variation in the response variable is explained by the explanatory variable</a:t>
            </a:r>
            <a:endParaRPr sz="3200" b="0" i="0" u="none" strike="noStrike" cap="none">
              <a:solidFill>
                <a:schemeClr val="dk1"/>
              </a:solidFill>
              <a:latin typeface="Calibri"/>
              <a:ea typeface="Calibri"/>
              <a:cs typeface="Calibri"/>
              <a:sym typeface="Calibri"/>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636"/>
        <p:cNvGrpSpPr/>
        <p:nvPr/>
      </p:nvGrpSpPr>
      <p:grpSpPr>
        <a:xfrm>
          <a:off x="0" y="0"/>
          <a:ext cx="0" cy="0"/>
          <a:chOff x="0" y="0"/>
          <a:chExt cx="0" cy="0"/>
        </a:xfrm>
      </p:grpSpPr>
      <p:pic>
        <p:nvPicPr>
          <p:cNvPr id="637" name="Google Shape;637;p31"/>
          <p:cNvPicPr preferRelativeResize="0"/>
          <p:nvPr/>
        </p:nvPicPr>
        <p:blipFill rotWithShape="1">
          <a:blip r:embed="rId3">
            <a:alphaModFix/>
          </a:blip>
          <a:srcRect b="619"/>
          <a:stretch/>
        </p:blipFill>
        <p:spPr>
          <a:xfrm rot="2700000">
            <a:off x="16270669" y="-98947"/>
            <a:ext cx="2072513" cy="2059669"/>
          </a:xfrm>
          <a:prstGeom prst="rect">
            <a:avLst/>
          </a:prstGeom>
          <a:noFill/>
          <a:ln>
            <a:noFill/>
          </a:ln>
        </p:spPr>
      </p:pic>
      <p:grpSp>
        <p:nvGrpSpPr>
          <p:cNvPr id="638" name="Google Shape;638;p31"/>
          <p:cNvGrpSpPr/>
          <p:nvPr/>
        </p:nvGrpSpPr>
        <p:grpSpPr>
          <a:xfrm>
            <a:off x="0" y="8843309"/>
            <a:ext cx="18287996" cy="3230764"/>
            <a:chOff x="0" y="-38100"/>
            <a:chExt cx="4816592" cy="850900"/>
          </a:xfrm>
        </p:grpSpPr>
        <p:sp>
          <p:nvSpPr>
            <p:cNvPr id="639" name="Google Shape;639;p31"/>
            <p:cNvSpPr/>
            <p:nvPr/>
          </p:nvSpPr>
          <p:spPr>
            <a:xfrm>
              <a:off x="0" y="0"/>
              <a:ext cx="4816592" cy="342131"/>
            </a:xfrm>
            <a:custGeom>
              <a:avLst/>
              <a:gdLst/>
              <a:ahLst/>
              <a:cxnLst/>
              <a:rect l="l" t="t" r="r" b="b"/>
              <a:pathLst>
                <a:path w="4816592" h="342131" extrusionOk="0">
                  <a:moveTo>
                    <a:pt x="0" y="0"/>
                  </a:moveTo>
                  <a:lnTo>
                    <a:pt x="4816592" y="0"/>
                  </a:lnTo>
                  <a:lnTo>
                    <a:pt x="4816592" y="342131"/>
                  </a:lnTo>
                  <a:lnTo>
                    <a:pt x="0" y="342131"/>
                  </a:lnTo>
                  <a:close/>
                </a:path>
              </a:pathLst>
            </a:custGeom>
            <a:solidFill>
              <a:srgbClr val="FEC099"/>
            </a:solidFill>
            <a:ln>
              <a:noFill/>
            </a:ln>
          </p:spPr>
          <p:txBody>
            <a:bodyPr/>
            <a:lstStyle/>
            <a:p>
              <a:endParaRPr lang="en-CA"/>
            </a:p>
          </p:txBody>
        </p:sp>
        <p:sp>
          <p:nvSpPr>
            <p:cNvPr id="640" name="Google Shape;640;p31"/>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pic>
        <p:nvPicPr>
          <p:cNvPr id="641" name="Google Shape;641;p31"/>
          <p:cNvPicPr preferRelativeResize="0"/>
          <p:nvPr/>
        </p:nvPicPr>
        <p:blipFill rotWithShape="1">
          <a:blip r:embed="rId4">
            <a:alphaModFix/>
          </a:blip>
          <a:srcRect/>
          <a:stretch/>
        </p:blipFill>
        <p:spPr>
          <a:xfrm>
            <a:off x="107745" y="9061043"/>
            <a:ext cx="1716191" cy="1175659"/>
          </a:xfrm>
          <a:prstGeom prst="rect">
            <a:avLst/>
          </a:prstGeom>
          <a:noFill/>
          <a:ln>
            <a:noFill/>
          </a:ln>
        </p:spPr>
      </p:pic>
      <p:pic>
        <p:nvPicPr>
          <p:cNvPr id="642" name="Google Shape;642;p31"/>
          <p:cNvPicPr preferRelativeResize="0"/>
          <p:nvPr/>
        </p:nvPicPr>
        <p:blipFill rotWithShape="1">
          <a:blip r:embed="rId5">
            <a:alphaModFix/>
          </a:blip>
          <a:srcRect/>
          <a:stretch/>
        </p:blipFill>
        <p:spPr>
          <a:xfrm>
            <a:off x="15845978" y="7130810"/>
            <a:ext cx="2733798" cy="3538897"/>
          </a:xfrm>
          <a:prstGeom prst="rect">
            <a:avLst/>
          </a:prstGeom>
          <a:noFill/>
          <a:ln>
            <a:noFill/>
          </a:ln>
        </p:spPr>
      </p:pic>
      <p:sp>
        <p:nvSpPr>
          <p:cNvPr id="643" name="Google Shape;643;p31"/>
          <p:cNvSpPr txBox="1"/>
          <p:nvPr/>
        </p:nvSpPr>
        <p:spPr>
          <a:xfrm>
            <a:off x="4051250" y="359376"/>
            <a:ext cx="8229600" cy="1143000"/>
          </a:xfrm>
          <a:prstGeom prst="rect">
            <a:avLst/>
          </a:prstGeom>
          <a:noFill/>
          <a:ln>
            <a:noFill/>
          </a:ln>
        </p:spPr>
        <p:txBody>
          <a:bodyPr spcFirstLastPara="1" wrap="square" lIns="91425" tIns="45700" rIns="91425" bIns="45700" anchor="ctr" anchorCtr="0">
            <a:normAutofit/>
          </a:bodyPr>
          <a:lstStyle/>
          <a:p>
            <a:pPr marL="0" marR="0" lvl="0" indent="0" algn="ctr" rtl="0">
              <a:lnSpc>
                <a:spcPct val="100000"/>
              </a:lnSpc>
              <a:spcBef>
                <a:spcPts val="0"/>
              </a:spcBef>
              <a:spcAft>
                <a:spcPts val="0"/>
              </a:spcAft>
              <a:buClr>
                <a:schemeClr val="dk1"/>
              </a:buClr>
              <a:buSzPts val="1800"/>
              <a:buFont typeface="Calibri"/>
              <a:buNone/>
            </a:pPr>
            <a:r>
              <a:rPr lang="en-US" sz="4400" b="1" i="0" u="none" strike="noStrike" cap="none">
                <a:solidFill>
                  <a:schemeClr val="dk1"/>
                </a:solidFill>
                <a:latin typeface="Calibri"/>
                <a:ea typeface="Calibri"/>
                <a:cs typeface="Calibri"/>
                <a:sym typeface="Calibri"/>
              </a:rPr>
              <a:t>Regression Analysis</a:t>
            </a:r>
            <a:endParaRPr/>
          </a:p>
        </p:txBody>
      </p:sp>
      <p:sp>
        <p:nvSpPr>
          <p:cNvPr id="644" name="Google Shape;644;p31"/>
          <p:cNvSpPr txBox="1"/>
          <p:nvPr/>
        </p:nvSpPr>
        <p:spPr>
          <a:xfrm>
            <a:off x="1823936" y="1502376"/>
            <a:ext cx="14022042" cy="6532040"/>
          </a:xfrm>
          <a:prstGeom prst="rect">
            <a:avLst/>
          </a:prstGeom>
          <a:noFill/>
          <a:ln>
            <a:noFill/>
          </a:ln>
        </p:spPr>
        <p:txBody>
          <a:bodyPr spcFirstLastPara="1" wrap="square" lIns="91425" tIns="45700" rIns="91425" bIns="45700" anchor="t" anchorCtr="0">
            <a:noAutofit/>
          </a:bodyPr>
          <a:lstStyle/>
          <a:p>
            <a:pPr marL="588645" marR="0" lvl="0" indent="-457200" algn="l" rtl="0">
              <a:lnSpc>
                <a:spcPct val="100000"/>
              </a:lnSpc>
              <a:spcBef>
                <a:spcPts val="360"/>
              </a:spcBef>
              <a:spcAft>
                <a:spcPts val="0"/>
              </a:spcAft>
              <a:buClr>
                <a:schemeClr val="dk1"/>
              </a:buClr>
              <a:buSzPct val="56250"/>
              <a:buFont typeface="Arial"/>
              <a:buChar char="•"/>
            </a:pPr>
            <a:r>
              <a:rPr lang="en-US" sz="3200" b="1" i="0" u="none" strike="noStrike" cap="none">
                <a:solidFill>
                  <a:schemeClr val="dk1"/>
                </a:solidFill>
                <a:latin typeface="Calibri"/>
                <a:ea typeface="Calibri"/>
                <a:cs typeface="Calibri"/>
                <a:sym typeface="Calibri"/>
              </a:rPr>
              <a:t>Standard error: </a:t>
            </a:r>
            <a:r>
              <a:rPr lang="en-US" sz="3200" b="0" i="0" u="none" strike="noStrike" cap="none">
                <a:solidFill>
                  <a:schemeClr val="dk1"/>
                </a:solidFill>
                <a:latin typeface="Calibri"/>
                <a:ea typeface="Calibri"/>
                <a:cs typeface="Calibri"/>
                <a:sym typeface="Calibri"/>
              </a:rPr>
              <a:t>how much the estimated coefficient would vary in repeated samples</a:t>
            </a:r>
            <a:endParaRPr lang="en-US" sz="3200"/>
          </a:p>
          <a:p>
            <a:pPr marL="1045845" marR="0" lvl="1" indent="-457200" algn="l" rtl="0">
              <a:lnSpc>
                <a:spcPct val="100000"/>
              </a:lnSpc>
              <a:spcBef>
                <a:spcPts val="360"/>
              </a:spcBef>
              <a:spcAft>
                <a:spcPts val="0"/>
              </a:spcAft>
              <a:buClr>
                <a:schemeClr val="dk1"/>
              </a:buClr>
              <a:buSzPct val="56250"/>
              <a:buFont typeface="Arial"/>
              <a:buChar char="–"/>
            </a:pPr>
            <a:r>
              <a:rPr lang="en-US" sz="3200" b="0" i="0" u="none" strike="noStrike" cap="none">
                <a:solidFill>
                  <a:schemeClr val="dk1"/>
                </a:solidFill>
                <a:latin typeface="Calibri"/>
                <a:ea typeface="Calibri"/>
                <a:cs typeface="Calibri"/>
                <a:sym typeface="Calibri"/>
              </a:rPr>
              <a:t>Small standard errors indicate precise estimates</a:t>
            </a:r>
            <a:endParaRPr lang="en-US" sz="3200"/>
          </a:p>
          <a:p>
            <a:pPr marL="1503045" marR="0" lvl="2" indent="-457200" algn="l" rtl="0">
              <a:lnSpc>
                <a:spcPct val="100000"/>
              </a:lnSpc>
              <a:spcBef>
                <a:spcPts val="360"/>
              </a:spcBef>
              <a:spcAft>
                <a:spcPts val="0"/>
              </a:spcAft>
              <a:buClr>
                <a:schemeClr val="dk1"/>
              </a:buClr>
              <a:buSzPct val="56250"/>
              <a:buFont typeface="Arial"/>
              <a:buChar char="•"/>
            </a:pPr>
            <a:r>
              <a:rPr lang="en-US" sz="3200" b="0" i="0" u="none" strike="noStrike" cap="none">
                <a:solidFill>
                  <a:schemeClr val="dk1"/>
                </a:solidFill>
                <a:latin typeface="Calibri"/>
                <a:ea typeface="Calibri"/>
                <a:cs typeface="Calibri"/>
                <a:sym typeface="Calibri"/>
              </a:rPr>
              <a:t>Various estimated coefficients are tightly bunched around the true coefficient</a:t>
            </a:r>
            <a:br>
              <a:rPr lang="en-US" sz="3200" b="0" i="0" u="none" strike="noStrike" cap="none">
                <a:solidFill>
                  <a:schemeClr val="dk1"/>
                </a:solidFill>
                <a:latin typeface="Calibri"/>
                <a:ea typeface="Calibri"/>
                <a:cs typeface="Calibri"/>
                <a:sym typeface="Calibri"/>
              </a:rPr>
            </a:br>
            <a:endParaRPr lang="en-US" sz="3200" b="0" i="0" u="none" strike="noStrike" cap="none">
              <a:solidFill>
                <a:schemeClr val="dk1"/>
              </a:solidFill>
              <a:latin typeface="Calibri"/>
              <a:ea typeface="Calibri"/>
              <a:cs typeface="Calibri"/>
              <a:sym typeface="Calibri"/>
            </a:endParaRPr>
          </a:p>
          <a:p>
            <a:pPr marL="588645" marR="0" lvl="0" indent="-457200" algn="l" rtl="0">
              <a:lnSpc>
                <a:spcPct val="100000"/>
              </a:lnSpc>
              <a:spcBef>
                <a:spcPts val="360"/>
              </a:spcBef>
              <a:spcAft>
                <a:spcPts val="0"/>
              </a:spcAft>
              <a:buClr>
                <a:schemeClr val="dk1"/>
              </a:buClr>
              <a:buSzPct val="56250"/>
              <a:buFont typeface="Arial"/>
              <a:buChar char="•"/>
            </a:pPr>
            <a:r>
              <a:rPr lang="en-US" sz="3200" b="1" i="0" u="none" strike="noStrike" cap="none">
                <a:solidFill>
                  <a:schemeClr val="dk1"/>
                </a:solidFill>
                <a:latin typeface="Calibri"/>
                <a:ea typeface="Calibri"/>
                <a:cs typeface="Calibri"/>
                <a:sym typeface="Calibri"/>
              </a:rPr>
              <a:t>T-statistic</a:t>
            </a:r>
            <a:r>
              <a:rPr lang="en-US" sz="3200" b="0" i="0" u="none" strike="noStrike" cap="none">
                <a:solidFill>
                  <a:schemeClr val="dk1"/>
                </a:solidFill>
                <a:latin typeface="Calibri"/>
                <a:ea typeface="Calibri"/>
                <a:cs typeface="Calibri"/>
                <a:sym typeface="Calibri"/>
              </a:rPr>
              <a:t>: equals the coefficient divided by the standard error</a:t>
            </a:r>
            <a:endParaRPr lang="en-US" sz="3200"/>
          </a:p>
          <a:p>
            <a:pPr marL="1045845" marR="0" lvl="1" indent="-457200" algn="l" rtl="0">
              <a:lnSpc>
                <a:spcPct val="100000"/>
              </a:lnSpc>
              <a:spcBef>
                <a:spcPts val="360"/>
              </a:spcBef>
              <a:spcAft>
                <a:spcPts val="0"/>
              </a:spcAft>
              <a:buClr>
                <a:schemeClr val="dk1"/>
              </a:buClr>
              <a:buSzPct val="56250"/>
              <a:buFont typeface="Arial"/>
              <a:buChar char="–"/>
            </a:pPr>
            <a:r>
              <a:rPr lang="en-US" sz="3200" b="0" i="0" u="none" strike="noStrike" cap="none">
                <a:solidFill>
                  <a:schemeClr val="dk1"/>
                </a:solidFill>
                <a:latin typeface="Calibri"/>
                <a:ea typeface="Calibri"/>
                <a:cs typeface="Calibri"/>
                <a:sym typeface="Calibri"/>
              </a:rPr>
              <a:t>Larger t-statistics indicate greater confidence that the true coefficient differs from zero</a:t>
            </a:r>
            <a:endParaRPr lang="en-US" sz="3200"/>
          </a:p>
          <a:p>
            <a:pPr marL="1045845" marR="0" lvl="1" indent="-364688" algn="l" rtl="0">
              <a:lnSpc>
                <a:spcPct val="100000"/>
              </a:lnSpc>
              <a:spcBef>
                <a:spcPts val="360"/>
              </a:spcBef>
              <a:spcAft>
                <a:spcPts val="0"/>
              </a:spcAft>
              <a:buClr>
                <a:schemeClr val="dk1"/>
              </a:buClr>
              <a:buSzPct val="56250"/>
              <a:buFont typeface="Arial"/>
              <a:buNone/>
            </a:pPr>
            <a:endParaRPr lang="en-US" sz="3200" b="0" i="0" u="none" strike="noStrike" cap="none">
              <a:solidFill>
                <a:schemeClr val="dk1"/>
              </a:solidFill>
              <a:latin typeface="Calibri"/>
              <a:ea typeface="Calibri"/>
              <a:cs typeface="Calibri"/>
              <a:sym typeface="Calibri"/>
            </a:endParaRPr>
          </a:p>
          <a:p>
            <a:pPr marL="588645" marR="0" lvl="0" indent="-457200" algn="l" rtl="0">
              <a:lnSpc>
                <a:spcPct val="100000"/>
              </a:lnSpc>
              <a:spcBef>
                <a:spcPts val="360"/>
              </a:spcBef>
              <a:spcAft>
                <a:spcPts val="0"/>
              </a:spcAft>
              <a:buClr>
                <a:schemeClr val="dk1"/>
              </a:buClr>
              <a:buSzPct val="56250"/>
              <a:buFont typeface="Arial"/>
              <a:buChar char="•"/>
            </a:pPr>
            <a:r>
              <a:rPr lang="en-US" sz="3200" b="0" i="0" u="none" strike="noStrike" cap="none">
                <a:solidFill>
                  <a:schemeClr val="dk1"/>
                </a:solidFill>
                <a:latin typeface="Calibri"/>
                <a:ea typeface="Calibri"/>
                <a:cs typeface="Calibri"/>
                <a:sym typeface="Calibri"/>
              </a:rPr>
              <a:t>When the absolute value of the t-statistic is greater than 2, it is considered important or “statistically significant”</a:t>
            </a:r>
            <a:endParaRPr lang="en-CA" sz="3200"/>
          </a:p>
        </p:txBody>
      </p:sp>
      <p:pic>
        <p:nvPicPr>
          <p:cNvPr id="645" name="Google Shape;645;p31"/>
          <p:cNvPicPr preferRelativeResize="0"/>
          <p:nvPr/>
        </p:nvPicPr>
        <p:blipFill rotWithShape="1">
          <a:blip r:embed="rId6">
            <a:alphaModFix/>
          </a:blip>
          <a:srcRect/>
          <a:stretch/>
        </p:blipFill>
        <p:spPr>
          <a:xfrm>
            <a:off x="4736121" y="8071682"/>
            <a:ext cx="8815754" cy="570847"/>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649"/>
        <p:cNvGrpSpPr/>
        <p:nvPr/>
      </p:nvGrpSpPr>
      <p:grpSpPr>
        <a:xfrm>
          <a:off x="0" y="0"/>
          <a:ext cx="0" cy="0"/>
          <a:chOff x="0" y="0"/>
          <a:chExt cx="0" cy="0"/>
        </a:xfrm>
      </p:grpSpPr>
      <p:pic>
        <p:nvPicPr>
          <p:cNvPr id="650" name="Google Shape;650;p32"/>
          <p:cNvPicPr preferRelativeResize="0"/>
          <p:nvPr/>
        </p:nvPicPr>
        <p:blipFill rotWithShape="1">
          <a:blip r:embed="rId3">
            <a:alphaModFix/>
          </a:blip>
          <a:srcRect b="619"/>
          <a:stretch/>
        </p:blipFill>
        <p:spPr>
          <a:xfrm rot="2700000">
            <a:off x="16270669" y="-98947"/>
            <a:ext cx="2072513" cy="2059669"/>
          </a:xfrm>
          <a:prstGeom prst="rect">
            <a:avLst/>
          </a:prstGeom>
          <a:noFill/>
          <a:ln>
            <a:noFill/>
          </a:ln>
        </p:spPr>
      </p:pic>
      <p:grpSp>
        <p:nvGrpSpPr>
          <p:cNvPr id="651" name="Google Shape;651;p32"/>
          <p:cNvGrpSpPr/>
          <p:nvPr/>
        </p:nvGrpSpPr>
        <p:grpSpPr>
          <a:xfrm>
            <a:off x="0" y="8843309"/>
            <a:ext cx="18287996" cy="3230764"/>
            <a:chOff x="0" y="-38100"/>
            <a:chExt cx="4816592" cy="850900"/>
          </a:xfrm>
        </p:grpSpPr>
        <p:sp>
          <p:nvSpPr>
            <p:cNvPr id="652" name="Google Shape;652;p32"/>
            <p:cNvSpPr/>
            <p:nvPr/>
          </p:nvSpPr>
          <p:spPr>
            <a:xfrm>
              <a:off x="0" y="0"/>
              <a:ext cx="4816592" cy="342131"/>
            </a:xfrm>
            <a:custGeom>
              <a:avLst/>
              <a:gdLst/>
              <a:ahLst/>
              <a:cxnLst/>
              <a:rect l="l" t="t" r="r" b="b"/>
              <a:pathLst>
                <a:path w="4816592" h="342131" extrusionOk="0">
                  <a:moveTo>
                    <a:pt x="0" y="0"/>
                  </a:moveTo>
                  <a:lnTo>
                    <a:pt x="4816592" y="0"/>
                  </a:lnTo>
                  <a:lnTo>
                    <a:pt x="4816592" y="342131"/>
                  </a:lnTo>
                  <a:lnTo>
                    <a:pt x="0" y="342131"/>
                  </a:lnTo>
                  <a:close/>
                </a:path>
              </a:pathLst>
            </a:custGeom>
            <a:solidFill>
              <a:srgbClr val="FEC099"/>
            </a:solidFill>
            <a:ln>
              <a:noFill/>
            </a:ln>
          </p:spPr>
          <p:txBody>
            <a:bodyPr/>
            <a:lstStyle/>
            <a:p>
              <a:endParaRPr lang="en-CA"/>
            </a:p>
          </p:txBody>
        </p:sp>
        <p:sp>
          <p:nvSpPr>
            <p:cNvPr id="653" name="Google Shape;653;p32"/>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pic>
        <p:nvPicPr>
          <p:cNvPr id="654" name="Google Shape;654;p32"/>
          <p:cNvPicPr preferRelativeResize="0"/>
          <p:nvPr/>
        </p:nvPicPr>
        <p:blipFill rotWithShape="1">
          <a:blip r:embed="rId4">
            <a:alphaModFix/>
          </a:blip>
          <a:srcRect/>
          <a:stretch/>
        </p:blipFill>
        <p:spPr>
          <a:xfrm>
            <a:off x="107745" y="9061043"/>
            <a:ext cx="1716191" cy="1175659"/>
          </a:xfrm>
          <a:prstGeom prst="rect">
            <a:avLst/>
          </a:prstGeom>
          <a:noFill/>
          <a:ln>
            <a:noFill/>
          </a:ln>
        </p:spPr>
      </p:pic>
      <p:pic>
        <p:nvPicPr>
          <p:cNvPr id="655" name="Google Shape;655;p32"/>
          <p:cNvPicPr preferRelativeResize="0"/>
          <p:nvPr/>
        </p:nvPicPr>
        <p:blipFill rotWithShape="1">
          <a:blip r:embed="rId5">
            <a:alphaModFix/>
          </a:blip>
          <a:srcRect/>
          <a:stretch/>
        </p:blipFill>
        <p:spPr>
          <a:xfrm>
            <a:off x="15845978" y="7130810"/>
            <a:ext cx="2733798" cy="3538897"/>
          </a:xfrm>
          <a:prstGeom prst="rect">
            <a:avLst/>
          </a:prstGeom>
          <a:noFill/>
          <a:ln>
            <a:noFill/>
          </a:ln>
        </p:spPr>
      </p:pic>
      <p:sp>
        <p:nvSpPr>
          <p:cNvPr id="656" name="Google Shape;656;p32"/>
          <p:cNvSpPr txBox="1">
            <a:spLocks noGrp="1"/>
          </p:cNvSpPr>
          <p:nvPr>
            <p:ph type="title"/>
          </p:nvPr>
        </p:nvSpPr>
        <p:spPr>
          <a:xfrm>
            <a:off x="4051250" y="359376"/>
            <a:ext cx="8229600" cy="11430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SzPts val="1800"/>
              <a:buNone/>
            </a:pPr>
            <a:r>
              <a:rPr lang="en-US" b="1" dirty="0"/>
              <a:t>Question 10</a:t>
            </a:r>
            <a:endParaRPr b="1" dirty="0"/>
          </a:p>
        </p:txBody>
      </p:sp>
      <mc:AlternateContent xmlns:mc="http://schemas.openxmlformats.org/markup-compatibility/2006" xmlns:a14="http://schemas.microsoft.com/office/drawing/2010/main">
        <mc:Choice Requires="a14">
          <p:sp>
            <p:nvSpPr>
              <p:cNvPr id="657" name="Google Shape;657;p32"/>
              <p:cNvSpPr txBox="1">
                <a:spLocks noGrp="1"/>
              </p:cNvSpPr>
              <p:nvPr>
                <p:ph type="body" idx="1"/>
              </p:nvPr>
            </p:nvSpPr>
            <p:spPr>
              <a:xfrm>
                <a:off x="1823937" y="1647037"/>
                <a:ext cx="14585836" cy="7196272"/>
              </a:xfrm>
              <a:prstGeom prst="rect">
                <a:avLst/>
              </a:prstGeom>
              <a:noFill/>
              <a:ln>
                <a:noFill/>
              </a:ln>
            </p:spPr>
            <p:txBody>
              <a:bodyPr spcFirstLastPara="1" wrap="square" lIns="91425" tIns="45700" rIns="91425" bIns="45700" anchor="t" anchorCtr="0">
                <a:normAutofit/>
              </a:bodyPr>
              <a:lstStyle/>
              <a:p>
                <a:pPr marL="131445" lvl="0" indent="0" algn="l" rtl="0">
                  <a:lnSpc>
                    <a:spcPct val="100000"/>
                  </a:lnSpc>
                  <a:spcBef>
                    <a:spcPts val="360"/>
                  </a:spcBef>
                  <a:spcAft>
                    <a:spcPts val="0"/>
                  </a:spcAft>
                  <a:buSzPts val="1125"/>
                  <a:buNone/>
                </a:pPr>
                <a:r>
                  <a:rPr lang="en-US" sz="2800" dirty="0"/>
                  <a:t>Kimberly runs an OLS regression to test if advertising has any effect on her company’s sales volume. She assumes a quadratic relationship as given by </a:t>
                </a:r>
                <a14:m>
                  <m:oMath xmlns:m="http://schemas.openxmlformats.org/officeDocument/2006/math">
                    <m:r>
                      <a:rPr lang="en-US" sz="2800" i="1" dirty="0" smtClean="0">
                        <a:latin typeface="Cambria Math" panose="02040503050406030204" pitchFamily="18" charset="0"/>
                      </a:rPr>
                      <m:t> </m:t>
                    </m:r>
                    <m:r>
                      <a:rPr lang="en-US" sz="2800" i="1" dirty="0" smtClean="0">
                        <a:latin typeface="Cambria Math" panose="02040503050406030204" pitchFamily="18" charset="0"/>
                      </a:rPr>
                      <m:t>𝑌</m:t>
                    </m:r>
                    <m:r>
                      <a:rPr lang="en-US" sz="2800" i="1" dirty="0" smtClean="0">
                        <a:latin typeface="Cambria Math" panose="02040503050406030204" pitchFamily="18" charset="0"/>
                      </a:rPr>
                      <m:t> = </m:t>
                    </m:r>
                    <m:r>
                      <a:rPr lang="en-US" sz="2800" i="1" dirty="0" smtClean="0">
                        <a:latin typeface="Cambria Math" panose="02040503050406030204" pitchFamily="18" charset="0"/>
                      </a:rPr>
                      <m:t>𝑎</m:t>
                    </m:r>
                    <m:r>
                      <a:rPr lang="en-US" sz="2800" i="1" dirty="0" smtClean="0">
                        <a:latin typeface="Cambria Math" panose="02040503050406030204" pitchFamily="18" charset="0"/>
                      </a:rPr>
                      <m:t> + </m:t>
                    </m:r>
                    <m:r>
                      <a:rPr lang="en-US" sz="2800" i="1" dirty="0" err="1" smtClean="0">
                        <a:latin typeface="Cambria Math" panose="02040503050406030204" pitchFamily="18" charset="0"/>
                      </a:rPr>
                      <m:t>𝑏𝑋</m:t>
                    </m:r>
                    <m:r>
                      <a:rPr lang="en-US" sz="2800" i="1" dirty="0" smtClean="0">
                        <a:latin typeface="Cambria Math" panose="02040503050406030204" pitchFamily="18" charset="0"/>
                      </a:rPr>
                      <m:t> + </m:t>
                    </m:r>
                    <m:r>
                      <a:rPr lang="en-US" sz="2800" i="1" dirty="0" smtClean="0">
                        <a:latin typeface="Cambria Math" panose="02040503050406030204" pitchFamily="18" charset="0"/>
                      </a:rPr>
                      <m:t>𝑐</m:t>
                    </m:r>
                    <m:sSup>
                      <m:sSupPr>
                        <m:ctrlPr>
                          <a:rPr lang="en-CA" sz="2800" b="0" i="1" dirty="0" smtClean="0">
                            <a:latin typeface="Cambria Math" panose="02040503050406030204" pitchFamily="18" charset="0"/>
                          </a:rPr>
                        </m:ctrlPr>
                      </m:sSupPr>
                      <m:e>
                        <m:r>
                          <a:rPr lang="en-US" sz="2800" i="1" dirty="0" smtClean="0">
                            <a:latin typeface="Cambria Math" panose="02040503050406030204" pitchFamily="18" charset="0"/>
                          </a:rPr>
                          <m:t>𝑋</m:t>
                        </m:r>
                      </m:e>
                      <m:sup>
                        <m:r>
                          <a:rPr lang="en-US" sz="2800" i="1" dirty="0" smtClean="0">
                            <a:latin typeface="Cambria Math" panose="02040503050406030204" pitchFamily="18" charset="0"/>
                          </a:rPr>
                          <m:t>2</m:t>
                        </m:r>
                      </m:sup>
                    </m:sSup>
                    <m:r>
                      <a:rPr lang="en-US" sz="2800" i="1" dirty="0" smtClean="0">
                        <a:latin typeface="Cambria Math" panose="02040503050406030204" pitchFamily="18" charset="0"/>
                      </a:rPr>
                      <m:t>+ </m:t>
                    </m:r>
                    <m:r>
                      <a:rPr lang="en-US" sz="2800" i="1" dirty="0" smtClean="0">
                        <a:latin typeface="Cambria Math" panose="02040503050406030204" pitchFamily="18" charset="0"/>
                      </a:rPr>
                      <m:t>𝑢</m:t>
                    </m:r>
                    <m:r>
                      <a:rPr lang="en-US" sz="2800" i="1" dirty="0" smtClean="0">
                        <a:latin typeface="Cambria Math" panose="02040503050406030204" pitchFamily="18" charset="0"/>
                      </a:rPr>
                      <m:t> </m:t>
                    </m:r>
                  </m:oMath>
                </a14:m>
                <a:endParaRPr lang="en-US" sz="2800" dirty="0"/>
              </a:p>
              <a:p>
                <a:pPr marL="131445" lvl="0" indent="0" algn="l" rtl="0">
                  <a:lnSpc>
                    <a:spcPct val="100000"/>
                  </a:lnSpc>
                  <a:spcBef>
                    <a:spcPts val="360"/>
                  </a:spcBef>
                  <a:spcAft>
                    <a:spcPts val="0"/>
                  </a:spcAft>
                  <a:buSzPts val="1125"/>
                  <a:buNone/>
                </a:pPr>
                <a:r>
                  <a:rPr lang="en-US" sz="2800" dirty="0"/>
                  <a:t>where Y = sales volume (in thousands), X = advertising expenses (in thousands) and u is a random error term. </a:t>
                </a:r>
              </a:p>
              <a:p>
                <a:pPr marL="131445" lvl="0" indent="0" algn="l" rtl="0">
                  <a:lnSpc>
                    <a:spcPct val="100000"/>
                  </a:lnSpc>
                  <a:spcBef>
                    <a:spcPts val="360"/>
                  </a:spcBef>
                  <a:spcAft>
                    <a:spcPts val="0"/>
                  </a:spcAft>
                  <a:buSzPts val="1125"/>
                  <a:buNone/>
                </a:pPr>
                <a:r>
                  <a:rPr lang="en-US" sz="2800" dirty="0"/>
                  <a:t>The OLS regression results are given below:</a:t>
                </a:r>
              </a:p>
              <a:p>
                <a:pPr marL="131445" lvl="0" indent="0" algn="l" rtl="0">
                  <a:lnSpc>
                    <a:spcPct val="100000"/>
                  </a:lnSpc>
                  <a:spcBef>
                    <a:spcPts val="360"/>
                  </a:spcBef>
                  <a:spcAft>
                    <a:spcPts val="0"/>
                  </a:spcAft>
                  <a:buSzPts val="1125"/>
                  <a:buNone/>
                </a:pPr>
                <a:endParaRPr lang="en-US" sz="2800" dirty="0"/>
              </a:p>
              <a:p>
                <a:pPr marL="131445" lvl="0" indent="0" algn="l" rtl="0">
                  <a:lnSpc>
                    <a:spcPct val="100000"/>
                  </a:lnSpc>
                  <a:spcBef>
                    <a:spcPts val="360"/>
                  </a:spcBef>
                  <a:spcAft>
                    <a:spcPts val="0"/>
                  </a:spcAft>
                  <a:buSzPts val="1125"/>
                  <a:buNone/>
                </a:pPr>
                <a:endParaRPr lang="en-US" sz="2800" dirty="0"/>
              </a:p>
              <a:p>
                <a:pPr marL="131445" lvl="0" indent="0" algn="l" rtl="0">
                  <a:lnSpc>
                    <a:spcPct val="100000"/>
                  </a:lnSpc>
                  <a:spcBef>
                    <a:spcPts val="360"/>
                  </a:spcBef>
                  <a:spcAft>
                    <a:spcPts val="0"/>
                  </a:spcAft>
                  <a:buSzPts val="1125"/>
                  <a:buNone/>
                </a:pPr>
                <a:endParaRPr lang="en-US" sz="2800" dirty="0"/>
              </a:p>
              <a:p>
                <a:pPr marL="645795" lvl="0" indent="-514350" algn="l" rtl="0">
                  <a:lnSpc>
                    <a:spcPct val="100000"/>
                  </a:lnSpc>
                  <a:spcBef>
                    <a:spcPts val="360"/>
                  </a:spcBef>
                  <a:spcAft>
                    <a:spcPts val="0"/>
                  </a:spcAft>
                  <a:buSzPts val="1125"/>
                  <a:buFont typeface="+mj-lt"/>
                  <a:buAutoNum type="alphaUcPeriod"/>
                </a:pPr>
                <a:r>
                  <a:rPr lang="en-US" sz="2800" dirty="0"/>
                  <a:t>Find the expression for marginal returns of advertising</a:t>
                </a:r>
                <a:endParaRPr lang="en-US" sz="4000" dirty="0"/>
              </a:p>
              <a:p>
                <a:pPr marL="645795" lvl="0" indent="-514350" algn="l" rtl="0">
                  <a:lnSpc>
                    <a:spcPct val="100000"/>
                  </a:lnSpc>
                  <a:spcBef>
                    <a:spcPts val="360"/>
                  </a:spcBef>
                  <a:spcAft>
                    <a:spcPts val="0"/>
                  </a:spcAft>
                  <a:buSzPts val="1125"/>
                  <a:buFont typeface="Arial"/>
                  <a:buAutoNum type="alphaUcPeriod"/>
                </a:pPr>
                <a:r>
                  <a:rPr lang="en-US" sz="2800" dirty="0"/>
                  <a:t>Calculate the predicted maximum sales volume of the company</a:t>
                </a:r>
              </a:p>
              <a:p>
                <a:pPr marL="645795" lvl="0" indent="-514350" algn="l" rtl="0">
                  <a:lnSpc>
                    <a:spcPct val="100000"/>
                  </a:lnSpc>
                  <a:spcBef>
                    <a:spcPts val="360"/>
                  </a:spcBef>
                  <a:spcAft>
                    <a:spcPts val="0"/>
                  </a:spcAft>
                  <a:buSzPts val="1125"/>
                  <a:buFont typeface="Arial"/>
                  <a:buAutoNum type="alphaUcPeriod"/>
                </a:pPr>
                <a:r>
                  <a:rPr lang="en-US" sz="2800" dirty="0"/>
                  <a:t>Does advertising exhibit diminishing marginal returns? Explain (all statistical aspects</a:t>
                </a:r>
              </a:p>
              <a:p>
                <a:pPr marL="645795" lvl="0" indent="-514350" algn="l" rtl="0">
                  <a:lnSpc>
                    <a:spcPct val="100000"/>
                  </a:lnSpc>
                  <a:spcBef>
                    <a:spcPts val="360"/>
                  </a:spcBef>
                  <a:spcAft>
                    <a:spcPts val="0"/>
                  </a:spcAft>
                  <a:buSzPts val="1125"/>
                  <a:buFont typeface="Arial"/>
                  <a:buAutoNum type="alphaUcPeriod"/>
                </a:pPr>
                <a:r>
                  <a:rPr lang="en-US" sz="2800" dirty="0"/>
                  <a:t>involved in this result)</a:t>
                </a:r>
                <a:endParaRPr lang="en-US" sz="4000" dirty="0"/>
              </a:p>
            </p:txBody>
          </p:sp>
        </mc:Choice>
        <mc:Fallback xmlns="">
          <p:sp>
            <p:nvSpPr>
              <p:cNvPr id="657" name="Google Shape;657;p32"/>
              <p:cNvSpPr txBox="1">
                <a:spLocks noGrp="1" noRot="1" noChangeAspect="1" noMove="1" noResize="1" noEditPoints="1" noAdjustHandles="1" noChangeArrowheads="1" noChangeShapeType="1" noTextEdit="1"/>
              </p:cNvSpPr>
              <p:nvPr>
                <p:ph type="body" idx="1"/>
              </p:nvPr>
            </p:nvSpPr>
            <p:spPr>
              <a:xfrm>
                <a:off x="1823937" y="1647037"/>
                <a:ext cx="14585836" cy="7196272"/>
              </a:xfrm>
              <a:prstGeom prst="rect">
                <a:avLst/>
              </a:prstGeom>
              <a:blipFill>
                <a:blip r:embed="rId6"/>
                <a:stretch>
                  <a:fillRect t="-85"/>
                </a:stretch>
              </a:blipFill>
              <a:ln>
                <a:noFill/>
              </a:ln>
            </p:spPr>
            <p:txBody>
              <a:bodyPr/>
              <a:lstStyle/>
              <a:p>
                <a:r>
                  <a:rPr lang="en-CA">
                    <a:noFill/>
                  </a:rPr>
                  <a:t> </a:t>
                </a:r>
              </a:p>
            </p:txBody>
          </p:sp>
        </mc:Fallback>
      </mc:AlternateContent>
      <p:pic>
        <p:nvPicPr>
          <p:cNvPr id="3" name="Picture 2">
            <a:extLst>
              <a:ext uri="{FF2B5EF4-FFF2-40B4-BE49-F238E27FC236}">
                <a16:creationId xmlns:a16="http://schemas.microsoft.com/office/drawing/2014/main" id="{F16A385D-98C1-529F-6EA1-4C542CC8B160}"/>
              </a:ext>
            </a:extLst>
          </p:cNvPr>
          <p:cNvPicPr>
            <a:picLocks noChangeAspect="1"/>
          </p:cNvPicPr>
          <p:nvPr/>
        </p:nvPicPr>
        <p:blipFill>
          <a:blip r:embed="rId7"/>
          <a:stretch>
            <a:fillRect/>
          </a:stretch>
        </p:blipFill>
        <p:spPr>
          <a:xfrm>
            <a:off x="8453917" y="3061534"/>
            <a:ext cx="3826933" cy="1612535"/>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649"/>
        <p:cNvGrpSpPr/>
        <p:nvPr/>
      </p:nvGrpSpPr>
      <p:grpSpPr>
        <a:xfrm>
          <a:off x="0" y="0"/>
          <a:ext cx="0" cy="0"/>
          <a:chOff x="0" y="0"/>
          <a:chExt cx="0" cy="0"/>
        </a:xfrm>
      </p:grpSpPr>
      <p:pic>
        <p:nvPicPr>
          <p:cNvPr id="650" name="Google Shape;650;p32"/>
          <p:cNvPicPr preferRelativeResize="0"/>
          <p:nvPr/>
        </p:nvPicPr>
        <p:blipFill rotWithShape="1">
          <a:blip r:embed="rId3">
            <a:alphaModFix/>
          </a:blip>
          <a:srcRect b="619"/>
          <a:stretch/>
        </p:blipFill>
        <p:spPr>
          <a:xfrm rot="2700000">
            <a:off x="16270669" y="-98947"/>
            <a:ext cx="2072513" cy="2059669"/>
          </a:xfrm>
          <a:prstGeom prst="rect">
            <a:avLst/>
          </a:prstGeom>
          <a:noFill/>
          <a:ln>
            <a:noFill/>
          </a:ln>
        </p:spPr>
      </p:pic>
      <p:grpSp>
        <p:nvGrpSpPr>
          <p:cNvPr id="651" name="Google Shape;651;p32"/>
          <p:cNvGrpSpPr/>
          <p:nvPr/>
        </p:nvGrpSpPr>
        <p:grpSpPr>
          <a:xfrm>
            <a:off x="0" y="8843309"/>
            <a:ext cx="18287996" cy="3230764"/>
            <a:chOff x="0" y="-38100"/>
            <a:chExt cx="4816592" cy="850900"/>
          </a:xfrm>
        </p:grpSpPr>
        <p:sp>
          <p:nvSpPr>
            <p:cNvPr id="652" name="Google Shape;652;p32"/>
            <p:cNvSpPr/>
            <p:nvPr/>
          </p:nvSpPr>
          <p:spPr>
            <a:xfrm>
              <a:off x="0" y="0"/>
              <a:ext cx="4816592" cy="342131"/>
            </a:xfrm>
            <a:custGeom>
              <a:avLst/>
              <a:gdLst/>
              <a:ahLst/>
              <a:cxnLst/>
              <a:rect l="l" t="t" r="r" b="b"/>
              <a:pathLst>
                <a:path w="4816592" h="342131" extrusionOk="0">
                  <a:moveTo>
                    <a:pt x="0" y="0"/>
                  </a:moveTo>
                  <a:lnTo>
                    <a:pt x="4816592" y="0"/>
                  </a:lnTo>
                  <a:lnTo>
                    <a:pt x="4816592" y="342131"/>
                  </a:lnTo>
                  <a:lnTo>
                    <a:pt x="0" y="342131"/>
                  </a:lnTo>
                  <a:close/>
                </a:path>
              </a:pathLst>
            </a:custGeom>
            <a:solidFill>
              <a:srgbClr val="FEC099"/>
            </a:solidFill>
            <a:ln>
              <a:noFill/>
            </a:ln>
          </p:spPr>
          <p:txBody>
            <a:bodyPr/>
            <a:lstStyle/>
            <a:p>
              <a:endParaRPr lang="en-CA"/>
            </a:p>
          </p:txBody>
        </p:sp>
        <p:sp>
          <p:nvSpPr>
            <p:cNvPr id="653" name="Google Shape;653;p32"/>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pic>
        <p:nvPicPr>
          <p:cNvPr id="654" name="Google Shape;654;p32"/>
          <p:cNvPicPr preferRelativeResize="0"/>
          <p:nvPr/>
        </p:nvPicPr>
        <p:blipFill rotWithShape="1">
          <a:blip r:embed="rId4">
            <a:alphaModFix/>
          </a:blip>
          <a:srcRect/>
          <a:stretch/>
        </p:blipFill>
        <p:spPr>
          <a:xfrm>
            <a:off x="107745" y="9061043"/>
            <a:ext cx="1716191" cy="1175659"/>
          </a:xfrm>
          <a:prstGeom prst="rect">
            <a:avLst/>
          </a:prstGeom>
          <a:noFill/>
          <a:ln>
            <a:noFill/>
          </a:ln>
        </p:spPr>
      </p:pic>
      <p:pic>
        <p:nvPicPr>
          <p:cNvPr id="655" name="Google Shape;655;p32"/>
          <p:cNvPicPr preferRelativeResize="0"/>
          <p:nvPr/>
        </p:nvPicPr>
        <p:blipFill rotWithShape="1">
          <a:blip r:embed="rId5">
            <a:alphaModFix/>
          </a:blip>
          <a:srcRect/>
          <a:stretch/>
        </p:blipFill>
        <p:spPr>
          <a:xfrm>
            <a:off x="15845978" y="7130810"/>
            <a:ext cx="2733798" cy="3538897"/>
          </a:xfrm>
          <a:prstGeom prst="rect">
            <a:avLst/>
          </a:prstGeom>
          <a:noFill/>
          <a:ln>
            <a:noFill/>
          </a:ln>
        </p:spPr>
      </p:pic>
      <p:sp>
        <p:nvSpPr>
          <p:cNvPr id="656" name="Google Shape;656;p32"/>
          <p:cNvSpPr txBox="1">
            <a:spLocks noGrp="1"/>
          </p:cNvSpPr>
          <p:nvPr>
            <p:ph type="title"/>
          </p:nvPr>
        </p:nvSpPr>
        <p:spPr>
          <a:xfrm>
            <a:off x="4051250" y="359376"/>
            <a:ext cx="8229600" cy="11430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SzPts val="1800"/>
              <a:buNone/>
            </a:pPr>
            <a:r>
              <a:rPr lang="en-US" b="1" dirty="0"/>
              <a:t>Question 10</a:t>
            </a:r>
            <a:endParaRPr b="1" dirty="0"/>
          </a:p>
        </p:txBody>
      </p:sp>
      <mc:AlternateContent xmlns:mc="http://schemas.openxmlformats.org/markup-compatibility/2006" xmlns:a14="http://schemas.microsoft.com/office/drawing/2010/main">
        <mc:Choice Requires="a14">
          <p:sp>
            <p:nvSpPr>
              <p:cNvPr id="657" name="Google Shape;657;p32"/>
              <p:cNvSpPr txBox="1">
                <a:spLocks noGrp="1"/>
              </p:cNvSpPr>
              <p:nvPr>
                <p:ph type="body" idx="1"/>
              </p:nvPr>
            </p:nvSpPr>
            <p:spPr>
              <a:xfrm>
                <a:off x="1823937" y="1647037"/>
                <a:ext cx="14585836" cy="7196272"/>
              </a:xfrm>
              <a:prstGeom prst="rect">
                <a:avLst/>
              </a:prstGeom>
              <a:noFill/>
              <a:ln>
                <a:noFill/>
              </a:ln>
            </p:spPr>
            <p:txBody>
              <a:bodyPr spcFirstLastPara="1" wrap="square" lIns="91425" tIns="45700" rIns="91425" bIns="45700" anchor="t" anchorCtr="0">
                <a:normAutofit fontScale="92500"/>
              </a:bodyPr>
              <a:lstStyle/>
              <a:p>
                <a:pPr marL="131445" lvl="0" indent="0" algn="l" rtl="0">
                  <a:lnSpc>
                    <a:spcPct val="100000"/>
                  </a:lnSpc>
                  <a:spcBef>
                    <a:spcPts val="360"/>
                  </a:spcBef>
                  <a:spcAft>
                    <a:spcPts val="0"/>
                  </a:spcAft>
                  <a:buSzPts val="1125"/>
                  <a:buNone/>
                </a:pPr>
                <a:r>
                  <a:rPr lang="en-US" sz="2800" dirty="0"/>
                  <a:t>Kimberly runs an OLS regression to test if advertising has any effect on her company’s sales volume. She assumes a quadratic relationship as given by </a:t>
                </a:r>
                <a14:m>
                  <m:oMath xmlns:m="http://schemas.openxmlformats.org/officeDocument/2006/math">
                    <m:r>
                      <a:rPr lang="en-US" sz="2800" i="1" dirty="0" smtClean="0">
                        <a:latin typeface="Cambria Math" panose="02040503050406030204" pitchFamily="18" charset="0"/>
                      </a:rPr>
                      <m:t> </m:t>
                    </m:r>
                    <m:r>
                      <a:rPr lang="en-US" sz="2800" i="1" dirty="0" smtClean="0">
                        <a:latin typeface="Cambria Math" panose="02040503050406030204" pitchFamily="18" charset="0"/>
                      </a:rPr>
                      <m:t>𝑌</m:t>
                    </m:r>
                    <m:r>
                      <a:rPr lang="en-US" sz="2800" i="1" dirty="0" smtClean="0">
                        <a:latin typeface="Cambria Math" panose="02040503050406030204" pitchFamily="18" charset="0"/>
                      </a:rPr>
                      <m:t> = </m:t>
                    </m:r>
                    <m:r>
                      <a:rPr lang="en-US" sz="2800" i="1" dirty="0" smtClean="0">
                        <a:latin typeface="Cambria Math" panose="02040503050406030204" pitchFamily="18" charset="0"/>
                      </a:rPr>
                      <m:t>𝑎</m:t>
                    </m:r>
                    <m:r>
                      <a:rPr lang="en-US" sz="2800" i="1" dirty="0" smtClean="0">
                        <a:latin typeface="Cambria Math" panose="02040503050406030204" pitchFamily="18" charset="0"/>
                      </a:rPr>
                      <m:t> + </m:t>
                    </m:r>
                    <m:r>
                      <a:rPr lang="en-US" sz="2800" i="1" dirty="0" err="1" smtClean="0">
                        <a:latin typeface="Cambria Math" panose="02040503050406030204" pitchFamily="18" charset="0"/>
                      </a:rPr>
                      <m:t>𝑏𝑋</m:t>
                    </m:r>
                    <m:r>
                      <a:rPr lang="en-US" sz="2800" i="1" dirty="0" smtClean="0">
                        <a:latin typeface="Cambria Math" panose="02040503050406030204" pitchFamily="18" charset="0"/>
                      </a:rPr>
                      <m:t> + </m:t>
                    </m:r>
                    <m:r>
                      <a:rPr lang="en-US" sz="2800" i="1" dirty="0" smtClean="0">
                        <a:latin typeface="Cambria Math" panose="02040503050406030204" pitchFamily="18" charset="0"/>
                      </a:rPr>
                      <m:t>𝑐</m:t>
                    </m:r>
                    <m:sSup>
                      <m:sSupPr>
                        <m:ctrlPr>
                          <a:rPr lang="en-CA" sz="2800" b="0" i="1" dirty="0" smtClean="0">
                            <a:latin typeface="Cambria Math" panose="02040503050406030204" pitchFamily="18" charset="0"/>
                          </a:rPr>
                        </m:ctrlPr>
                      </m:sSupPr>
                      <m:e>
                        <m:r>
                          <a:rPr lang="en-US" sz="2800" i="1" dirty="0" smtClean="0">
                            <a:latin typeface="Cambria Math" panose="02040503050406030204" pitchFamily="18" charset="0"/>
                          </a:rPr>
                          <m:t>𝑋</m:t>
                        </m:r>
                      </m:e>
                      <m:sup>
                        <m:r>
                          <a:rPr lang="en-US" sz="2800" i="1" dirty="0" smtClean="0">
                            <a:latin typeface="Cambria Math" panose="02040503050406030204" pitchFamily="18" charset="0"/>
                          </a:rPr>
                          <m:t>2</m:t>
                        </m:r>
                      </m:sup>
                    </m:sSup>
                    <m:r>
                      <a:rPr lang="en-US" sz="2800" i="1" dirty="0" smtClean="0">
                        <a:latin typeface="Cambria Math" panose="02040503050406030204" pitchFamily="18" charset="0"/>
                      </a:rPr>
                      <m:t>+ </m:t>
                    </m:r>
                    <m:r>
                      <a:rPr lang="en-US" sz="2800" i="1" dirty="0" smtClean="0">
                        <a:latin typeface="Cambria Math" panose="02040503050406030204" pitchFamily="18" charset="0"/>
                      </a:rPr>
                      <m:t>𝑢</m:t>
                    </m:r>
                    <m:r>
                      <a:rPr lang="en-US" sz="2800" i="1" dirty="0" smtClean="0">
                        <a:latin typeface="Cambria Math" panose="02040503050406030204" pitchFamily="18" charset="0"/>
                      </a:rPr>
                      <m:t> </m:t>
                    </m:r>
                  </m:oMath>
                </a14:m>
                <a:endParaRPr lang="en-US" sz="2800" dirty="0"/>
              </a:p>
              <a:p>
                <a:pPr marL="131445" lvl="0" indent="0" algn="l" rtl="0">
                  <a:lnSpc>
                    <a:spcPct val="100000"/>
                  </a:lnSpc>
                  <a:spcBef>
                    <a:spcPts val="360"/>
                  </a:spcBef>
                  <a:spcAft>
                    <a:spcPts val="0"/>
                  </a:spcAft>
                  <a:buSzPts val="1125"/>
                  <a:buNone/>
                </a:pPr>
                <a:r>
                  <a:rPr lang="en-US" sz="2800" dirty="0"/>
                  <a:t>where Y = sales volume (in thousands), X = advertising expenses (in thousands) and u is a random error term. </a:t>
                </a:r>
              </a:p>
              <a:p>
                <a:pPr marL="131445" lvl="0" indent="0" algn="l" rtl="0">
                  <a:lnSpc>
                    <a:spcPct val="100000"/>
                  </a:lnSpc>
                  <a:spcBef>
                    <a:spcPts val="360"/>
                  </a:spcBef>
                  <a:spcAft>
                    <a:spcPts val="0"/>
                  </a:spcAft>
                  <a:buSzPts val="1125"/>
                  <a:buNone/>
                </a:pPr>
                <a:r>
                  <a:rPr lang="en-US" sz="2800" dirty="0"/>
                  <a:t>The OLS regression results are given below:</a:t>
                </a:r>
              </a:p>
              <a:p>
                <a:pPr marL="131445" lvl="0" indent="0" algn="l" rtl="0">
                  <a:lnSpc>
                    <a:spcPct val="100000"/>
                  </a:lnSpc>
                  <a:spcBef>
                    <a:spcPts val="360"/>
                  </a:spcBef>
                  <a:spcAft>
                    <a:spcPts val="0"/>
                  </a:spcAft>
                  <a:buSzPts val="1125"/>
                  <a:buNone/>
                </a:pPr>
                <a:endParaRPr lang="en-US" sz="2800" dirty="0"/>
              </a:p>
              <a:p>
                <a:pPr marL="131445" lvl="0" indent="0" algn="l" rtl="0">
                  <a:lnSpc>
                    <a:spcPct val="100000"/>
                  </a:lnSpc>
                  <a:spcBef>
                    <a:spcPts val="360"/>
                  </a:spcBef>
                  <a:spcAft>
                    <a:spcPts val="0"/>
                  </a:spcAft>
                  <a:buSzPts val="1125"/>
                  <a:buNone/>
                </a:pPr>
                <a:endParaRPr lang="en-US" sz="2800" dirty="0"/>
              </a:p>
              <a:p>
                <a:pPr marL="645795" lvl="0" indent="-514350" algn="l" rtl="0">
                  <a:lnSpc>
                    <a:spcPct val="100000"/>
                  </a:lnSpc>
                  <a:spcBef>
                    <a:spcPts val="360"/>
                  </a:spcBef>
                  <a:spcAft>
                    <a:spcPts val="0"/>
                  </a:spcAft>
                  <a:buSzPts val="1125"/>
                  <a:buFont typeface="Arial"/>
                  <a:buAutoNum type="alphaUcPeriod"/>
                </a:pPr>
                <a14:m>
                  <m:oMath xmlns:m="http://schemas.openxmlformats.org/officeDocument/2006/math">
                    <m:f>
                      <m:fPr>
                        <m:ctrlPr>
                          <a:rPr lang="en-CA" sz="2800" b="0" i="1" smtClean="0">
                            <a:latin typeface="Cambria Math" panose="02040503050406030204" pitchFamily="18" charset="0"/>
                          </a:rPr>
                        </m:ctrlPr>
                      </m:fPr>
                      <m:num>
                        <m:r>
                          <a:rPr lang="en-CA" sz="2800" b="0" i="1" smtClean="0">
                            <a:latin typeface="Cambria Math" panose="02040503050406030204" pitchFamily="18" charset="0"/>
                          </a:rPr>
                          <m:t>𝑑𝑌</m:t>
                        </m:r>
                      </m:num>
                      <m:den>
                        <m:r>
                          <a:rPr lang="en-CA" sz="2800" b="0" i="1" smtClean="0">
                            <a:latin typeface="Cambria Math" panose="02040503050406030204" pitchFamily="18" charset="0"/>
                          </a:rPr>
                          <m:t>𝑑𝑋</m:t>
                        </m:r>
                      </m:den>
                    </m:f>
                    <m:r>
                      <a:rPr lang="en-CA" sz="2800" b="0" i="1" smtClean="0">
                        <a:latin typeface="Cambria Math" panose="02040503050406030204" pitchFamily="18" charset="0"/>
                      </a:rPr>
                      <m:t>=</m:t>
                    </m:r>
                    <m:r>
                      <a:rPr lang="en-CA" sz="2800" b="0" i="1" smtClean="0">
                        <a:latin typeface="Cambria Math" panose="02040503050406030204" pitchFamily="18" charset="0"/>
                      </a:rPr>
                      <m:t>𝑏</m:t>
                    </m:r>
                    <m:r>
                      <a:rPr lang="en-CA" sz="2800" b="0" i="1" smtClean="0">
                        <a:latin typeface="Cambria Math" panose="02040503050406030204" pitchFamily="18" charset="0"/>
                      </a:rPr>
                      <m:t>+</m:t>
                    </m:r>
                    <m:r>
                      <a:rPr lang="en-CA" sz="2800" b="0" i="1" smtClean="0">
                        <a:latin typeface="Cambria Math" panose="02040503050406030204" pitchFamily="18" charset="0"/>
                      </a:rPr>
                      <m:t>𝑐𝑋</m:t>
                    </m:r>
                    <m:r>
                      <a:rPr lang="en-CA" sz="2800" b="0" i="1" smtClean="0">
                        <a:latin typeface="Cambria Math" panose="02040503050406030204" pitchFamily="18" charset="0"/>
                      </a:rPr>
                      <m:t>=12−0.4</m:t>
                    </m:r>
                    <m:r>
                      <a:rPr lang="en-CA" sz="2800" b="0" i="1" smtClean="0">
                        <a:latin typeface="Cambria Math" panose="02040503050406030204" pitchFamily="18" charset="0"/>
                      </a:rPr>
                      <m:t>𝑋</m:t>
                    </m:r>
                  </m:oMath>
                </a14:m>
                <a:endParaRPr lang="en-US" sz="2800" dirty="0"/>
              </a:p>
              <a:p>
                <a:pPr marL="645795" lvl="0" indent="-514350">
                  <a:buSzPts val="1125"/>
                  <a:buFont typeface="Arial"/>
                  <a:buAutoNum type="alphaUcPeriod"/>
                </a:pPr>
                <a14:m>
                  <m:oMath xmlns:m="http://schemas.openxmlformats.org/officeDocument/2006/math">
                    <m:f>
                      <m:fPr>
                        <m:ctrlPr>
                          <a:rPr lang="en-CA" sz="2800" b="0" i="1" smtClean="0">
                            <a:latin typeface="Cambria Math" panose="02040503050406030204" pitchFamily="18" charset="0"/>
                          </a:rPr>
                        </m:ctrlPr>
                      </m:fPr>
                      <m:num>
                        <m:r>
                          <a:rPr lang="en-CA" sz="2800" b="0" i="1" smtClean="0">
                            <a:latin typeface="Cambria Math" panose="02040503050406030204" pitchFamily="18" charset="0"/>
                          </a:rPr>
                          <m:t>𝑑𝑌</m:t>
                        </m:r>
                      </m:num>
                      <m:den>
                        <m:r>
                          <a:rPr lang="en-CA" sz="2800" b="0" i="1" smtClean="0">
                            <a:latin typeface="Cambria Math" panose="02040503050406030204" pitchFamily="18" charset="0"/>
                          </a:rPr>
                          <m:t>𝑑𝑋</m:t>
                        </m:r>
                      </m:den>
                    </m:f>
                    <m:r>
                      <a:rPr lang="en-CA" sz="2800" b="0" i="1" smtClean="0">
                        <a:latin typeface="Cambria Math" panose="02040503050406030204" pitchFamily="18" charset="0"/>
                      </a:rPr>
                      <m:t> </m:t>
                    </m:r>
                  </m:oMath>
                </a14:m>
                <a:r>
                  <a:rPr lang="en-US" sz="2800" dirty="0"/>
                  <a:t>is positive for small X values and then turns negative for large X values. So, Sales are increasing initially and then decreasing. Max sales occur where </a:t>
                </a:r>
                <a14:m>
                  <m:oMath xmlns:m="http://schemas.openxmlformats.org/officeDocument/2006/math">
                    <m:f>
                      <m:fPr>
                        <m:ctrlPr>
                          <a:rPr lang="en-CA" sz="2800" i="1">
                            <a:latin typeface="Cambria Math" panose="02040503050406030204" pitchFamily="18" charset="0"/>
                          </a:rPr>
                        </m:ctrlPr>
                      </m:fPr>
                      <m:num>
                        <m:r>
                          <a:rPr lang="en-CA" sz="2800" i="1">
                            <a:latin typeface="Cambria Math" panose="02040503050406030204" pitchFamily="18" charset="0"/>
                          </a:rPr>
                          <m:t>𝑑𝑌</m:t>
                        </m:r>
                      </m:num>
                      <m:den>
                        <m:r>
                          <a:rPr lang="en-CA" sz="2800" i="1">
                            <a:latin typeface="Cambria Math" panose="02040503050406030204" pitchFamily="18" charset="0"/>
                          </a:rPr>
                          <m:t>𝑑𝑋</m:t>
                        </m:r>
                      </m:den>
                    </m:f>
                    <m:r>
                      <a:rPr lang="en-CA" sz="2800" b="0" i="1" smtClean="0">
                        <a:latin typeface="Cambria Math" panose="02040503050406030204" pitchFamily="18" charset="0"/>
                      </a:rPr>
                      <m:t>=0</m:t>
                    </m:r>
                  </m:oMath>
                </a14:m>
                <a:r>
                  <a:rPr lang="en-US" sz="2800" dirty="0"/>
                  <a:t> </a:t>
                </a:r>
              </a:p>
              <a:p>
                <a:pPr marL="588645" lvl="1" indent="0">
                  <a:buSzPts val="1125"/>
                  <a:buNone/>
                </a:pPr>
                <a14:m>
                  <m:oMath xmlns:m="http://schemas.openxmlformats.org/officeDocument/2006/math">
                    <m:r>
                      <a:rPr lang="en-CA" sz="2400" b="0" i="1" smtClean="0">
                        <a:latin typeface="Cambria Math" panose="02040503050406030204" pitchFamily="18" charset="0"/>
                      </a:rPr>
                      <m:t>12−0.4</m:t>
                    </m:r>
                    <m:r>
                      <a:rPr lang="en-CA" sz="2400" b="0" i="1" smtClean="0">
                        <a:latin typeface="Cambria Math" panose="02040503050406030204" pitchFamily="18" charset="0"/>
                      </a:rPr>
                      <m:t>𝑋</m:t>
                    </m:r>
                    <m:r>
                      <a:rPr lang="en-CA" sz="2400" b="0" i="1" smtClean="0">
                        <a:latin typeface="Cambria Math" panose="02040503050406030204" pitchFamily="18" charset="0"/>
                      </a:rPr>
                      <m:t>=0⇒</m:t>
                    </m:r>
                    <m:r>
                      <a:rPr lang="en-CA" sz="2400" b="0" i="1" smtClean="0">
                        <a:latin typeface="Cambria Math" panose="02040503050406030204" pitchFamily="18" charset="0"/>
                      </a:rPr>
                      <m:t>𝑋</m:t>
                    </m:r>
                    <m:r>
                      <a:rPr lang="en-CA" sz="2400" b="0" i="1" smtClean="0">
                        <a:latin typeface="Cambria Math" panose="02040503050406030204" pitchFamily="18" charset="0"/>
                      </a:rPr>
                      <m:t>=$30 </m:t>
                    </m:r>
                    <m:r>
                      <a:rPr lang="en-CA" sz="2400" b="0" i="1" smtClean="0">
                        <a:latin typeface="Cambria Math" panose="02040503050406030204" pitchFamily="18" charset="0"/>
                      </a:rPr>
                      <m:t>𝑚𝑚</m:t>
                    </m:r>
                  </m:oMath>
                </a14:m>
                <a:r>
                  <a:rPr lang="en-US" sz="2400" dirty="0"/>
                  <a:t>, Max </a:t>
                </a:r>
                <a14:m>
                  <m:oMath xmlns:m="http://schemas.openxmlformats.org/officeDocument/2006/math">
                    <m:acc>
                      <m:accPr>
                        <m:chr m:val="̂"/>
                        <m:ctrlPr>
                          <a:rPr lang="en-CA" sz="2400" b="0" i="1" smtClean="0">
                            <a:latin typeface="Cambria Math" panose="02040503050406030204" pitchFamily="18" charset="0"/>
                          </a:rPr>
                        </m:ctrlPr>
                      </m:accPr>
                      <m:e>
                        <m:r>
                          <a:rPr lang="en-CA" sz="2400" b="0" i="1" smtClean="0">
                            <a:latin typeface="Cambria Math" panose="02040503050406030204" pitchFamily="18" charset="0"/>
                          </a:rPr>
                          <m:t>𝑌</m:t>
                        </m:r>
                      </m:e>
                    </m:acc>
                    <m:r>
                      <a:rPr lang="en-CA" sz="2400" b="0" i="1" smtClean="0">
                        <a:latin typeface="Cambria Math" panose="02040503050406030204" pitchFamily="18" charset="0"/>
                      </a:rPr>
                      <m:t>=100+12</m:t>
                    </m:r>
                    <m:d>
                      <m:dPr>
                        <m:ctrlPr>
                          <a:rPr lang="en-CA" sz="2400" b="0" i="1" smtClean="0">
                            <a:latin typeface="Cambria Math" panose="02040503050406030204" pitchFamily="18" charset="0"/>
                          </a:rPr>
                        </m:ctrlPr>
                      </m:dPr>
                      <m:e>
                        <m:r>
                          <a:rPr lang="en-CA" sz="2400" b="0" i="1" smtClean="0">
                            <a:latin typeface="Cambria Math" panose="02040503050406030204" pitchFamily="18" charset="0"/>
                          </a:rPr>
                          <m:t>30</m:t>
                        </m:r>
                      </m:e>
                    </m:d>
                    <m:r>
                      <a:rPr lang="en-CA" sz="2400" b="0" i="1" smtClean="0">
                        <a:latin typeface="Cambria Math" panose="02040503050406030204" pitchFamily="18" charset="0"/>
                      </a:rPr>
                      <m:t>−0.2</m:t>
                    </m:r>
                    <m:sSup>
                      <m:sSupPr>
                        <m:ctrlPr>
                          <a:rPr lang="en-CA" sz="2400" b="0" i="1" smtClean="0">
                            <a:latin typeface="Cambria Math" panose="02040503050406030204" pitchFamily="18" charset="0"/>
                          </a:rPr>
                        </m:ctrlPr>
                      </m:sSupPr>
                      <m:e>
                        <m:d>
                          <m:dPr>
                            <m:ctrlPr>
                              <a:rPr lang="en-CA" sz="2400" b="0" i="1" smtClean="0">
                                <a:latin typeface="Cambria Math" panose="02040503050406030204" pitchFamily="18" charset="0"/>
                              </a:rPr>
                            </m:ctrlPr>
                          </m:dPr>
                          <m:e>
                            <m:r>
                              <a:rPr lang="en-CA" sz="2400" b="0" i="1" smtClean="0">
                                <a:latin typeface="Cambria Math" panose="02040503050406030204" pitchFamily="18" charset="0"/>
                              </a:rPr>
                              <m:t>30</m:t>
                            </m:r>
                          </m:e>
                        </m:d>
                      </m:e>
                      <m:sup>
                        <m:r>
                          <a:rPr lang="en-CA" sz="2400" b="0" i="1" smtClean="0">
                            <a:latin typeface="Cambria Math" panose="02040503050406030204" pitchFamily="18" charset="0"/>
                          </a:rPr>
                          <m:t>2</m:t>
                        </m:r>
                      </m:sup>
                    </m:sSup>
                    <m:r>
                      <a:rPr lang="en-CA" sz="2400" b="0" i="1" smtClean="0">
                        <a:latin typeface="Cambria Math" panose="02040503050406030204" pitchFamily="18" charset="0"/>
                      </a:rPr>
                      <m:t>=280 </m:t>
                    </m:r>
                    <m:r>
                      <a:rPr lang="en-CA" sz="2400" b="0" i="1" smtClean="0">
                        <a:latin typeface="Cambria Math" panose="02040503050406030204" pitchFamily="18" charset="0"/>
                      </a:rPr>
                      <m:t>𝑢𝑛𝑖𝑡𝑠</m:t>
                    </m:r>
                  </m:oMath>
                </a14:m>
                <a:endParaRPr lang="en-CA" sz="2400" b="0" dirty="0"/>
              </a:p>
              <a:p>
                <a:pPr marL="645795" lvl="0" indent="-514350">
                  <a:buSzPts val="1125"/>
                  <a:buFont typeface="Arial"/>
                  <a:buAutoNum type="alphaUcPeriod"/>
                </a:pPr>
                <a14:m>
                  <m:oMath xmlns:m="http://schemas.openxmlformats.org/officeDocument/2006/math">
                    <m:f>
                      <m:fPr>
                        <m:ctrlPr>
                          <a:rPr lang="en-CA" sz="2800" b="0" i="1" smtClean="0">
                            <a:latin typeface="Cambria Math" panose="02040503050406030204" pitchFamily="18" charset="0"/>
                          </a:rPr>
                        </m:ctrlPr>
                      </m:fPr>
                      <m:num>
                        <m:sSup>
                          <m:sSupPr>
                            <m:ctrlPr>
                              <a:rPr lang="en-CA" sz="2800" b="0" i="1" smtClean="0">
                                <a:latin typeface="Cambria Math" panose="02040503050406030204" pitchFamily="18" charset="0"/>
                              </a:rPr>
                            </m:ctrlPr>
                          </m:sSupPr>
                          <m:e>
                            <m:r>
                              <a:rPr lang="en-CA" sz="2800" b="0" i="1" smtClean="0">
                                <a:latin typeface="Cambria Math" panose="02040503050406030204" pitchFamily="18" charset="0"/>
                              </a:rPr>
                              <m:t>𝑑</m:t>
                            </m:r>
                          </m:e>
                          <m:sup>
                            <m:r>
                              <a:rPr lang="en-CA" sz="2800" b="0" i="1" smtClean="0">
                                <a:latin typeface="Cambria Math" panose="02040503050406030204" pitchFamily="18" charset="0"/>
                              </a:rPr>
                              <m:t>2</m:t>
                            </m:r>
                          </m:sup>
                        </m:sSup>
                        <m:r>
                          <a:rPr lang="en-CA" sz="2800" b="0" i="1" smtClean="0">
                            <a:latin typeface="Cambria Math" panose="02040503050406030204" pitchFamily="18" charset="0"/>
                          </a:rPr>
                          <m:t>𝑌</m:t>
                        </m:r>
                      </m:num>
                      <m:den>
                        <m:r>
                          <a:rPr lang="en-CA" sz="2800" b="0" i="1" smtClean="0">
                            <a:latin typeface="Cambria Math" panose="02040503050406030204" pitchFamily="18" charset="0"/>
                          </a:rPr>
                          <m:t>𝑑</m:t>
                        </m:r>
                        <m:sSup>
                          <m:sSupPr>
                            <m:ctrlPr>
                              <a:rPr lang="en-CA" sz="2800" b="0" i="1" smtClean="0">
                                <a:latin typeface="Cambria Math" panose="02040503050406030204" pitchFamily="18" charset="0"/>
                              </a:rPr>
                            </m:ctrlPr>
                          </m:sSupPr>
                          <m:e>
                            <m:r>
                              <a:rPr lang="en-CA" sz="2800" b="0" i="1" smtClean="0">
                                <a:latin typeface="Cambria Math" panose="02040503050406030204" pitchFamily="18" charset="0"/>
                              </a:rPr>
                              <m:t>𝑋</m:t>
                            </m:r>
                          </m:e>
                          <m:sup>
                            <m:r>
                              <a:rPr lang="en-CA" sz="2800" b="0" i="1" smtClean="0">
                                <a:latin typeface="Cambria Math" panose="02040503050406030204" pitchFamily="18" charset="0"/>
                              </a:rPr>
                              <m:t>2</m:t>
                            </m:r>
                          </m:sup>
                        </m:sSup>
                      </m:den>
                    </m:f>
                    <m:r>
                      <a:rPr lang="en-CA" sz="2800" b="0" i="1" smtClean="0">
                        <a:latin typeface="Cambria Math" panose="02040503050406030204" pitchFamily="18" charset="0"/>
                      </a:rPr>
                      <m:t>=−0.4</m:t>
                    </m:r>
                  </m:oMath>
                </a14:m>
                <a:r>
                  <a:rPr lang="en-US" sz="2800" dirty="0"/>
                  <a:t>. Because derivative of marginal returns is negative, diminishing marginal returns hold. </a:t>
                </a:r>
              </a:p>
              <a:p>
                <a:pPr marL="131445" lvl="0" indent="0">
                  <a:buSzPts val="1125"/>
                  <a:buNone/>
                </a:pPr>
                <a:r>
                  <a:rPr lang="en-US" sz="2800" dirty="0"/>
                  <a:t>Check if this result makes statistical sense. </a:t>
                </a:r>
                <a14:m>
                  <m:oMath xmlns:m="http://schemas.openxmlformats.org/officeDocument/2006/math">
                    <m:sSub>
                      <m:sSubPr>
                        <m:ctrlPr>
                          <a:rPr lang="en-US" sz="2800" i="1" smtClean="0">
                            <a:latin typeface="Cambria Math" panose="02040503050406030204" pitchFamily="18" charset="0"/>
                          </a:rPr>
                        </m:ctrlPr>
                      </m:sSubPr>
                      <m:e>
                        <m:r>
                          <a:rPr lang="en-CA" sz="2800" b="0" i="1" smtClean="0">
                            <a:latin typeface="Cambria Math" panose="02040503050406030204" pitchFamily="18" charset="0"/>
                          </a:rPr>
                          <m:t>𝑡</m:t>
                        </m:r>
                      </m:e>
                      <m:sub>
                        <m:r>
                          <a:rPr lang="en-CA" sz="2800" b="0" i="1" smtClean="0">
                            <a:latin typeface="Cambria Math" panose="02040503050406030204" pitchFamily="18" charset="0"/>
                          </a:rPr>
                          <m:t>𝑐</m:t>
                        </m:r>
                      </m:sub>
                    </m:sSub>
                    <m:r>
                      <a:rPr lang="en-CA" sz="2800" b="0" i="1" smtClean="0">
                        <a:latin typeface="Cambria Math" panose="02040503050406030204" pitchFamily="18" charset="0"/>
                      </a:rPr>
                      <m:t>=</m:t>
                    </m:r>
                    <m:d>
                      <m:dPr>
                        <m:begChr m:val="|"/>
                        <m:endChr m:val="|"/>
                        <m:ctrlPr>
                          <a:rPr lang="en-CA" sz="2800" b="0" i="1" smtClean="0">
                            <a:latin typeface="Cambria Math" panose="02040503050406030204" pitchFamily="18" charset="0"/>
                          </a:rPr>
                        </m:ctrlPr>
                      </m:dPr>
                      <m:e>
                        <m:r>
                          <a:rPr lang="en-CA" sz="2800" b="0" i="1" smtClean="0">
                            <a:latin typeface="Cambria Math" panose="02040503050406030204" pitchFamily="18" charset="0"/>
                          </a:rPr>
                          <m:t>−</m:t>
                        </m:r>
                        <m:f>
                          <m:fPr>
                            <m:ctrlPr>
                              <a:rPr lang="en-CA" sz="2800" b="0" i="1" smtClean="0">
                                <a:latin typeface="Cambria Math" panose="02040503050406030204" pitchFamily="18" charset="0"/>
                              </a:rPr>
                            </m:ctrlPr>
                          </m:fPr>
                          <m:num>
                            <m:r>
                              <a:rPr lang="en-CA" sz="2800" b="0" i="1" smtClean="0">
                                <a:latin typeface="Cambria Math" panose="02040503050406030204" pitchFamily="18" charset="0"/>
                              </a:rPr>
                              <m:t>0.2</m:t>
                            </m:r>
                          </m:num>
                          <m:den>
                            <m:r>
                              <a:rPr lang="en-CA" sz="2800" b="0" i="1" smtClean="0">
                                <a:latin typeface="Cambria Math" panose="02040503050406030204" pitchFamily="18" charset="0"/>
                              </a:rPr>
                              <m:t>0.002</m:t>
                            </m:r>
                          </m:den>
                        </m:f>
                      </m:e>
                    </m:d>
                    <m:r>
                      <a:rPr lang="en-CA" sz="2800" b="0" i="1" smtClean="0">
                        <a:latin typeface="Cambria Math" panose="02040503050406030204" pitchFamily="18" charset="0"/>
                      </a:rPr>
                      <m:t>=100.</m:t>
                    </m:r>
                  </m:oMath>
                </a14:m>
                <a:r>
                  <a:rPr lang="en-US" sz="2800" dirty="0"/>
                  <a:t> As   </a:t>
                </a:r>
                <a14:m>
                  <m:oMath xmlns:m="http://schemas.openxmlformats.org/officeDocument/2006/math">
                    <m:sSub>
                      <m:sSubPr>
                        <m:ctrlPr>
                          <a:rPr lang="en-US" sz="2800" i="1">
                            <a:latin typeface="Cambria Math" panose="02040503050406030204" pitchFamily="18" charset="0"/>
                          </a:rPr>
                        </m:ctrlPr>
                      </m:sSubPr>
                      <m:e>
                        <m:r>
                          <a:rPr lang="en-CA" sz="2800" i="1">
                            <a:latin typeface="Cambria Math" panose="02040503050406030204" pitchFamily="18" charset="0"/>
                          </a:rPr>
                          <m:t>𝑡</m:t>
                        </m:r>
                      </m:e>
                      <m:sub>
                        <m:r>
                          <a:rPr lang="en-CA" sz="2800" i="1">
                            <a:latin typeface="Cambria Math" panose="02040503050406030204" pitchFamily="18" charset="0"/>
                          </a:rPr>
                          <m:t>𝑐</m:t>
                        </m:r>
                      </m:sub>
                    </m:sSub>
                    <m:r>
                      <a:rPr lang="en-CA" sz="2800" b="0" i="1" smtClean="0">
                        <a:latin typeface="Cambria Math" panose="02040503050406030204" pitchFamily="18" charset="0"/>
                      </a:rPr>
                      <m:t>&gt;1.96</m:t>
                    </m:r>
                  </m:oMath>
                </a14:m>
                <a:r>
                  <a:rPr lang="en-US" sz="2800" dirty="0"/>
                  <a:t>, Y exhibits diminishing marginal returns in X and this result is statistically significant at 5% level. </a:t>
                </a:r>
                <a:endParaRPr lang="en-US" sz="4000" dirty="0"/>
              </a:p>
            </p:txBody>
          </p:sp>
        </mc:Choice>
        <mc:Fallback xmlns="">
          <p:sp>
            <p:nvSpPr>
              <p:cNvPr id="657" name="Google Shape;657;p32"/>
              <p:cNvSpPr txBox="1">
                <a:spLocks noGrp="1" noRot="1" noChangeAspect="1" noMove="1" noResize="1" noEditPoints="1" noAdjustHandles="1" noChangeArrowheads="1" noChangeShapeType="1" noTextEdit="1"/>
              </p:cNvSpPr>
              <p:nvPr>
                <p:ph type="body" idx="1"/>
              </p:nvPr>
            </p:nvSpPr>
            <p:spPr>
              <a:xfrm>
                <a:off x="1823937" y="1647037"/>
                <a:ext cx="14585836" cy="7196272"/>
              </a:xfrm>
              <a:prstGeom prst="rect">
                <a:avLst/>
              </a:prstGeom>
              <a:blipFill>
                <a:blip r:embed="rId6"/>
                <a:stretch>
                  <a:fillRect/>
                </a:stretch>
              </a:blipFill>
              <a:ln>
                <a:noFill/>
              </a:ln>
            </p:spPr>
            <p:txBody>
              <a:bodyPr/>
              <a:lstStyle/>
              <a:p>
                <a:r>
                  <a:rPr lang="en-CA">
                    <a:noFill/>
                  </a:rPr>
                  <a:t> </a:t>
                </a:r>
              </a:p>
            </p:txBody>
          </p:sp>
        </mc:Fallback>
      </mc:AlternateContent>
      <p:pic>
        <p:nvPicPr>
          <p:cNvPr id="3" name="Picture 2">
            <a:extLst>
              <a:ext uri="{FF2B5EF4-FFF2-40B4-BE49-F238E27FC236}">
                <a16:creationId xmlns:a16="http://schemas.microsoft.com/office/drawing/2014/main" id="{F16A385D-98C1-529F-6EA1-4C542CC8B160}"/>
              </a:ext>
            </a:extLst>
          </p:cNvPr>
          <p:cNvPicPr>
            <a:picLocks noChangeAspect="1"/>
          </p:cNvPicPr>
          <p:nvPr/>
        </p:nvPicPr>
        <p:blipFill>
          <a:blip r:embed="rId7"/>
          <a:stretch>
            <a:fillRect/>
          </a:stretch>
        </p:blipFill>
        <p:spPr>
          <a:xfrm>
            <a:off x="8453917" y="3061534"/>
            <a:ext cx="3826933" cy="1612535"/>
          </a:xfrm>
          <a:prstGeom prst="rect">
            <a:avLst/>
          </a:prstGeom>
        </p:spPr>
      </p:pic>
    </p:spTree>
    <p:extLst>
      <p:ext uri="{BB962C8B-B14F-4D97-AF65-F5344CB8AC3E}">
        <p14:creationId xmlns:p14="http://schemas.microsoft.com/office/powerpoint/2010/main" val="261187343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662"/>
        <p:cNvGrpSpPr/>
        <p:nvPr/>
      </p:nvGrpSpPr>
      <p:grpSpPr>
        <a:xfrm>
          <a:off x="0" y="0"/>
          <a:ext cx="0" cy="0"/>
          <a:chOff x="0" y="0"/>
          <a:chExt cx="0" cy="0"/>
        </a:xfrm>
      </p:grpSpPr>
      <p:pic>
        <p:nvPicPr>
          <p:cNvPr id="663" name="Google Shape;663;p33"/>
          <p:cNvPicPr preferRelativeResize="0"/>
          <p:nvPr/>
        </p:nvPicPr>
        <p:blipFill rotWithShape="1">
          <a:blip r:embed="rId3">
            <a:alphaModFix/>
          </a:blip>
          <a:srcRect b="619"/>
          <a:stretch/>
        </p:blipFill>
        <p:spPr>
          <a:xfrm rot="2700000">
            <a:off x="16270669" y="-98947"/>
            <a:ext cx="2072513" cy="2059669"/>
          </a:xfrm>
          <a:prstGeom prst="rect">
            <a:avLst/>
          </a:prstGeom>
          <a:noFill/>
          <a:ln>
            <a:noFill/>
          </a:ln>
        </p:spPr>
      </p:pic>
      <p:grpSp>
        <p:nvGrpSpPr>
          <p:cNvPr id="664" name="Google Shape;664;p33"/>
          <p:cNvGrpSpPr/>
          <p:nvPr/>
        </p:nvGrpSpPr>
        <p:grpSpPr>
          <a:xfrm>
            <a:off x="0" y="8843309"/>
            <a:ext cx="18287996" cy="3230764"/>
            <a:chOff x="0" y="-38100"/>
            <a:chExt cx="4816592" cy="850900"/>
          </a:xfrm>
        </p:grpSpPr>
        <p:sp>
          <p:nvSpPr>
            <p:cNvPr id="665" name="Google Shape;665;p33"/>
            <p:cNvSpPr/>
            <p:nvPr/>
          </p:nvSpPr>
          <p:spPr>
            <a:xfrm>
              <a:off x="0" y="0"/>
              <a:ext cx="4816592" cy="342131"/>
            </a:xfrm>
            <a:custGeom>
              <a:avLst/>
              <a:gdLst/>
              <a:ahLst/>
              <a:cxnLst/>
              <a:rect l="l" t="t" r="r" b="b"/>
              <a:pathLst>
                <a:path w="4816592" h="342131" extrusionOk="0">
                  <a:moveTo>
                    <a:pt x="0" y="0"/>
                  </a:moveTo>
                  <a:lnTo>
                    <a:pt x="4816592" y="0"/>
                  </a:lnTo>
                  <a:lnTo>
                    <a:pt x="4816592" y="342131"/>
                  </a:lnTo>
                  <a:lnTo>
                    <a:pt x="0" y="342131"/>
                  </a:lnTo>
                  <a:close/>
                </a:path>
              </a:pathLst>
            </a:custGeom>
            <a:solidFill>
              <a:srgbClr val="FEC099"/>
            </a:solidFill>
            <a:ln>
              <a:noFill/>
            </a:ln>
          </p:spPr>
          <p:txBody>
            <a:bodyPr/>
            <a:lstStyle/>
            <a:p>
              <a:endParaRPr lang="en-CA"/>
            </a:p>
          </p:txBody>
        </p:sp>
        <p:sp>
          <p:nvSpPr>
            <p:cNvPr id="666" name="Google Shape;666;p33"/>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pic>
        <p:nvPicPr>
          <p:cNvPr id="667" name="Google Shape;667;p33"/>
          <p:cNvPicPr preferRelativeResize="0"/>
          <p:nvPr/>
        </p:nvPicPr>
        <p:blipFill rotWithShape="1">
          <a:blip r:embed="rId4">
            <a:alphaModFix/>
          </a:blip>
          <a:srcRect/>
          <a:stretch/>
        </p:blipFill>
        <p:spPr>
          <a:xfrm>
            <a:off x="107745" y="9061043"/>
            <a:ext cx="1716191" cy="1175659"/>
          </a:xfrm>
          <a:prstGeom prst="rect">
            <a:avLst/>
          </a:prstGeom>
          <a:noFill/>
          <a:ln>
            <a:noFill/>
          </a:ln>
        </p:spPr>
      </p:pic>
      <p:pic>
        <p:nvPicPr>
          <p:cNvPr id="668" name="Google Shape;668;p33"/>
          <p:cNvPicPr preferRelativeResize="0"/>
          <p:nvPr/>
        </p:nvPicPr>
        <p:blipFill rotWithShape="1">
          <a:blip r:embed="rId5">
            <a:alphaModFix/>
          </a:blip>
          <a:srcRect/>
          <a:stretch/>
        </p:blipFill>
        <p:spPr>
          <a:xfrm>
            <a:off x="15845978" y="7130810"/>
            <a:ext cx="2733798" cy="3538897"/>
          </a:xfrm>
          <a:prstGeom prst="rect">
            <a:avLst/>
          </a:prstGeom>
          <a:noFill/>
          <a:ln>
            <a:noFill/>
          </a:ln>
        </p:spPr>
      </p:pic>
      <p:sp>
        <p:nvSpPr>
          <p:cNvPr id="669" name="Google Shape;669;p33"/>
          <p:cNvSpPr txBox="1">
            <a:spLocks noGrp="1"/>
          </p:cNvSpPr>
          <p:nvPr>
            <p:ph type="title"/>
          </p:nvPr>
        </p:nvSpPr>
        <p:spPr>
          <a:xfrm>
            <a:off x="4051250" y="359376"/>
            <a:ext cx="8229600" cy="11430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SzPts val="1800"/>
              <a:buNone/>
            </a:pPr>
            <a:r>
              <a:rPr lang="en-US" b="1"/>
              <a:t>Question 11</a:t>
            </a:r>
            <a:endParaRPr b="1"/>
          </a:p>
        </p:txBody>
      </p:sp>
      <mc:AlternateContent xmlns:mc="http://schemas.openxmlformats.org/markup-compatibility/2006" xmlns:a14="http://schemas.microsoft.com/office/drawing/2010/main">
        <mc:Choice Requires="a14">
          <p:sp>
            <p:nvSpPr>
              <p:cNvPr id="670" name="Google Shape;670;p33"/>
              <p:cNvSpPr txBox="1">
                <a:spLocks noGrp="1"/>
              </p:cNvSpPr>
              <p:nvPr>
                <p:ph type="body" idx="1"/>
              </p:nvPr>
            </p:nvSpPr>
            <p:spPr>
              <a:xfrm>
                <a:off x="2042809" y="1502375"/>
                <a:ext cx="12401324" cy="7102887"/>
              </a:xfrm>
              <a:prstGeom prst="rect">
                <a:avLst/>
              </a:prstGeom>
              <a:noFill/>
              <a:ln>
                <a:noFill/>
              </a:ln>
            </p:spPr>
            <p:txBody>
              <a:bodyPr spcFirstLastPara="1" wrap="square" lIns="91425" tIns="45700" rIns="91425" bIns="45700" anchor="t" anchorCtr="0">
                <a:normAutofit lnSpcReduction="10000"/>
              </a:bodyPr>
              <a:lstStyle/>
              <a:p>
                <a:pPr marL="131445" lvl="0" indent="0" algn="l" rtl="0">
                  <a:lnSpc>
                    <a:spcPct val="100000"/>
                  </a:lnSpc>
                  <a:spcBef>
                    <a:spcPts val="360"/>
                  </a:spcBef>
                  <a:spcAft>
                    <a:spcPts val="0"/>
                  </a:spcAft>
                  <a:buSzPts val="1125"/>
                  <a:buNone/>
                </a:pPr>
                <a:r>
                  <a:rPr lang="en-US" sz="2800" dirty="0"/>
                  <a:t>Mai, a bakery owner, changes the price of apple pie every Friday for 14 weeks to determine the weekly demand curve for apple pie</a:t>
                </a:r>
              </a:p>
              <a:p>
                <a:pPr marL="131445" lvl="0" indent="0" algn="l" rtl="0">
                  <a:lnSpc>
                    <a:spcPct val="100000"/>
                  </a:lnSpc>
                  <a:spcBef>
                    <a:spcPts val="360"/>
                  </a:spcBef>
                  <a:spcAft>
                    <a:spcPts val="0"/>
                  </a:spcAft>
                  <a:buSzPts val="1125"/>
                  <a:buNone/>
                </a:pPr>
                <a:endParaRPr lang="en-US" sz="2800" dirty="0"/>
              </a:p>
              <a:p>
                <a:pPr marL="131445" lvl="0" indent="0" algn="l" rtl="0">
                  <a:lnSpc>
                    <a:spcPct val="100000"/>
                  </a:lnSpc>
                  <a:spcBef>
                    <a:spcPts val="360"/>
                  </a:spcBef>
                  <a:spcAft>
                    <a:spcPts val="0"/>
                  </a:spcAft>
                  <a:buSzPts val="1125"/>
                  <a:buNone/>
                </a:pPr>
                <a:endParaRPr lang="en-US" sz="2800" dirty="0"/>
              </a:p>
              <a:p>
                <a:pPr marL="131445" lvl="0" indent="0" algn="l" rtl="0">
                  <a:lnSpc>
                    <a:spcPct val="100000"/>
                  </a:lnSpc>
                  <a:spcBef>
                    <a:spcPts val="360"/>
                  </a:spcBef>
                  <a:spcAft>
                    <a:spcPts val="0"/>
                  </a:spcAft>
                  <a:buSzPts val="1125"/>
                  <a:buNone/>
                </a:pPr>
                <a:endParaRPr lang="en-US" sz="2800" dirty="0"/>
              </a:p>
              <a:p>
                <a:pPr marL="131445" lvl="0" indent="0" algn="l" rtl="0">
                  <a:lnSpc>
                    <a:spcPct val="100000"/>
                  </a:lnSpc>
                  <a:spcBef>
                    <a:spcPts val="360"/>
                  </a:spcBef>
                  <a:spcAft>
                    <a:spcPts val="0"/>
                  </a:spcAft>
                  <a:buSzPts val="1125"/>
                  <a:buNone/>
                </a:pPr>
                <a:endParaRPr lang="en-US" sz="2800" dirty="0"/>
              </a:p>
              <a:p>
                <a:pPr marL="131445" lvl="0" indent="0" algn="l" rtl="0">
                  <a:lnSpc>
                    <a:spcPct val="100000"/>
                  </a:lnSpc>
                  <a:spcBef>
                    <a:spcPts val="360"/>
                  </a:spcBef>
                  <a:spcAft>
                    <a:spcPts val="0"/>
                  </a:spcAft>
                  <a:buSzPts val="1125"/>
                  <a:buNone/>
                </a:pPr>
                <a:endParaRPr lang="en-US" sz="2800" dirty="0"/>
              </a:p>
              <a:p>
                <a:pPr marL="131445" lvl="0" indent="0" algn="l" rtl="0">
                  <a:lnSpc>
                    <a:spcPct val="100000"/>
                  </a:lnSpc>
                  <a:spcBef>
                    <a:spcPts val="360"/>
                  </a:spcBef>
                  <a:spcAft>
                    <a:spcPts val="0"/>
                  </a:spcAft>
                  <a:buSzPts val="1125"/>
                  <a:buNone/>
                </a:pPr>
                <a:endParaRPr lang="en-US" sz="2800" dirty="0"/>
              </a:p>
              <a:p>
                <a:pPr marL="131445" lvl="0" indent="0" algn="l" rtl="0">
                  <a:lnSpc>
                    <a:spcPct val="100000"/>
                  </a:lnSpc>
                  <a:spcBef>
                    <a:spcPts val="360"/>
                  </a:spcBef>
                  <a:spcAft>
                    <a:spcPts val="0"/>
                  </a:spcAft>
                  <a:buSzPts val="1125"/>
                  <a:buNone/>
                </a:pPr>
                <a:endParaRPr lang="en-US" sz="2800" dirty="0"/>
              </a:p>
              <a:p>
                <a:pPr marL="131445" lvl="0" indent="0" algn="l" rtl="0">
                  <a:lnSpc>
                    <a:spcPct val="100000"/>
                  </a:lnSpc>
                  <a:spcBef>
                    <a:spcPts val="360"/>
                  </a:spcBef>
                  <a:spcAft>
                    <a:spcPts val="0"/>
                  </a:spcAft>
                  <a:buSzPts val="1125"/>
                  <a:buNone/>
                </a:pPr>
                <a:endParaRPr lang="en-US" sz="2800" dirty="0"/>
              </a:p>
              <a:p>
                <a:pPr marL="131445" lvl="0" indent="0" algn="l" rtl="0">
                  <a:lnSpc>
                    <a:spcPct val="100000"/>
                  </a:lnSpc>
                  <a:spcBef>
                    <a:spcPts val="360"/>
                  </a:spcBef>
                  <a:spcAft>
                    <a:spcPts val="0"/>
                  </a:spcAft>
                  <a:buSzPts val="1125"/>
                  <a:buNone/>
                </a:pPr>
                <a:endParaRPr lang="en-US" sz="2800" dirty="0"/>
              </a:p>
              <a:p>
                <a:pPr marL="131445" lvl="0" indent="0" algn="l" rtl="0">
                  <a:lnSpc>
                    <a:spcPct val="100000"/>
                  </a:lnSpc>
                  <a:spcBef>
                    <a:spcPts val="360"/>
                  </a:spcBef>
                  <a:spcAft>
                    <a:spcPts val="0"/>
                  </a:spcAft>
                  <a:buSzPts val="1125"/>
                  <a:buNone/>
                </a:pPr>
                <a:r>
                  <a:rPr lang="en-US" sz="2800" dirty="0"/>
                  <a:t>Find the graph with the higher </a:t>
                </a:r>
                <a14:m>
                  <m:oMath xmlns:m="http://schemas.openxmlformats.org/officeDocument/2006/math">
                    <m:sSup>
                      <m:sSupPr>
                        <m:ctrlPr>
                          <a:rPr lang="en-CA" sz="2800" b="0" i="1" smtClean="0">
                            <a:latin typeface="Cambria Math" panose="02040503050406030204" pitchFamily="18" charset="0"/>
                          </a:rPr>
                        </m:ctrlPr>
                      </m:sSupPr>
                      <m:e>
                        <m:r>
                          <a:rPr lang="en-US" sz="2800" b="0" i="1" smtClean="0">
                            <a:latin typeface="Cambria Math" panose="02040503050406030204" pitchFamily="18" charset="0"/>
                          </a:rPr>
                          <m:t>𝑅</m:t>
                        </m:r>
                      </m:e>
                      <m:sup>
                        <m:r>
                          <a:rPr lang="en-CA" sz="2800" b="0" i="1" smtClean="0">
                            <a:latin typeface="Cambria Math" panose="02040503050406030204" pitchFamily="18" charset="0"/>
                          </a:rPr>
                          <m:t>2</m:t>
                        </m:r>
                      </m:sup>
                    </m:sSup>
                  </m:oMath>
                </a14:m>
                <a:r>
                  <a:rPr lang="en-US" sz="2800" dirty="0"/>
                  <a:t> value </a:t>
                </a:r>
              </a:p>
              <a:p>
                <a:pPr marL="131445" lvl="0" indent="0" algn="l" rtl="0">
                  <a:lnSpc>
                    <a:spcPct val="100000"/>
                  </a:lnSpc>
                  <a:spcBef>
                    <a:spcPts val="360"/>
                  </a:spcBef>
                  <a:spcAft>
                    <a:spcPts val="0"/>
                  </a:spcAft>
                  <a:buSzPts val="1125"/>
                  <a:buNone/>
                </a:pPr>
                <a:endParaRPr lang="en-US" sz="2800" dirty="0"/>
              </a:p>
              <a:p>
                <a:pPr marL="131445" lvl="0" indent="0" algn="l" rtl="0">
                  <a:lnSpc>
                    <a:spcPct val="100000"/>
                  </a:lnSpc>
                  <a:spcBef>
                    <a:spcPts val="360"/>
                  </a:spcBef>
                  <a:spcAft>
                    <a:spcPts val="0"/>
                  </a:spcAft>
                  <a:buSzPts val="1125"/>
                  <a:buNone/>
                </a:pPr>
                <a14:m>
                  <m:oMath xmlns:m="http://schemas.openxmlformats.org/officeDocument/2006/math">
                    <m:sSup>
                      <m:sSupPr>
                        <m:ctrlPr>
                          <a:rPr lang="en-CA" sz="2800" b="0" i="1" smtClean="0">
                            <a:latin typeface="Cambria Math" panose="02040503050406030204" pitchFamily="18" charset="0"/>
                          </a:rPr>
                        </m:ctrlPr>
                      </m:sSupPr>
                      <m:e>
                        <m:r>
                          <a:rPr lang="en-CA" sz="2800" b="0" i="1" smtClean="0">
                            <a:latin typeface="Cambria Math" panose="02040503050406030204" pitchFamily="18" charset="0"/>
                          </a:rPr>
                          <m:t>𝑅</m:t>
                        </m:r>
                      </m:e>
                      <m:sup>
                        <m:r>
                          <a:rPr lang="en-CA" sz="2800" b="0" i="1" smtClean="0">
                            <a:latin typeface="Cambria Math" panose="02040503050406030204" pitchFamily="18" charset="0"/>
                          </a:rPr>
                          <m:t>2</m:t>
                        </m:r>
                      </m:sup>
                    </m:sSup>
                  </m:oMath>
                </a14:m>
                <a:r>
                  <a:rPr lang="en-US" sz="2800" dirty="0"/>
                  <a:t>is the goodness of fit statistic. So, closer the OLS line to the points, the higher the </a:t>
                </a:r>
                <a14:m>
                  <m:oMath xmlns:m="http://schemas.openxmlformats.org/officeDocument/2006/math">
                    <m:sSup>
                      <m:sSupPr>
                        <m:ctrlPr>
                          <a:rPr lang="en-CA" sz="2800" b="0" i="1" smtClean="0">
                            <a:latin typeface="Cambria Math" panose="02040503050406030204" pitchFamily="18" charset="0"/>
                          </a:rPr>
                        </m:ctrlPr>
                      </m:sSupPr>
                      <m:e>
                        <m:r>
                          <a:rPr lang="en-CA" sz="2800" b="0" i="1" smtClean="0">
                            <a:latin typeface="Cambria Math" panose="02040503050406030204" pitchFamily="18" charset="0"/>
                          </a:rPr>
                          <m:t>𝑅</m:t>
                        </m:r>
                      </m:e>
                      <m:sup>
                        <m:r>
                          <a:rPr lang="en-CA" sz="2800" b="0" i="1" smtClean="0">
                            <a:latin typeface="Cambria Math" panose="02040503050406030204" pitchFamily="18" charset="0"/>
                          </a:rPr>
                          <m:t>2</m:t>
                        </m:r>
                      </m:sup>
                    </m:sSup>
                  </m:oMath>
                </a14:m>
                <a:r>
                  <a:rPr lang="en-US" sz="2800" dirty="0"/>
                  <a:t> value. Left graph has a larger </a:t>
                </a:r>
                <a14:m>
                  <m:oMath xmlns:m="http://schemas.openxmlformats.org/officeDocument/2006/math">
                    <m:sSup>
                      <m:sSupPr>
                        <m:ctrlPr>
                          <a:rPr lang="en-CA" sz="2800" b="0" i="1" smtClean="0">
                            <a:latin typeface="Cambria Math" panose="02040503050406030204" pitchFamily="18" charset="0"/>
                          </a:rPr>
                        </m:ctrlPr>
                      </m:sSupPr>
                      <m:e>
                        <m:r>
                          <a:rPr lang="en-CA" sz="2800" b="0" i="1" smtClean="0">
                            <a:latin typeface="Cambria Math" panose="02040503050406030204" pitchFamily="18" charset="0"/>
                          </a:rPr>
                          <m:t>𝑅</m:t>
                        </m:r>
                      </m:e>
                      <m:sup>
                        <m:r>
                          <a:rPr lang="en-CA" sz="2800" b="0" i="1" smtClean="0">
                            <a:latin typeface="Cambria Math" panose="02040503050406030204" pitchFamily="18" charset="0"/>
                          </a:rPr>
                          <m:t>2</m:t>
                        </m:r>
                      </m:sup>
                    </m:sSup>
                    <m:r>
                      <a:rPr lang="en-CA" sz="2800" b="0" i="1" smtClean="0">
                        <a:latin typeface="Cambria Math" panose="02040503050406030204" pitchFamily="18" charset="0"/>
                      </a:rPr>
                      <m:t>.</m:t>
                    </m:r>
                  </m:oMath>
                </a14:m>
                <a:endParaRPr lang="en-US" sz="2800" dirty="0"/>
              </a:p>
            </p:txBody>
          </p:sp>
        </mc:Choice>
        <mc:Fallback xmlns="">
          <p:sp>
            <p:nvSpPr>
              <p:cNvPr id="670" name="Google Shape;670;p33"/>
              <p:cNvSpPr txBox="1">
                <a:spLocks noGrp="1" noRot="1" noChangeAspect="1" noMove="1" noResize="1" noEditPoints="1" noAdjustHandles="1" noChangeArrowheads="1" noChangeShapeType="1" noTextEdit="1"/>
              </p:cNvSpPr>
              <p:nvPr>
                <p:ph type="body" idx="1"/>
              </p:nvPr>
            </p:nvSpPr>
            <p:spPr>
              <a:xfrm>
                <a:off x="2042809" y="1502375"/>
                <a:ext cx="12401324" cy="7102887"/>
              </a:xfrm>
              <a:prstGeom prst="rect">
                <a:avLst/>
              </a:prstGeom>
              <a:blipFill>
                <a:blip r:embed="rId6"/>
                <a:stretch>
                  <a:fillRect t="-686"/>
                </a:stretch>
              </a:blipFill>
              <a:ln>
                <a:noFill/>
              </a:ln>
            </p:spPr>
            <p:txBody>
              <a:bodyPr/>
              <a:lstStyle/>
              <a:p>
                <a:r>
                  <a:rPr lang="en-CA">
                    <a:noFill/>
                  </a:rPr>
                  <a:t> </a:t>
                </a:r>
              </a:p>
            </p:txBody>
          </p:sp>
        </mc:Fallback>
      </mc:AlternateContent>
      <p:pic>
        <p:nvPicPr>
          <p:cNvPr id="3" name="Picture 2">
            <a:extLst>
              <a:ext uri="{FF2B5EF4-FFF2-40B4-BE49-F238E27FC236}">
                <a16:creationId xmlns:a16="http://schemas.microsoft.com/office/drawing/2014/main" id="{4A8FBCF9-D1E3-BDA5-E341-4D46C1F267DA}"/>
              </a:ext>
            </a:extLst>
          </p:cNvPr>
          <p:cNvPicPr>
            <a:picLocks noChangeAspect="1"/>
          </p:cNvPicPr>
          <p:nvPr/>
        </p:nvPicPr>
        <p:blipFill>
          <a:blip r:embed="rId7"/>
          <a:stretch>
            <a:fillRect/>
          </a:stretch>
        </p:blipFill>
        <p:spPr>
          <a:xfrm>
            <a:off x="4435862" y="2930021"/>
            <a:ext cx="8155108" cy="3022458"/>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675"/>
        <p:cNvGrpSpPr/>
        <p:nvPr/>
      </p:nvGrpSpPr>
      <p:grpSpPr>
        <a:xfrm>
          <a:off x="0" y="0"/>
          <a:ext cx="0" cy="0"/>
          <a:chOff x="0" y="0"/>
          <a:chExt cx="0" cy="0"/>
        </a:xfrm>
      </p:grpSpPr>
      <p:pic>
        <p:nvPicPr>
          <p:cNvPr id="676" name="Google Shape;676;p34"/>
          <p:cNvPicPr preferRelativeResize="0"/>
          <p:nvPr/>
        </p:nvPicPr>
        <p:blipFill rotWithShape="1">
          <a:blip r:embed="rId3">
            <a:alphaModFix/>
          </a:blip>
          <a:srcRect b="619"/>
          <a:stretch/>
        </p:blipFill>
        <p:spPr>
          <a:xfrm rot="2700000">
            <a:off x="16270669" y="-98947"/>
            <a:ext cx="2072513" cy="2059669"/>
          </a:xfrm>
          <a:prstGeom prst="rect">
            <a:avLst/>
          </a:prstGeom>
          <a:noFill/>
          <a:ln>
            <a:noFill/>
          </a:ln>
        </p:spPr>
      </p:pic>
      <p:grpSp>
        <p:nvGrpSpPr>
          <p:cNvPr id="677" name="Google Shape;677;p34"/>
          <p:cNvGrpSpPr/>
          <p:nvPr/>
        </p:nvGrpSpPr>
        <p:grpSpPr>
          <a:xfrm>
            <a:off x="0" y="8843309"/>
            <a:ext cx="18287996" cy="3230764"/>
            <a:chOff x="0" y="-38100"/>
            <a:chExt cx="4816592" cy="850900"/>
          </a:xfrm>
        </p:grpSpPr>
        <p:sp>
          <p:nvSpPr>
            <p:cNvPr id="678" name="Google Shape;678;p34"/>
            <p:cNvSpPr/>
            <p:nvPr/>
          </p:nvSpPr>
          <p:spPr>
            <a:xfrm>
              <a:off x="0" y="0"/>
              <a:ext cx="4816592" cy="342131"/>
            </a:xfrm>
            <a:custGeom>
              <a:avLst/>
              <a:gdLst/>
              <a:ahLst/>
              <a:cxnLst/>
              <a:rect l="l" t="t" r="r" b="b"/>
              <a:pathLst>
                <a:path w="4816592" h="342131" extrusionOk="0">
                  <a:moveTo>
                    <a:pt x="0" y="0"/>
                  </a:moveTo>
                  <a:lnTo>
                    <a:pt x="4816592" y="0"/>
                  </a:lnTo>
                  <a:lnTo>
                    <a:pt x="4816592" y="342131"/>
                  </a:lnTo>
                  <a:lnTo>
                    <a:pt x="0" y="342131"/>
                  </a:lnTo>
                  <a:close/>
                </a:path>
              </a:pathLst>
            </a:custGeom>
            <a:solidFill>
              <a:srgbClr val="FEC099"/>
            </a:solidFill>
            <a:ln>
              <a:noFill/>
            </a:ln>
          </p:spPr>
          <p:txBody>
            <a:bodyPr/>
            <a:lstStyle/>
            <a:p>
              <a:endParaRPr lang="en-CA"/>
            </a:p>
          </p:txBody>
        </p:sp>
        <p:sp>
          <p:nvSpPr>
            <p:cNvPr id="679" name="Google Shape;679;p34"/>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pic>
        <p:nvPicPr>
          <p:cNvPr id="680" name="Google Shape;680;p34"/>
          <p:cNvPicPr preferRelativeResize="0"/>
          <p:nvPr/>
        </p:nvPicPr>
        <p:blipFill rotWithShape="1">
          <a:blip r:embed="rId4">
            <a:alphaModFix/>
          </a:blip>
          <a:srcRect/>
          <a:stretch/>
        </p:blipFill>
        <p:spPr>
          <a:xfrm>
            <a:off x="107745" y="9061043"/>
            <a:ext cx="1716191" cy="1175659"/>
          </a:xfrm>
          <a:prstGeom prst="rect">
            <a:avLst/>
          </a:prstGeom>
          <a:noFill/>
          <a:ln>
            <a:noFill/>
          </a:ln>
        </p:spPr>
      </p:pic>
      <p:pic>
        <p:nvPicPr>
          <p:cNvPr id="681" name="Google Shape;681;p34"/>
          <p:cNvPicPr preferRelativeResize="0"/>
          <p:nvPr/>
        </p:nvPicPr>
        <p:blipFill rotWithShape="1">
          <a:blip r:embed="rId5">
            <a:alphaModFix/>
          </a:blip>
          <a:srcRect/>
          <a:stretch/>
        </p:blipFill>
        <p:spPr>
          <a:xfrm>
            <a:off x="15845978" y="7130810"/>
            <a:ext cx="2733798" cy="3538897"/>
          </a:xfrm>
          <a:prstGeom prst="rect">
            <a:avLst/>
          </a:prstGeom>
          <a:noFill/>
          <a:ln>
            <a:noFill/>
          </a:ln>
        </p:spPr>
      </p:pic>
      <p:sp>
        <p:nvSpPr>
          <p:cNvPr id="682" name="Google Shape;682;p34"/>
          <p:cNvSpPr txBox="1">
            <a:spLocks noGrp="1"/>
          </p:cNvSpPr>
          <p:nvPr>
            <p:ph type="title"/>
          </p:nvPr>
        </p:nvSpPr>
        <p:spPr>
          <a:xfrm>
            <a:off x="4051250" y="359376"/>
            <a:ext cx="8229600" cy="11430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SzPts val="1800"/>
              <a:buNone/>
            </a:pPr>
            <a:r>
              <a:rPr lang="en-US" b="1"/>
              <a:t>Question 12</a:t>
            </a:r>
            <a:endParaRPr b="1"/>
          </a:p>
        </p:txBody>
      </p:sp>
      <p:sp>
        <p:nvSpPr>
          <p:cNvPr id="683" name="Google Shape;683;p34"/>
          <p:cNvSpPr txBox="1">
            <a:spLocks noGrp="1"/>
          </p:cNvSpPr>
          <p:nvPr>
            <p:ph type="body" idx="1"/>
          </p:nvPr>
        </p:nvSpPr>
        <p:spPr>
          <a:xfrm>
            <a:off x="1408670" y="1225918"/>
            <a:ext cx="15050530" cy="8158714"/>
          </a:xfrm>
          <a:prstGeom prst="rect">
            <a:avLst/>
          </a:prstGeom>
          <a:noFill/>
          <a:ln>
            <a:noFill/>
          </a:ln>
        </p:spPr>
        <p:txBody>
          <a:bodyPr spcFirstLastPara="1" wrap="square" lIns="91425" tIns="45700" rIns="91425" bIns="45700" anchor="t" anchorCtr="0">
            <a:normAutofit lnSpcReduction="10000"/>
          </a:bodyPr>
          <a:lstStyle/>
          <a:p>
            <a:pPr marL="131445" lvl="0" indent="0" algn="l" rtl="0">
              <a:lnSpc>
                <a:spcPct val="100000"/>
              </a:lnSpc>
              <a:spcBef>
                <a:spcPts val="360"/>
              </a:spcBef>
              <a:spcAft>
                <a:spcPts val="0"/>
              </a:spcAft>
              <a:buSzPts val="1125"/>
              <a:buNone/>
            </a:pPr>
            <a:r>
              <a:rPr lang="en-US" sz="2400" dirty="0"/>
              <a:t>Karen is selling watermelons in the UBC Farmers’ Market. She is curious about how the quantity of watermelons sold (Qs) is affected by the temperature of the day (T) and the price she sets. After collecting information about Q, P, and T in a single day, she runs a regression of Q on P and T. The results from the regression are shown in the table below, with R-squared statistic being 0.91. Answer the following questions about this regression.</a:t>
            </a:r>
            <a:endParaRPr sz="2400" dirty="0"/>
          </a:p>
          <a:p>
            <a:pPr marL="131445" lvl="0" indent="0" algn="l" rtl="0">
              <a:lnSpc>
                <a:spcPct val="100000"/>
              </a:lnSpc>
              <a:spcBef>
                <a:spcPts val="360"/>
              </a:spcBef>
              <a:spcAft>
                <a:spcPts val="0"/>
              </a:spcAft>
              <a:buSzPts val="1125"/>
              <a:buNone/>
            </a:pPr>
            <a:endParaRPr sz="2400" dirty="0"/>
          </a:p>
          <a:p>
            <a:pPr marL="131445" lvl="0" indent="0" algn="l" rtl="0">
              <a:lnSpc>
                <a:spcPct val="100000"/>
              </a:lnSpc>
              <a:spcBef>
                <a:spcPts val="360"/>
              </a:spcBef>
              <a:spcAft>
                <a:spcPts val="0"/>
              </a:spcAft>
              <a:buSzPts val="1125"/>
              <a:buNone/>
            </a:pPr>
            <a:endParaRPr sz="2400" dirty="0"/>
          </a:p>
          <a:p>
            <a:pPr marL="131445" lvl="0" indent="0" algn="l" rtl="0">
              <a:lnSpc>
                <a:spcPct val="100000"/>
              </a:lnSpc>
              <a:spcBef>
                <a:spcPts val="360"/>
              </a:spcBef>
              <a:spcAft>
                <a:spcPts val="0"/>
              </a:spcAft>
              <a:buSzPts val="1125"/>
              <a:buNone/>
            </a:pPr>
            <a:endParaRPr sz="2400" dirty="0"/>
          </a:p>
          <a:p>
            <a:pPr marL="131445" lvl="0" indent="0" algn="l" rtl="0">
              <a:lnSpc>
                <a:spcPct val="100000"/>
              </a:lnSpc>
              <a:spcBef>
                <a:spcPts val="360"/>
              </a:spcBef>
              <a:spcAft>
                <a:spcPts val="0"/>
              </a:spcAft>
              <a:buSzPts val="1125"/>
              <a:buNone/>
            </a:pPr>
            <a:endParaRPr sz="2400" dirty="0"/>
          </a:p>
          <a:p>
            <a:pPr marL="131445" lvl="0" indent="0" algn="l" rtl="0">
              <a:lnSpc>
                <a:spcPct val="100000"/>
              </a:lnSpc>
              <a:spcBef>
                <a:spcPts val="360"/>
              </a:spcBef>
              <a:spcAft>
                <a:spcPts val="0"/>
              </a:spcAft>
              <a:buSzPts val="1125"/>
              <a:buNone/>
            </a:pPr>
            <a:endParaRPr sz="2400" dirty="0"/>
          </a:p>
          <a:p>
            <a:pPr marL="131445" lvl="0" indent="0" algn="l" rtl="0">
              <a:lnSpc>
                <a:spcPct val="100000"/>
              </a:lnSpc>
              <a:spcBef>
                <a:spcPts val="360"/>
              </a:spcBef>
              <a:spcAft>
                <a:spcPts val="0"/>
              </a:spcAft>
              <a:buSzPts val="1125"/>
              <a:buNone/>
            </a:pPr>
            <a:endParaRPr sz="2400" dirty="0"/>
          </a:p>
          <a:p>
            <a:pPr marL="131445" lvl="0" indent="0" algn="l" rtl="0">
              <a:lnSpc>
                <a:spcPct val="100000"/>
              </a:lnSpc>
              <a:spcBef>
                <a:spcPts val="360"/>
              </a:spcBef>
              <a:spcAft>
                <a:spcPts val="0"/>
              </a:spcAft>
              <a:buSzPts val="1125"/>
              <a:buNone/>
            </a:pPr>
            <a:endParaRPr lang="en-CA" sz="2400" dirty="0"/>
          </a:p>
          <a:p>
            <a:pPr marL="131445" lvl="0" indent="0" algn="l" rtl="0">
              <a:lnSpc>
                <a:spcPct val="100000"/>
              </a:lnSpc>
              <a:spcBef>
                <a:spcPts val="360"/>
              </a:spcBef>
              <a:spcAft>
                <a:spcPts val="0"/>
              </a:spcAft>
              <a:buSzPts val="1125"/>
              <a:buNone/>
            </a:pPr>
            <a:r>
              <a:rPr lang="en-US" sz="2400" dirty="0"/>
              <a:t>1. The dependent variable is _____________________.</a:t>
            </a:r>
            <a:endParaRPr sz="3600" dirty="0"/>
          </a:p>
          <a:p>
            <a:pPr marL="131445" lvl="0" indent="0" algn="l" rtl="0">
              <a:lnSpc>
                <a:spcPct val="100000"/>
              </a:lnSpc>
              <a:spcBef>
                <a:spcPts val="360"/>
              </a:spcBef>
              <a:spcAft>
                <a:spcPts val="0"/>
              </a:spcAft>
              <a:buSzPts val="1125"/>
              <a:buNone/>
            </a:pPr>
            <a:r>
              <a:rPr lang="en-US" sz="2400" dirty="0"/>
              <a:t>2. The estimated demand function is _______________________________.</a:t>
            </a:r>
            <a:endParaRPr sz="3600" dirty="0"/>
          </a:p>
          <a:p>
            <a:pPr marL="131445" lvl="0" indent="0" algn="l" rtl="0">
              <a:lnSpc>
                <a:spcPct val="100000"/>
              </a:lnSpc>
              <a:spcBef>
                <a:spcPts val="360"/>
              </a:spcBef>
              <a:spcAft>
                <a:spcPts val="0"/>
              </a:spcAft>
              <a:buSzPts val="1125"/>
              <a:buNone/>
            </a:pPr>
            <a:r>
              <a:rPr lang="en-US" sz="2400" dirty="0"/>
              <a:t>3. The t-stat for the coefficient of temperature (T) is _________________ and the t-stat for the coefficient of price (P) is ______________________.</a:t>
            </a:r>
            <a:endParaRPr sz="3600" dirty="0"/>
          </a:p>
          <a:p>
            <a:pPr marL="131445" lvl="0" indent="0" algn="l" rtl="0">
              <a:lnSpc>
                <a:spcPct val="100000"/>
              </a:lnSpc>
              <a:spcBef>
                <a:spcPts val="360"/>
              </a:spcBef>
              <a:spcAft>
                <a:spcPts val="0"/>
              </a:spcAft>
              <a:buSzPts val="1125"/>
              <a:buNone/>
            </a:pPr>
            <a:r>
              <a:rPr lang="en-US" sz="2400" dirty="0"/>
              <a:t>4. State whether the coefficients on temperature (T) and price (P) are statistically significant at the 5% significance level and explain how you know that.</a:t>
            </a:r>
            <a:endParaRPr sz="3600" dirty="0"/>
          </a:p>
          <a:p>
            <a:pPr marL="131445" lvl="0" indent="0" algn="l" rtl="0">
              <a:lnSpc>
                <a:spcPct val="100000"/>
              </a:lnSpc>
              <a:spcBef>
                <a:spcPts val="360"/>
              </a:spcBef>
              <a:spcAft>
                <a:spcPts val="0"/>
              </a:spcAft>
              <a:buSzPts val="1125"/>
              <a:buNone/>
            </a:pPr>
            <a:r>
              <a:rPr lang="en-US" sz="2400" dirty="0"/>
              <a:t>5. After trying another regression specification by not including temperature (T) in</a:t>
            </a:r>
            <a:endParaRPr sz="3600" dirty="0"/>
          </a:p>
          <a:p>
            <a:pPr marL="131445" lvl="0" indent="0" algn="l" rtl="0">
              <a:lnSpc>
                <a:spcPct val="100000"/>
              </a:lnSpc>
              <a:spcBef>
                <a:spcPts val="360"/>
              </a:spcBef>
              <a:spcAft>
                <a:spcPts val="0"/>
              </a:spcAft>
              <a:buSzPts val="1125"/>
              <a:buNone/>
            </a:pPr>
            <a:r>
              <a:rPr lang="en-US" sz="2400" dirty="0"/>
              <a:t>the regression, the R-squared statistic changes to 0.73. Is this new specification</a:t>
            </a:r>
            <a:endParaRPr sz="3600" dirty="0"/>
          </a:p>
          <a:p>
            <a:pPr marL="131445" lvl="0" indent="0" algn="l" rtl="0">
              <a:lnSpc>
                <a:spcPct val="100000"/>
              </a:lnSpc>
              <a:spcBef>
                <a:spcPts val="360"/>
              </a:spcBef>
              <a:spcAft>
                <a:spcPts val="0"/>
              </a:spcAft>
              <a:buSzPts val="1125"/>
              <a:buNone/>
            </a:pPr>
            <a:r>
              <a:rPr lang="en-US" sz="2400" dirty="0"/>
              <a:t>better or worse than the original one?</a:t>
            </a:r>
            <a:endParaRPr sz="2000" dirty="0"/>
          </a:p>
          <a:p>
            <a:pPr marL="131445" lvl="0" indent="0" algn="l" rtl="0">
              <a:lnSpc>
                <a:spcPct val="100000"/>
              </a:lnSpc>
              <a:spcBef>
                <a:spcPts val="360"/>
              </a:spcBef>
              <a:spcAft>
                <a:spcPts val="0"/>
              </a:spcAft>
              <a:buSzPts val="1125"/>
              <a:buNone/>
            </a:pPr>
            <a:endParaRPr sz="2000" dirty="0"/>
          </a:p>
          <a:p>
            <a:pPr marL="131445" lvl="0" indent="0" algn="l" rtl="0">
              <a:lnSpc>
                <a:spcPct val="100000"/>
              </a:lnSpc>
              <a:spcBef>
                <a:spcPts val="360"/>
              </a:spcBef>
              <a:spcAft>
                <a:spcPts val="0"/>
              </a:spcAft>
              <a:buSzPts val="1125"/>
              <a:buNone/>
            </a:pPr>
            <a:endParaRPr sz="2000" dirty="0"/>
          </a:p>
          <a:p>
            <a:pPr marL="131445" lvl="0" indent="0" algn="l" rtl="0">
              <a:lnSpc>
                <a:spcPct val="100000"/>
              </a:lnSpc>
              <a:spcBef>
                <a:spcPts val="360"/>
              </a:spcBef>
              <a:spcAft>
                <a:spcPts val="0"/>
              </a:spcAft>
              <a:buSzPts val="1125"/>
              <a:buNone/>
            </a:pPr>
            <a:endParaRPr sz="2000" dirty="0"/>
          </a:p>
          <a:p>
            <a:pPr marL="131445" lvl="0" indent="0" algn="l" rtl="0">
              <a:lnSpc>
                <a:spcPct val="100000"/>
              </a:lnSpc>
              <a:spcBef>
                <a:spcPts val="360"/>
              </a:spcBef>
              <a:spcAft>
                <a:spcPts val="0"/>
              </a:spcAft>
              <a:buSzPts val="1125"/>
              <a:buNone/>
            </a:pPr>
            <a:endParaRPr sz="2000" dirty="0"/>
          </a:p>
        </p:txBody>
      </p:sp>
      <p:pic>
        <p:nvPicPr>
          <p:cNvPr id="684" name="Google Shape;684;p34"/>
          <p:cNvPicPr preferRelativeResize="0"/>
          <p:nvPr/>
        </p:nvPicPr>
        <p:blipFill rotWithShape="1">
          <a:blip r:embed="rId6">
            <a:alphaModFix/>
          </a:blip>
          <a:srcRect/>
          <a:stretch/>
        </p:blipFill>
        <p:spPr>
          <a:xfrm>
            <a:off x="3966438" y="2984105"/>
            <a:ext cx="10021411" cy="2159395"/>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675"/>
        <p:cNvGrpSpPr/>
        <p:nvPr/>
      </p:nvGrpSpPr>
      <p:grpSpPr>
        <a:xfrm>
          <a:off x="0" y="0"/>
          <a:ext cx="0" cy="0"/>
          <a:chOff x="0" y="0"/>
          <a:chExt cx="0" cy="0"/>
        </a:xfrm>
      </p:grpSpPr>
      <p:pic>
        <p:nvPicPr>
          <p:cNvPr id="676" name="Google Shape;676;p34"/>
          <p:cNvPicPr preferRelativeResize="0"/>
          <p:nvPr/>
        </p:nvPicPr>
        <p:blipFill rotWithShape="1">
          <a:blip r:embed="rId4">
            <a:alphaModFix/>
          </a:blip>
          <a:srcRect b="619"/>
          <a:stretch/>
        </p:blipFill>
        <p:spPr>
          <a:xfrm rot="2700000">
            <a:off x="16270669" y="-98947"/>
            <a:ext cx="2072513" cy="2059669"/>
          </a:xfrm>
          <a:prstGeom prst="rect">
            <a:avLst/>
          </a:prstGeom>
          <a:noFill/>
          <a:ln>
            <a:noFill/>
          </a:ln>
        </p:spPr>
      </p:pic>
      <p:grpSp>
        <p:nvGrpSpPr>
          <p:cNvPr id="677" name="Google Shape;677;p34"/>
          <p:cNvGrpSpPr/>
          <p:nvPr/>
        </p:nvGrpSpPr>
        <p:grpSpPr>
          <a:xfrm>
            <a:off x="0" y="8843309"/>
            <a:ext cx="18287996" cy="3230764"/>
            <a:chOff x="0" y="-38100"/>
            <a:chExt cx="4816592" cy="850900"/>
          </a:xfrm>
        </p:grpSpPr>
        <p:sp>
          <p:nvSpPr>
            <p:cNvPr id="678" name="Google Shape;678;p34"/>
            <p:cNvSpPr/>
            <p:nvPr/>
          </p:nvSpPr>
          <p:spPr>
            <a:xfrm>
              <a:off x="0" y="0"/>
              <a:ext cx="4816592" cy="342131"/>
            </a:xfrm>
            <a:custGeom>
              <a:avLst/>
              <a:gdLst/>
              <a:ahLst/>
              <a:cxnLst/>
              <a:rect l="l" t="t" r="r" b="b"/>
              <a:pathLst>
                <a:path w="4816592" h="342131" extrusionOk="0">
                  <a:moveTo>
                    <a:pt x="0" y="0"/>
                  </a:moveTo>
                  <a:lnTo>
                    <a:pt x="4816592" y="0"/>
                  </a:lnTo>
                  <a:lnTo>
                    <a:pt x="4816592" y="342131"/>
                  </a:lnTo>
                  <a:lnTo>
                    <a:pt x="0" y="342131"/>
                  </a:lnTo>
                  <a:close/>
                </a:path>
              </a:pathLst>
            </a:custGeom>
            <a:solidFill>
              <a:srgbClr val="FEC099"/>
            </a:solidFill>
            <a:ln>
              <a:noFill/>
            </a:ln>
          </p:spPr>
          <p:txBody>
            <a:bodyPr/>
            <a:lstStyle/>
            <a:p>
              <a:endParaRPr lang="en-CA"/>
            </a:p>
          </p:txBody>
        </p:sp>
        <p:sp>
          <p:nvSpPr>
            <p:cNvPr id="679" name="Google Shape;679;p34"/>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pic>
        <p:nvPicPr>
          <p:cNvPr id="680" name="Google Shape;680;p34"/>
          <p:cNvPicPr preferRelativeResize="0"/>
          <p:nvPr/>
        </p:nvPicPr>
        <p:blipFill rotWithShape="1">
          <a:blip r:embed="rId5">
            <a:alphaModFix/>
          </a:blip>
          <a:srcRect/>
          <a:stretch/>
        </p:blipFill>
        <p:spPr>
          <a:xfrm>
            <a:off x="107745" y="9061043"/>
            <a:ext cx="1716191" cy="1175659"/>
          </a:xfrm>
          <a:prstGeom prst="rect">
            <a:avLst/>
          </a:prstGeom>
          <a:noFill/>
          <a:ln>
            <a:noFill/>
          </a:ln>
        </p:spPr>
      </p:pic>
      <p:pic>
        <p:nvPicPr>
          <p:cNvPr id="681" name="Google Shape;681;p34"/>
          <p:cNvPicPr preferRelativeResize="0"/>
          <p:nvPr/>
        </p:nvPicPr>
        <p:blipFill rotWithShape="1">
          <a:blip r:embed="rId6">
            <a:alphaModFix/>
          </a:blip>
          <a:srcRect/>
          <a:stretch/>
        </p:blipFill>
        <p:spPr>
          <a:xfrm>
            <a:off x="15845978" y="7130810"/>
            <a:ext cx="2733798" cy="3538897"/>
          </a:xfrm>
          <a:prstGeom prst="rect">
            <a:avLst/>
          </a:prstGeom>
          <a:noFill/>
          <a:ln>
            <a:noFill/>
          </a:ln>
        </p:spPr>
      </p:pic>
      <p:sp>
        <p:nvSpPr>
          <p:cNvPr id="682" name="Google Shape;682;p34"/>
          <p:cNvSpPr txBox="1">
            <a:spLocks noGrp="1"/>
          </p:cNvSpPr>
          <p:nvPr>
            <p:ph type="title"/>
          </p:nvPr>
        </p:nvSpPr>
        <p:spPr>
          <a:xfrm>
            <a:off x="4051250" y="359376"/>
            <a:ext cx="8229600" cy="11430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SzPts val="1800"/>
              <a:buNone/>
            </a:pPr>
            <a:r>
              <a:rPr lang="en-US" b="1"/>
              <a:t>Question 12</a:t>
            </a:r>
            <a:endParaRPr b="1"/>
          </a:p>
        </p:txBody>
      </p:sp>
      <mc:AlternateContent xmlns:mc="http://schemas.openxmlformats.org/markup-compatibility/2006" xmlns:a14="http://schemas.microsoft.com/office/drawing/2010/main">
        <mc:Choice Requires="a14">
          <p:sp>
            <p:nvSpPr>
              <p:cNvPr id="683" name="Google Shape;683;p34"/>
              <p:cNvSpPr txBox="1">
                <a:spLocks noGrp="1"/>
              </p:cNvSpPr>
              <p:nvPr>
                <p:ph type="body" idx="1"/>
              </p:nvPr>
            </p:nvSpPr>
            <p:spPr>
              <a:xfrm>
                <a:off x="1408670" y="1225918"/>
                <a:ext cx="15050530" cy="8158714"/>
              </a:xfrm>
              <a:prstGeom prst="rect">
                <a:avLst/>
              </a:prstGeom>
              <a:noFill/>
              <a:ln>
                <a:noFill/>
              </a:ln>
            </p:spPr>
            <p:txBody>
              <a:bodyPr spcFirstLastPara="1" wrap="square" lIns="91425" tIns="45700" rIns="91425" bIns="45700" anchor="t" anchorCtr="0">
                <a:normAutofit/>
              </a:bodyPr>
              <a:lstStyle/>
              <a:p>
                <a:pPr marL="131445" lvl="0" indent="0" algn="l" rtl="0">
                  <a:lnSpc>
                    <a:spcPct val="100000"/>
                  </a:lnSpc>
                  <a:spcBef>
                    <a:spcPts val="360"/>
                  </a:spcBef>
                  <a:spcAft>
                    <a:spcPts val="0"/>
                  </a:spcAft>
                  <a:buSzPts val="1125"/>
                  <a:buNone/>
                </a:pPr>
                <a:endParaRPr lang="en-US" sz="2400" dirty="0"/>
              </a:p>
              <a:p>
                <a:pPr marL="131445" lvl="0" indent="0" algn="l" rtl="0">
                  <a:lnSpc>
                    <a:spcPct val="100000"/>
                  </a:lnSpc>
                  <a:spcBef>
                    <a:spcPts val="360"/>
                  </a:spcBef>
                  <a:spcAft>
                    <a:spcPts val="0"/>
                  </a:spcAft>
                  <a:buSzPts val="1125"/>
                  <a:buNone/>
                </a:pPr>
                <a:endParaRPr lang="en-US" sz="2400" dirty="0"/>
              </a:p>
              <a:p>
                <a:pPr marL="131445" lvl="0" indent="0" algn="l" rtl="0">
                  <a:lnSpc>
                    <a:spcPct val="100000"/>
                  </a:lnSpc>
                  <a:spcBef>
                    <a:spcPts val="360"/>
                  </a:spcBef>
                  <a:spcAft>
                    <a:spcPts val="0"/>
                  </a:spcAft>
                  <a:buSzPts val="1125"/>
                  <a:buNone/>
                </a:pPr>
                <a:endParaRPr lang="en-US" sz="2400" dirty="0"/>
              </a:p>
              <a:p>
                <a:pPr marL="131445" lvl="0" indent="0" algn="l" rtl="0">
                  <a:lnSpc>
                    <a:spcPct val="100000"/>
                  </a:lnSpc>
                  <a:spcBef>
                    <a:spcPts val="360"/>
                  </a:spcBef>
                  <a:spcAft>
                    <a:spcPts val="0"/>
                  </a:spcAft>
                  <a:buSzPts val="1125"/>
                  <a:buNone/>
                </a:pPr>
                <a:endParaRPr lang="en-US" sz="2400" dirty="0"/>
              </a:p>
              <a:p>
                <a:pPr marL="131445" lvl="0" indent="0" algn="l" rtl="0">
                  <a:lnSpc>
                    <a:spcPct val="100000"/>
                  </a:lnSpc>
                  <a:spcBef>
                    <a:spcPts val="360"/>
                  </a:spcBef>
                  <a:spcAft>
                    <a:spcPts val="0"/>
                  </a:spcAft>
                  <a:buSzPts val="1125"/>
                  <a:buNone/>
                </a:pPr>
                <a:endParaRPr lang="en-US" sz="2400" dirty="0"/>
              </a:p>
              <a:p>
                <a:pPr marL="131445" lvl="0" indent="0" algn="l" rtl="0">
                  <a:lnSpc>
                    <a:spcPct val="100000"/>
                  </a:lnSpc>
                  <a:spcBef>
                    <a:spcPts val="360"/>
                  </a:spcBef>
                  <a:spcAft>
                    <a:spcPts val="0"/>
                  </a:spcAft>
                  <a:buSzPts val="1125"/>
                  <a:buNone/>
                </a:pPr>
                <a:endParaRPr lang="en-US" sz="2400" dirty="0"/>
              </a:p>
              <a:p>
                <a:pPr marL="131445" lvl="0" indent="0" algn="l" rtl="0">
                  <a:lnSpc>
                    <a:spcPct val="100000"/>
                  </a:lnSpc>
                  <a:spcBef>
                    <a:spcPts val="360"/>
                  </a:spcBef>
                  <a:spcAft>
                    <a:spcPts val="0"/>
                  </a:spcAft>
                  <a:buSzPts val="1125"/>
                  <a:buNone/>
                </a:pPr>
                <a:r>
                  <a:rPr lang="en-US" sz="2400" dirty="0"/>
                  <a:t>1. The dependent variable is __quantity of watermelons sold.</a:t>
                </a:r>
                <a:endParaRPr lang="en-US" sz="3600" dirty="0"/>
              </a:p>
              <a:p>
                <a:pPr marL="131445" lvl="0" indent="0" algn="l" rtl="0">
                  <a:lnSpc>
                    <a:spcPct val="100000"/>
                  </a:lnSpc>
                  <a:spcBef>
                    <a:spcPts val="360"/>
                  </a:spcBef>
                  <a:spcAft>
                    <a:spcPts val="0"/>
                  </a:spcAft>
                  <a:buSzPts val="1125"/>
                  <a:buNone/>
                </a:pPr>
                <a:r>
                  <a:rPr lang="en-US" sz="2400" dirty="0"/>
                  <a:t>2. The estimated demand function is ___</a:t>
                </a:r>
                <a14:m>
                  <m:oMath xmlns:m="http://schemas.openxmlformats.org/officeDocument/2006/math">
                    <m:r>
                      <a:rPr lang="en-US" sz="2400" b="0" i="1" smtClean="0">
                        <a:latin typeface="Cambria Math" panose="02040503050406030204" pitchFamily="18" charset="0"/>
                      </a:rPr>
                      <m:t>𝑄</m:t>
                    </m:r>
                    <m:r>
                      <a:rPr lang="en-CA" sz="2400" b="0" i="1" smtClean="0">
                        <a:latin typeface="Cambria Math" panose="02040503050406030204" pitchFamily="18" charset="0"/>
                      </a:rPr>
                      <m:t>=−38.23−13.93</m:t>
                    </m:r>
                    <m:r>
                      <a:rPr lang="en-CA" sz="2400" b="0" i="1" smtClean="0">
                        <a:latin typeface="Cambria Math" panose="02040503050406030204" pitchFamily="18" charset="0"/>
                      </a:rPr>
                      <m:t>𝑃</m:t>
                    </m:r>
                    <m:r>
                      <a:rPr lang="en-CA" sz="2400" b="0" i="1" smtClean="0">
                        <a:latin typeface="Cambria Math" panose="02040503050406030204" pitchFamily="18" charset="0"/>
                      </a:rPr>
                      <m:t>+8.38</m:t>
                    </m:r>
                    <m:r>
                      <a:rPr lang="en-CA" sz="2400" b="0" i="1" smtClean="0">
                        <a:latin typeface="Cambria Math" panose="02040503050406030204" pitchFamily="18" charset="0"/>
                      </a:rPr>
                      <m:t>𝑇</m:t>
                    </m:r>
                  </m:oMath>
                </a14:m>
                <a:r>
                  <a:rPr lang="en-US" sz="2400" dirty="0"/>
                  <a:t>______.</a:t>
                </a:r>
                <a:endParaRPr lang="en-US" sz="3600" dirty="0"/>
              </a:p>
              <a:p>
                <a:pPr marL="131445" lvl="0" indent="0" algn="l" rtl="0">
                  <a:lnSpc>
                    <a:spcPct val="100000"/>
                  </a:lnSpc>
                  <a:spcBef>
                    <a:spcPts val="360"/>
                  </a:spcBef>
                  <a:spcAft>
                    <a:spcPts val="0"/>
                  </a:spcAft>
                  <a:buSzPts val="1125"/>
                  <a:buNone/>
                </a:pPr>
                <a:r>
                  <a:rPr lang="en-US" sz="2400" dirty="0"/>
                  <a:t>3. The t-stat for the coefficient of temperature (T) is __</a:t>
                </a:r>
                <a14:m>
                  <m:oMath xmlns:m="http://schemas.openxmlformats.org/officeDocument/2006/math">
                    <m:d>
                      <m:dPr>
                        <m:begChr m:val="|"/>
                        <m:endChr m:val="|"/>
                        <m:ctrlPr>
                          <a:rPr lang="en-CA" sz="2400" b="0" i="1" smtClean="0">
                            <a:latin typeface="Cambria Math" panose="02040503050406030204" pitchFamily="18" charset="0"/>
                          </a:rPr>
                        </m:ctrlPr>
                      </m:dPr>
                      <m:e>
                        <m:f>
                          <m:fPr>
                            <m:ctrlPr>
                              <a:rPr lang="en-CA" sz="2400" b="0" i="1" smtClean="0">
                                <a:latin typeface="Cambria Math" panose="02040503050406030204" pitchFamily="18" charset="0"/>
                              </a:rPr>
                            </m:ctrlPr>
                          </m:fPr>
                          <m:num>
                            <m:r>
                              <a:rPr lang="en-CA" sz="2400" b="0" i="1" smtClean="0">
                                <a:latin typeface="Cambria Math" panose="02040503050406030204" pitchFamily="18" charset="0"/>
                              </a:rPr>
                              <m:t>8.38</m:t>
                            </m:r>
                          </m:num>
                          <m:den>
                            <m:r>
                              <a:rPr lang="en-CA" sz="2400" b="0" i="1" smtClean="0">
                                <a:latin typeface="Cambria Math" panose="02040503050406030204" pitchFamily="18" charset="0"/>
                              </a:rPr>
                              <m:t>8.23</m:t>
                            </m:r>
                          </m:den>
                        </m:f>
                      </m:e>
                    </m:d>
                    <m:r>
                      <a:rPr lang="en-CA" sz="2400" b="0" i="1" smtClean="0">
                        <a:latin typeface="Cambria Math" panose="02040503050406030204" pitchFamily="18" charset="0"/>
                      </a:rPr>
                      <m:t>=1.02</m:t>
                    </m:r>
                  </m:oMath>
                </a14:m>
                <a:r>
                  <a:rPr lang="en-US" sz="2400" dirty="0"/>
                  <a:t>___ and the t-stat for the coefficient of price (P) is __</a:t>
                </a:r>
                <a14:m>
                  <m:oMath xmlns:m="http://schemas.openxmlformats.org/officeDocument/2006/math">
                    <m:d>
                      <m:dPr>
                        <m:begChr m:val="|"/>
                        <m:endChr m:val="|"/>
                        <m:ctrlPr>
                          <a:rPr lang="en-CA" sz="2400" b="0" i="1" smtClean="0">
                            <a:latin typeface="Cambria Math" panose="02040503050406030204" pitchFamily="18" charset="0"/>
                          </a:rPr>
                        </m:ctrlPr>
                      </m:dPr>
                      <m:e>
                        <m:r>
                          <a:rPr lang="en-CA" sz="2400" b="0" i="1" smtClean="0">
                            <a:latin typeface="Cambria Math" panose="02040503050406030204" pitchFamily="18" charset="0"/>
                          </a:rPr>
                          <m:t>−</m:t>
                        </m:r>
                        <m:f>
                          <m:fPr>
                            <m:ctrlPr>
                              <a:rPr lang="en-CA" sz="2400" b="0" i="1" smtClean="0">
                                <a:latin typeface="Cambria Math" panose="02040503050406030204" pitchFamily="18" charset="0"/>
                              </a:rPr>
                            </m:ctrlPr>
                          </m:fPr>
                          <m:num>
                            <m:r>
                              <a:rPr lang="en-CA" sz="2400" b="0" i="1" smtClean="0">
                                <a:latin typeface="Cambria Math" panose="02040503050406030204" pitchFamily="18" charset="0"/>
                              </a:rPr>
                              <m:t>13.93</m:t>
                            </m:r>
                          </m:num>
                          <m:den>
                            <m:r>
                              <a:rPr lang="en-CA" sz="2400" b="0" i="1" smtClean="0">
                                <a:latin typeface="Cambria Math" panose="02040503050406030204" pitchFamily="18" charset="0"/>
                              </a:rPr>
                              <m:t>2.38</m:t>
                            </m:r>
                          </m:den>
                        </m:f>
                      </m:e>
                    </m:d>
                    <m:r>
                      <a:rPr lang="en-CA" sz="2400" b="0" i="1" smtClean="0">
                        <a:latin typeface="Cambria Math" panose="02040503050406030204" pitchFamily="18" charset="0"/>
                      </a:rPr>
                      <m:t>=5.85</m:t>
                    </m:r>
                  </m:oMath>
                </a14:m>
                <a:r>
                  <a:rPr lang="en-US" sz="2400" dirty="0"/>
                  <a:t>______.</a:t>
                </a:r>
                <a:endParaRPr lang="en-US" sz="3600" dirty="0"/>
              </a:p>
              <a:p>
                <a:pPr marL="131445" lvl="0" indent="0" algn="l" rtl="0">
                  <a:lnSpc>
                    <a:spcPct val="100000"/>
                  </a:lnSpc>
                  <a:spcBef>
                    <a:spcPts val="360"/>
                  </a:spcBef>
                  <a:spcAft>
                    <a:spcPts val="0"/>
                  </a:spcAft>
                  <a:buSzPts val="1125"/>
                  <a:buNone/>
                </a:pPr>
                <a:r>
                  <a:rPr lang="en-US" sz="2400" dirty="0"/>
                  <a:t>4. State whether the coefficients on temperature (T) and price (P) are statistically significant at the 5% significance level and explain how you know that.</a:t>
                </a:r>
                <a:endParaRPr lang="en-US" sz="3600" dirty="0"/>
              </a:p>
              <a:p>
                <a:pPr marL="131445" lvl="0" indent="0" algn="l" rtl="0">
                  <a:lnSpc>
                    <a:spcPct val="100000"/>
                  </a:lnSpc>
                  <a:spcBef>
                    <a:spcPts val="360"/>
                  </a:spcBef>
                  <a:spcAft>
                    <a:spcPts val="0"/>
                  </a:spcAft>
                  <a:buSzPts val="1125"/>
                  <a:buNone/>
                </a:pPr>
                <a:r>
                  <a:rPr lang="en-US" sz="2400" dirty="0"/>
                  <a:t>5. This specification is worse than the other one as R^2 value is decreasing when we do single linear regression. </a:t>
                </a:r>
                <a:endParaRPr lang="en-US" sz="2000" dirty="0"/>
              </a:p>
              <a:p>
                <a:pPr marL="131445" lvl="0" indent="0" algn="l" rtl="0">
                  <a:lnSpc>
                    <a:spcPct val="100000"/>
                  </a:lnSpc>
                  <a:spcBef>
                    <a:spcPts val="360"/>
                  </a:spcBef>
                  <a:spcAft>
                    <a:spcPts val="0"/>
                  </a:spcAft>
                  <a:buSzPts val="1125"/>
                  <a:buNone/>
                </a:pPr>
                <a:endParaRPr lang="en-US" sz="2000" dirty="0"/>
              </a:p>
              <a:p>
                <a:pPr marL="131445" lvl="0" indent="0" algn="l" rtl="0">
                  <a:lnSpc>
                    <a:spcPct val="100000"/>
                  </a:lnSpc>
                  <a:spcBef>
                    <a:spcPts val="360"/>
                  </a:spcBef>
                  <a:spcAft>
                    <a:spcPts val="0"/>
                  </a:spcAft>
                  <a:buSzPts val="1125"/>
                  <a:buNone/>
                </a:pPr>
                <a:endParaRPr lang="en-US" sz="2000" dirty="0"/>
              </a:p>
              <a:p>
                <a:pPr marL="131445" lvl="0" indent="0" algn="l" rtl="0">
                  <a:lnSpc>
                    <a:spcPct val="100000"/>
                  </a:lnSpc>
                  <a:spcBef>
                    <a:spcPts val="360"/>
                  </a:spcBef>
                  <a:spcAft>
                    <a:spcPts val="0"/>
                  </a:spcAft>
                  <a:buSzPts val="1125"/>
                  <a:buNone/>
                </a:pPr>
                <a:endParaRPr lang="en-US" sz="2000" dirty="0"/>
              </a:p>
              <a:p>
                <a:pPr marL="131445" lvl="0" indent="0" algn="l" rtl="0">
                  <a:lnSpc>
                    <a:spcPct val="100000"/>
                  </a:lnSpc>
                  <a:spcBef>
                    <a:spcPts val="360"/>
                  </a:spcBef>
                  <a:spcAft>
                    <a:spcPts val="0"/>
                  </a:spcAft>
                  <a:buSzPts val="1125"/>
                  <a:buNone/>
                </a:pPr>
                <a:endParaRPr sz="2000" dirty="0"/>
              </a:p>
            </p:txBody>
          </p:sp>
        </mc:Choice>
        <mc:Fallback xmlns="">
          <p:sp>
            <p:nvSpPr>
              <p:cNvPr id="683" name="Google Shape;683;p34"/>
              <p:cNvSpPr txBox="1">
                <a:spLocks noGrp="1" noRot="1" noChangeAspect="1" noMove="1" noResize="1" noEditPoints="1" noAdjustHandles="1" noChangeArrowheads="1" noChangeShapeType="1" noTextEdit="1"/>
              </p:cNvSpPr>
              <p:nvPr>
                <p:ph type="body" idx="1"/>
              </p:nvPr>
            </p:nvSpPr>
            <p:spPr>
              <a:xfrm>
                <a:off x="1408670" y="1225918"/>
                <a:ext cx="15050530" cy="8158714"/>
              </a:xfrm>
              <a:prstGeom prst="rect">
                <a:avLst/>
              </a:prstGeom>
              <a:blipFill>
                <a:blip r:embed="rId7"/>
                <a:stretch>
                  <a:fillRect/>
                </a:stretch>
              </a:blipFill>
              <a:ln>
                <a:noFill/>
              </a:ln>
            </p:spPr>
            <p:txBody>
              <a:bodyPr/>
              <a:lstStyle/>
              <a:p>
                <a:r>
                  <a:rPr lang="en-CA">
                    <a:noFill/>
                  </a:rPr>
                  <a:t> </a:t>
                </a:r>
              </a:p>
            </p:txBody>
          </p:sp>
        </mc:Fallback>
      </mc:AlternateContent>
      <p:pic>
        <p:nvPicPr>
          <p:cNvPr id="684" name="Google Shape;684;p34"/>
          <p:cNvPicPr preferRelativeResize="0"/>
          <p:nvPr/>
        </p:nvPicPr>
        <p:blipFill rotWithShape="1">
          <a:blip r:embed="rId8">
            <a:alphaModFix/>
          </a:blip>
          <a:srcRect/>
          <a:stretch/>
        </p:blipFill>
        <p:spPr>
          <a:xfrm>
            <a:off x="1408670" y="1470167"/>
            <a:ext cx="10021411" cy="2159395"/>
          </a:xfrm>
          <a:prstGeom prst="rect">
            <a:avLst/>
          </a:prstGeom>
          <a:noFill/>
          <a:ln>
            <a:noFill/>
          </a:ln>
        </p:spPr>
      </p:pic>
    </p:spTree>
    <p:extLst>
      <p:ext uri="{BB962C8B-B14F-4D97-AF65-F5344CB8AC3E}">
        <p14:creationId xmlns:p14="http://schemas.microsoft.com/office/powerpoint/2010/main" val="479143634"/>
      </p:ext>
    </p:extLst>
  </p:cSld>
  <p:clrMapOvr>
    <a:masterClrMapping/>
  </p:clrMapOvr>
  <p:extLst>
    <p:ext uri="{6950BFC3-D8DA-4A85-94F7-54DA5524770B}">
      <p188:commentRel xmlns:p188="http://schemas.microsoft.com/office/powerpoint/2018/8/main" r:id="rId3"/>
    </p:ext>
  </p:extLs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688"/>
        <p:cNvGrpSpPr/>
        <p:nvPr/>
      </p:nvGrpSpPr>
      <p:grpSpPr>
        <a:xfrm>
          <a:off x="0" y="0"/>
          <a:ext cx="0" cy="0"/>
          <a:chOff x="0" y="0"/>
          <a:chExt cx="0" cy="0"/>
        </a:xfrm>
      </p:grpSpPr>
      <p:pic>
        <p:nvPicPr>
          <p:cNvPr id="689" name="Google Shape;689;p35"/>
          <p:cNvPicPr preferRelativeResize="0"/>
          <p:nvPr/>
        </p:nvPicPr>
        <p:blipFill rotWithShape="1">
          <a:blip r:embed="rId3">
            <a:alphaModFix/>
          </a:blip>
          <a:srcRect b="619"/>
          <a:stretch/>
        </p:blipFill>
        <p:spPr>
          <a:xfrm rot="2700000">
            <a:off x="16270669" y="-98947"/>
            <a:ext cx="2072513" cy="2059669"/>
          </a:xfrm>
          <a:prstGeom prst="rect">
            <a:avLst/>
          </a:prstGeom>
          <a:noFill/>
          <a:ln>
            <a:noFill/>
          </a:ln>
        </p:spPr>
      </p:pic>
      <p:grpSp>
        <p:nvGrpSpPr>
          <p:cNvPr id="690" name="Google Shape;690;p35"/>
          <p:cNvGrpSpPr/>
          <p:nvPr/>
        </p:nvGrpSpPr>
        <p:grpSpPr>
          <a:xfrm>
            <a:off x="0" y="8843309"/>
            <a:ext cx="18287996" cy="3230764"/>
            <a:chOff x="0" y="-38100"/>
            <a:chExt cx="4816592" cy="850900"/>
          </a:xfrm>
        </p:grpSpPr>
        <p:sp>
          <p:nvSpPr>
            <p:cNvPr id="691" name="Google Shape;691;p35"/>
            <p:cNvSpPr/>
            <p:nvPr/>
          </p:nvSpPr>
          <p:spPr>
            <a:xfrm>
              <a:off x="0" y="0"/>
              <a:ext cx="4816592" cy="342131"/>
            </a:xfrm>
            <a:custGeom>
              <a:avLst/>
              <a:gdLst/>
              <a:ahLst/>
              <a:cxnLst/>
              <a:rect l="l" t="t" r="r" b="b"/>
              <a:pathLst>
                <a:path w="4816592" h="342131" extrusionOk="0">
                  <a:moveTo>
                    <a:pt x="0" y="0"/>
                  </a:moveTo>
                  <a:lnTo>
                    <a:pt x="4816592" y="0"/>
                  </a:lnTo>
                  <a:lnTo>
                    <a:pt x="4816592" y="342131"/>
                  </a:lnTo>
                  <a:lnTo>
                    <a:pt x="0" y="342131"/>
                  </a:lnTo>
                  <a:close/>
                </a:path>
              </a:pathLst>
            </a:custGeom>
            <a:solidFill>
              <a:srgbClr val="FEC099"/>
            </a:solidFill>
            <a:ln>
              <a:noFill/>
            </a:ln>
          </p:spPr>
          <p:txBody>
            <a:bodyPr/>
            <a:lstStyle/>
            <a:p>
              <a:endParaRPr lang="en-CA"/>
            </a:p>
          </p:txBody>
        </p:sp>
        <p:sp>
          <p:nvSpPr>
            <p:cNvPr id="692" name="Google Shape;692;p35"/>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pic>
        <p:nvPicPr>
          <p:cNvPr id="693" name="Google Shape;693;p35"/>
          <p:cNvPicPr preferRelativeResize="0"/>
          <p:nvPr/>
        </p:nvPicPr>
        <p:blipFill rotWithShape="1">
          <a:blip r:embed="rId4">
            <a:alphaModFix/>
          </a:blip>
          <a:srcRect/>
          <a:stretch/>
        </p:blipFill>
        <p:spPr>
          <a:xfrm>
            <a:off x="107745" y="9061043"/>
            <a:ext cx="1716191" cy="1175659"/>
          </a:xfrm>
          <a:prstGeom prst="rect">
            <a:avLst/>
          </a:prstGeom>
          <a:noFill/>
          <a:ln>
            <a:noFill/>
          </a:ln>
        </p:spPr>
      </p:pic>
      <p:pic>
        <p:nvPicPr>
          <p:cNvPr id="694" name="Google Shape;694;p35"/>
          <p:cNvPicPr preferRelativeResize="0"/>
          <p:nvPr/>
        </p:nvPicPr>
        <p:blipFill rotWithShape="1">
          <a:blip r:embed="rId5">
            <a:alphaModFix/>
          </a:blip>
          <a:srcRect/>
          <a:stretch/>
        </p:blipFill>
        <p:spPr>
          <a:xfrm>
            <a:off x="15845978" y="7130810"/>
            <a:ext cx="2733798" cy="3538897"/>
          </a:xfrm>
          <a:prstGeom prst="rect">
            <a:avLst/>
          </a:prstGeom>
          <a:noFill/>
          <a:ln>
            <a:noFill/>
          </a:ln>
        </p:spPr>
      </p:pic>
      <p:sp>
        <p:nvSpPr>
          <p:cNvPr id="695" name="Google Shape;695;p35"/>
          <p:cNvSpPr txBox="1">
            <a:spLocks noGrp="1"/>
          </p:cNvSpPr>
          <p:nvPr>
            <p:ph type="body" idx="1"/>
          </p:nvPr>
        </p:nvSpPr>
        <p:spPr>
          <a:xfrm>
            <a:off x="4418463" y="4003240"/>
            <a:ext cx="9451075" cy="2280520"/>
          </a:xfrm>
          <a:prstGeom prst="rect">
            <a:avLst/>
          </a:prstGeom>
          <a:noFill/>
          <a:ln>
            <a:noFill/>
          </a:ln>
        </p:spPr>
        <p:txBody>
          <a:bodyPr spcFirstLastPara="1" wrap="square" lIns="91425" tIns="45700" rIns="91425" bIns="45700" anchor="t" anchorCtr="0">
            <a:normAutofit fontScale="85000" lnSpcReduction="10000"/>
          </a:bodyPr>
          <a:lstStyle/>
          <a:p>
            <a:pPr marL="131445" lvl="0" indent="0" algn="ctr" rtl="0">
              <a:lnSpc>
                <a:spcPct val="100000"/>
              </a:lnSpc>
              <a:spcBef>
                <a:spcPts val="360"/>
              </a:spcBef>
              <a:spcAft>
                <a:spcPts val="0"/>
              </a:spcAft>
              <a:buSzPct val="56250"/>
              <a:buNone/>
            </a:pPr>
            <a:r>
              <a:rPr lang="en-US" sz="8000" b="1" dirty="0"/>
              <a:t>PERFECTLY COMPETITIVE MARKETS</a:t>
            </a:r>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pic>
        <p:nvPicPr>
          <p:cNvPr id="155" name="Google Shape;155;g163cb9901b5_0_9"/>
          <p:cNvPicPr preferRelativeResize="0"/>
          <p:nvPr/>
        </p:nvPicPr>
        <p:blipFill rotWithShape="1">
          <a:blip r:embed="rId3">
            <a:alphaModFix/>
          </a:blip>
          <a:srcRect b="619"/>
          <a:stretch/>
        </p:blipFill>
        <p:spPr>
          <a:xfrm rot="2700000">
            <a:off x="16270669" y="-98947"/>
            <a:ext cx="2072513" cy="2059669"/>
          </a:xfrm>
          <a:prstGeom prst="rect">
            <a:avLst/>
          </a:prstGeom>
          <a:noFill/>
          <a:ln>
            <a:noFill/>
          </a:ln>
        </p:spPr>
      </p:pic>
      <p:grpSp>
        <p:nvGrpSpPr>
          <p:cNvPr id="156" name="Google Shape;156;g163cb9901b5_0_9"/>
          <p:cNvGrpSpPr/>
          <p:nvPr/>
        </p:nvGrpSpPr>
        <p:grpSpPr>
          <a:xfrm>
            <a:off x="0" y="8843309"/>
            <a:ext cx="18287996" cy="3230764"/>
            <a:chOff x="0" y="-38100"/>
            <a:chExt cx="4816592" cy="850900"/>
          </a:xfrm>
        </p:grpSpPr>
        <p:sp>
          <p:nvSpPr>
            <p:cNvPr id="157" name="Google Shape;157;g163cb9901b5_0_9"/>
            <p:cNvSpPr/>
            <p:nvPr/>
          </p:nvSpPr>
          <p:spPr>
            <a:xfrm>
              <a:off x="0" y="0"/>
              <a:ext cx="4816592" cy="342131"/>
            </a:xfrm>
            <a:custGeom>
              <a:avLst/>
              <a:gdLst/>
              <a:ahLst/>
              <a:cxnLst/>
              <a:rect l="l" t="t" r="r" b="b"/>
              <a:pathLst>
                <a:path w="4816592" h="342131" extrusionOk="0">
                  <a:moveTo>
                    <a:pt x="0" y="0"/>
                  </a:moveTo>
                  <a:lnTo>
                    <a:pt x="4816592" y="0"/>
                  </a:lnTo>
                  <a:lnTo>
                    <a:pt x="4816592" y="342131"/>
                  </a:lnTo>
                  <a:lnTo>
                    <a:pt x="0" y="342131"/>
                  </a:lnTo>
                  <a:close/>
                </a:path>
              </a:pathLst>
            </a:custGeom>
            <a:solidFill>
              <a:srgbClr val="FEC099"/>
            </a:solidFill>
            <a:ln>
              <a:noFill/>
            </a:ln>
          </p:spPr>
          <p:txBody>
            <a:bodyPr/>
            <a:lstStyle/>
            <a:p>
              <a:endParaRPr lang="en-CA"/>
            </a:p>
          </p:txBody>
        </p:sp>
        <p:sp>
          <p:nvSpPr>
            <p:cNvPr id="158" name="Google Shape;158;g163cb9901b5_0_9"/>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pic>
        <p:nvPicPr>
          <p:cNvPr id="159" name="Google Shape;159;g163cb9901b5_0_9"/>
          <p:cNvPicPr preferRelativeResize="0"/>
          <p:nvPr/>
        </p:nvPicPr>
        <p:blipFill rotWithShape="1">
          <a:blip r:embed="rId4">
            <a:alphaModFix/>
          </a:blip>
          <a:srcRect/>
          <a:stretch/>
        </p:blipFill>
        <p:spPr>
          <a:xfrm>
            <a:off x="107745" y="9061043"/>
            <a:ext cx="1716191" cy="1175659"/>
          </a:xfrm>
          <a:prstGeom prst="rect">
            <a:avLst/>
          </a:prstGeom>
          <a:noFill/>
          <a:ln>
            <a:noFill/>
          </a:ln>
        </p:spPr>
      </p:pic>
      <p:pic>
        <p:nvPicPr>
          <p:cNvPr id="160" name="Google Shape;160;g163cb9901b5_0_9"/>
          <p:cNvPicPr preferRelativeResize="0"/>
          <p:nvPr/>
        </p:nvPicPr>
        <p:blipFill rotWithShape="1">
          <a:blip r:embed="rId5">
            <a:alphaModFix/>
          </a:blip>
          <a:srcRect/>
          <a:stretch/>
        </p:blipFill>
        <p:spPr>
          <a:xfrm>
            <a:off x="15845978" y="7130810"/>
            <a:ext cx="2733798" cy="3538897"/>
          </a:xfrm>
          <a:prstGeom prst="rect">
            <a:avLst/>
          </a:prstGeom>
          <a:noFill/>
          <a:ln>
            <a:noFill/>
          </a:ln>
        </p:spPr>
      </p:pic>
      <p:sp>
        <p:nvSpPr>
          <p:cNvPr id="161" name="Google Shape;161;g163cb9901b5_0_9"/>
          <p:cNvSpPr txBox="1">
            <a:spLocks noGrp="1"/>
          </p:cNvSpPr>
          <p:nvPr>
            <p:ph type="body" idx="1"/>
          </p:nvPr>
        </p:nvSpPr>
        <p:spPr>
          <a:xfrm>
            <a:off x="1365400" y="2168650"/>
            <a:ext cx="15054600" cy="6761400"/>
          </a:xfrm>
          <a:prstGeom prst="rect">
            <a:avLst/>
          </a:prstGeom>
          <a:noFill/>
          <a:ln>
            <a:noFill/>
          </a:ln>
        </p:spPr>
        <p:txBody>
          <a:bodyPr spcFirstLastPara="1" wrap="square" lIns="91425" tIns="45700" rIns="91425" bIns="45700" anchor="t" anchorCtr="0">
            <a:normAutofit lnSpcReduction="10000"/>
          </a:bodyPr>
          <a:lstStyle/>
          <a:p>
            <a:pPr marL="457200" lvl="0" indent="-334327" algn="l" rtl="0">
              <a:lnSpc>
                <a:spcPct val="100000"/>
              </a:lnSpc>
              <a:spcBef>
                <a:spcPts val="360"/>
              </a:spcBef>
              <a:spcAft>
                <a:spcPts val="0"/>
              </a:spcAft>
              <a:buSzPts val="1800"/>
              <a:buChar char="●"/>
            </a:pPr>
            <a:r>
              <a:rPr lang="en-US"/>
              <a:t>A positive (or descriptive) statement is a testable assertion of fact</a:t>
            </a:r>
            <a:endParaRPr/>
          </a:p>
          <a:p>
            <a:pPr marL="914400" lvl="1" indent="-333255" algn="l" rtl="0">
              <a:lnSpc>
                <a:spcPct val="100000"/>
              </a:lnSpc>
              <a:spcBef>
                <a:spcPts val="360"/>
              </a:spcBef>
              <a:spcAft>
                <a:spcPts val="0"/>
              </a:spcAft>
              <a:buSzPts val="1575"/>
              <a:buChar char="●"/>
            </a:pPr>
            <a:r>
              <a:rPr lang="en-US" sz="3200"/>
              <a:t>Can be true or false</a:t>
            </a:r>
            <a:endParaRPr sz="3200"/>
          </a:p>
          <a:p>
            <a:pPr marL="914400" lvl="1" indent="-333255" algn="l" rtl="0">
              <a:lnSpc>
                <a:spcPct val="100000"/>
              </a:lnSpc>
              <a:spcBef>
                <a:spcPts val="360"/>
              </a:spcBef>
              <a:spcAft>
                <a:spcPts val="0"/>
              </a:spcAft>
              <a:buSzPts val="1575"/>
              <a:buChar char="●"/>
            </a:pPr>
            <a:r>
              <a:rPr lang="en-US" sz="3200"/>
              <a:t>e.g. advertising on the internet will increase the amount of monthly sales at a car dealership</a:t>
            </a:r>
            <a:endParaRPr sz="3200"/>
          </a:p>
          <a:p>
            <a:pPr marL="457200" lvl="0" indent="-220027" algn="l" rtl="0">
              <a:lnSpc>
                <a:spcPct val="100000"/>
              </a:lnSpc>
              <a:spcBef>
                <a:spcPts val="360"/>
              </a:spcBef>
              <a:spcAft>
                <a:spcPts val="0"/>
              </a:spcAft>
              <a:buSzPts val="1800"/>
              <a:buNone/>
            </a:pPr>
            <a:endParaRPr/>
          </a:p>
          <a:p>
            <a:pPr marL="457200" lvl="0" indent="-334327" algn="l" rtl="0">
              <a:lnSpc>
                <a:spcPct val="100000"/>
              </a:lnSpc>
              <a:spcBef>
                <a:spcPts val="360"/>
              </a:spcBef>
              <a:spcAft>
                <a:spcPts val="0"/>
              </a:spcAft>
              <a:buSzPts val="1800"/>
              <a:buChar char="●"/>
            </a:pPr>
            <a:r>
              <a:rPr lang="en-US"/>
              <a:t>A normative (or prescriptive) statement is belief about whether something is good or bad</a:t>
            </a:r>
            <a:endParaRPr/>
          </a:p>
          <a:p>
            <a:pPr marL="914400" lvl="1" indent="-333255" algn="l" rtl="0">
              <a:lnSpc>
                <a:spcPct val="100000"/>
              </a:lnSpc>
              <a:spcBef>
                <a:spcPts val="360"/>
              </a:spcBef>
              <a:spcAft>
                <a:spcPts val="0"/>
              </a:spcAft>
              <a:buSzPts val="1575"/>
              <a:buChar char="●"/>
            </a:pPr>
            <a:r>
              <a:rPr lang="en-US" sz="3200"/>
              <a:t>Often a value judgment, not testable</a:t>
            </a:r>
            <a:endParaRPr sz="3200"/>
          </a:p>
          <a:p>
            <a:pPr marL="914400" lvl="1" indent="-333255" algn="l" rtl="0">
              <a:lnSpc>
                <a:spcPct val="100000"/>
              </a:lnSpc>
              <a:spcBef>
                <a:spcPts val="360"/>
              </a:spcBef>
              <a:spcAft>
                <a:spcPts val="0"/>
              </a:spcAft>
              <a:buSzPts val="1575"/>
              <a:buChar char="●"/>
            </a:pPr>
            <a:r>
              <a:rPr lang="en-US" sz="3200"/>
              <a:t>e.g. A carbon tax is the best way to reduce GHG (greenhouse gas) emissions.</a:t>
            </a:r>
            <a:endParaRPr sz="3200"/>
          </a:p>
          <a:p>
            <a:pPr marL="914400" lvl="1" indent="-233243" algn="l" rtl="0">
              <a:lnSpc>
                <a:spcPct val="100000"/>
              </a:lnSpc>
              <a:spcBef>
                <a:spcPts val="360"/>
              </a:spcBef>
              <a:spcAft>
                <a:spcPts val="0"/>
              </a:spcAft>
              <a:buSzPts val="1575"/>
              <a:buNone/>
            </a:pPr>
            <a:endParaRPr sz="3200"/>
          </a:p>
          <a:p>
            <a:pPr marL="457200" lvl="0" indent="-334327" algn="l" rtl="0">
              <a:lnSpc>
                <a:spcPct val="100000"/>
              </a:lnSpc>
              <a:spcBef>
                <a:spcPts val="360"/>
              </a:spcBef>
              <a:spcAft>
                <a:spcPts val="0"/>
              </a:spcAft>
              <a:buSzPts val="1800"/>
              <a:buChar char="●"/>
            </a:pPr>
            <a:r>
              <a:rPr lang="en-US"/>
              <a:t>Why is it important?</a:t>
            </a:r>
            <a:endParaRPr/>
          </a:p>
          <a:p>
            <a:pPr marL="914400" lvl="1" indent="-333255" algn="l" rtl="0">
              <a:lnSpc>
                <a:spcPct val="100000"/>
              </a:lnSpc>
              <a:spcBef>
                <a:spcPts val="360"/>
              </a:spcBef>
              <a:spcAft>
                <a:spcPts val="0"/>
              </a:spcAft>
              <a:buSzPts val="1575"/>
              <a:buChar char="●"/>
            </a:pPr>
            <a:r>
              <a:rPr lang="en-US" sz="3200"/>
              <a:t>In economic theory and analysis, we emphasize  positive statements, as they are testable</a:t>
            </a:r>
            <a:endParaRPr/>
          </a:p>
          <a:p>
            <a:pPr marL="588645" lvl="1" indent="0" algn="l" rtl="0">
              <a:lnSpc>
                <a:spcPct val="100000"/>
              </a:lnSpc>
              <a:spcBef>
                <a:spcPts val="360"/>
              </a:spcBef>
              <a:spcAft>
                <a:spcPts val="0"/>
              </a:spcAft>
              <a:buSzPts val="1575"/>
              <a:buNone/>
            </a:pPr>
            <a:endParaRPr/>
          </a:p>
        </p:txBody>
      </p:sp>
      <p:sp>
        <p:nvSpPr>
          <p:cNvPr id="162" name="Google Shape;162;g163cb9901b5_0_9"/>
          <p:cNvSpPr txBox="1"/>
          <p:nvPr/>
        </p:nvSpPr>
        <p:spPr>
          <a:xfrm>
            <a:off x="4051250" y="359376"/>
            <a:ext cx="8229600" cy="1143000"/>
          </a:xfrm>
          <a:prstGeom prst="rect">
            <a:avLst/>
          </a:prstGeom>
          <a:noFill/>
          <a:ln>
            <a:noFill/>
          </a:ln>
        </p:spPr>
        <p:txBody>
          <a:bodyPr spcFirstLastPara="1" wrap="square" lIns="91425" tIns="45700" rIns="91425" bIns="45700" anchor="ctr" anchorCtr="0">
            <a:normAutofit fontScale="92500"/>
          </a:bodyPr>
          <a:lstStyle/>
          <a:p>
            <a:pPr marL="0" marR="0" lvl="0" indent="0" algn="ctr" rtl="0">
              <a:lnSpc>
                <a:spcPct val="100000"/>
              </a:lnSpc>
              <a:spcBef>
                <a:spcPts val="0"/>
              </a:spcBef>
              <a:spcAft>
                <a:spcPts val="0"/>
              </a:spcAft>
              <a:buClr>
                <a:schemeClr val="dk1"/>
              </a:buClr>
              <a:buSzPct val="44226"/>
              <a:buFont typeface="Calibri"/>
              <a:buNone/>
            </a:pPr>
            <a:r>
              <a:rPr lang="en-US" sz="4400" b="1" i="0" u="none" strike="noStrike" cap="none">
                <a:solidFill>
                  <a:schemeClr val="dk1"/>
                </a:solidFill>
                <a:latin typeface="Calibri"/>
                <a:ea typeface="Calibri"/>
                <a:cs typeface="Calibri"/>
                <a:sym typeface="Calibri"/>
              </a:rPr>
              <a:t>Positive and Normative Statements</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699"/>
        <p:cNvGrpSpPr/>
        <p:nvPr/>
      </p:nvGrpSpPr>
      <p:grpSpPr>
        <a:xfrm>
          <a:off x="0" y="0"/>
          <a:ext cx="0" cy="0"/>
          <a:chOff x="0" y="0"/>
          <a:chExt cx="0" cy="0"/>
        </a:xfrm>
      </p:grpSpPr>
      <p:pic>
        <p:nvPicPr>
          <p:cNvPr id="700" name="Google Shape;700;p36"/>
          <p:cNvPicPr preferRelativeResize="0"/>
          <p:nvPr/>
        </p:nvPicPr>
        <p:blipFill rotWithShape="1">
          <a:blip r:embed="rId3">
            <a:alphaModFix/>
          </a:blip>
          <a:srcRect b="619"/>
          <a:stretch/>
        </p:blipFill>
        <p:spPr>
          <a:xfrm rot="2700000">
            <a:off x="16270669" y="-98947"/>
            <a:ext cx="2072513" cy="2059669"/>
          </a:xfrm>
          <a:prstGeom prst="rect">
            <a:avLst/>
          </a:prstGeom>
          <a:noFill/>
          <a:ln>
            <a:noFill/>
          </a:ln>
        </p:spPr>
      </p:pic>
      <p:grpSp>
        <p:nvGrpSpPr>
          <p:cNvPr id="701" name="Google Shape;701;p36"/>
          <p:cNvGrpSpPr/>
          <p:nvPr/>
        </p:nvGrpSpPr>
        <p:grpSpPr>
          <a:xfrm>
            <a:off x="0" y="8843309"/>
            <a:ext cx="18287996" cy="3230764"/>
            <a:chOff x="0" y="-38100"/>
            <a:chExt cx="4816592" cy="850900"/>
          </a:xfrm>
        </p:grpSpPr>
        <p:sp>
          <p:nvSpPr>
            <p:cNvPr id="702" name="Google Shape;702;p36"/>
            <p:cNvSpPr/>
            <p:nvPr/>
          </p:nvSpPr>
          <p:spPr>
            <a:xfrm>
              <a:off x="0" y="0"/>
              <a:ext cx="4816592" cy="342131"/>
            </a:xfrm>
            <a:custGeom>
              <a:avLst/>
              <a:gdLst/>
              <a:ahLst/>
              <a:cxnLst/>
              <a:rect l="l" t="t" r="r" b="b"/>
              <a:pathLst>
                <a:path w="4816592" h="342131" extrusionOk="0">
                  <a:moveTo>
                    <a:pt x="0" y="0"/>
                  </a:moveTo>
                  <a:lnTo>
                    <a:pt x="4816592" y="0"/>
                  </a:lnTo>
                  <a:lnTo>
                    <a:pt x="4816592" y="342131"/>
                  </a:lnTo>
                  <a:lnTo>
                    <a:pt x="0" y="342131"/>
                  </a:lnTo>
                  <a:close/>
                </a:path>
              </a:pathLst>
            </a:custGeom>
            <a:solidFill>
              <a:srgbClr val="FEC099"/>
            </a:solidFill>
            <a:ln>
              <a:noFill/>
            </a:ln>
          </p:spPr>
          <p:txBody>
            <a:bodyPr/>
            <a:lstStyle/>
            <a:p>
              <a:endParaRPr lang="en-CA"/>
            </a:p>
          </p:txBody>
        </p:sp>
        <p:sp>
          <p:nvSpPr>
            <p:cNvPr id="703" name="Google Shape;703;p36"/>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pic>
        <p:nvPicPr>
          <p:cNvPr id="704" name="Google Shape;704;p36"/>
          <p:cNvPicPr preferRelativeResize="0"/>
          <p:nvPr/>
        </p:nvPicPr>
        <p:blipFill rotWithShape="1">
          <a:blip r:embed="rId4">
            <a:alphaModFix/>
          </a:blip>
          <a:srcRect/>
          <a:stretch/>
        </p:blipFill>
        <p:spPr>
          <a:xfrm>
            <a:off x="107745" y="9061043"/>
            <a:ext cx="1716191" cy="1175659"/>
          </a:xfrm>
          <a:prstGeom prst="rect">
            <a:avLst/>
          </a:prstGeom>
          <a:noFill/>
          <a:ln>
            <a:noFill/>
          </a:ln>
        </p:spPr>
      </p:pic>
      <p:pic>
        <p:nvPicPr>
          <p:cNvPr id="705" name="Google Shape;705;p36"/>
          <p:cNvPicPr preferRelativeResize="0"/>
          <p:nvPr/>
        </p:nvPicPr>
        <p:blipFill rotWithShape="1">
          <a:blip r:embed="rId5">
            <a:alphaModFix/>
          </a:blip>
          <a:srcRect/>
          <a:stretch/>
        </p:blipFill>
        <p:spPr>
          <a:xfrm>
            <a:off x="15845978" y="7130810"/>
            <a:ext cx="2733798" cy="3538897"/>
          </a:xfrm>
          <a:prstGeom prst="rect">
            <a:avLst/>
          </a:prstGeom>
          <a:noFill/>
          <a:ln>
            <a:noFill/>
          </a:ln>
        </p:spPr>
      </p:pic>
      <p:sp>
        <p:nvSpPr>
          <p:cNvPr id="706" name="Google Shape;706;p36"/>
          <p:cNvSpPr txBox="1"/>
          <p:nvPr/>
        </p:nvSpPr>
        <p:spPr>
          <a:xfrm>
            <a:off x="4051250" y="359376"/>
            <a:ext cx="8229600" cy="1143000"/>
          </a:xfrm>
          <a:prstGeom prst="rect">
            <a:avLst/>
          </a:prstGeom>
          <a:noFill/>
          <a:ln>
            <a:noFill/>
          </a:ln>
        </p:spPr>
        <p:txBody>
          <a:bodyPr spcFirstLastPara="1" wrap="square" lIns="91425" tIns="45700" rIns="91425" bIns="45700" anchor="ctr" anchorCtr="0">
            <a:normAutofit fontScale="92500" lnSpcReduction="20000"/>
          </a:bodyPr>
          <a:lstStyle/>
          <a:p>
            <a:pPr marL="131445" marR="0" lvl="0" indent="0" algn="ctr" rtl="0">
              <a:lnSpc>
                <a:spcPct val="100000"/>
              </a:lnSpc>
              <a:spcBef>
                <a:spcPts val="0"/>
              </a:spcBef>
              <a:spcAft>
                <a:spcPts val="0"/>
              </a:spcAft>
              <a:buClr>
                <a:schemeClr val="dk1"/>
              </a:buClr>
              <a:buSzPct val="56250"/>
              <a:buFont typeface="Calibri"/>
              <a:buNone/>
            </a:pPr>
            <a:r>
              <a:rPr lang="en-US" sz="4400" b="1" i="0" u="none" strike="noStrike" cap="none">
                <a:solidFill>
                  <a:schemeClr val="dk1"/>
                </a:solidFill>
                <a:latin typeface="Calibri"/>
                <a:ea typeface="Calibri"/>
                <a:cs typeface="Calibri"/>
                <a:sym typeface="Calibri"/>
              </a:rPr>
              <a:t>Characteristics of Perfectly Competitive Firms</a:t>
            </a:r>
            <a:endParaRPr/>
          </a:p>
        </p:txBody>
      </p:sp>
      <p:sp>
        <p:nvSpPr>
          <p:cNvPr id="707" name="Google Shape;707;p36"/>
          <p:cNvSpPr txBox="1"/>
          <p:nvPr/>
        </p:nvSpPr>
        <p:spPr>
          <a:xfrm>
            <a:off x="1543050" y="1894621"/>
            <a:ext cx="14302928" cy="6203890"/>
          </a:xfrm>
          <a:prstGeom prst="rect">
            <a:avLst/>
          </a:prstGeom>
          <a:noFill/>
          <a:ln>
            <a:noFill/>
          </a:ln>
        </p:spPr>
        <p:txBody>
          <a:bodyPr spcFirstLastPara="1" wrap="square" lIns="91425" tIns="45700" rIns="91425" bIns="45700" anchor="t" anchorCtr="0">
            <a:normAutofit/>
          </a:bodyPr>
          <a:lstStyle/>
          <a:p>
            <a:pPr marL="588645" marR="0" lvl="0" indent="-457200" algn="l" rtl="0">
              <a:lnSpc>
                <a:spcPct val="100000"/>
              </a:lnSpc>
              <a:spcBef>
                <a:spcPts val="360"/>
              </a:spcBef>
              <a:spcAft>
                <a:spcPts val="0"/>
              </a:spcAft>
              <a:buClr>
                <a:schemeClr val="dk1"/>
              </a:buClr>
              <a:buSzPct val="70000"/>
              <a:buFont typeface="Arial" panose="020B0604020202020204" pitchFamily="34" charset="0"/>
              <a:buChar char="•"/>
            </a:pPr>
            <a:r>
              <a:rPr lang="en-US" sz="3200" b="1" i="0" u="none" strike="noStrike" cap="none">
                <a:solidFill>
                  <a:schemeClr val="dk1"/>
                </a:solidFill>
                <a:latin typeface="Calibri"/>
                <a:ea typeface="Calibri"/>
                <a:cs typeface="Calibri"/>
                <a:sym typeface="Calibri"/>
              </a:rPr>
              <a:t>Price-Taking</a:t>
            </a:r>
            <a:r>
              <a:rPr lang="en-US" sz="3200" b="0" i="0" u="none" strike="noStrike" cap="none">
                <a:solidFill>
                  <a:schemeClr val="dk1"/>
                </a:solidFill>
                <a:latin typeface="Calibri"/>
                <a:ea typeface="Calibri"/>
                <a:cs typeface="Calibri"/>
                <a:sym typeface="Calibri"/>
              </a:rPr>
              <a:t>: The individual firm produces a very small share of the total market output and, therefore, cannot influence the market price</a:t>
            </a:r>
            <a:endParaRPr lang="en-CA">
              <a:ea typeface="Calibri"/>
            </a:endParaRPr>
          </a:p>
          <a:p>
            <a:pPr marL="588645" marR="0" lvl="0" indent="-457200" algn="l" rtl="0">
              <a:lnSpc>
                <a:spcPct val="100000"/>
              </a:lnSpc>
              <a:spcBef>
                <a:spcPts val="360"/>
              </a:spcBef>
              <a:spcAft>
                <a:spcPts val="0"/>
              </a:spcAft>
              <a:buClr>
                <a:schemeClr val="dk1"/>
              </a:buClr>
              <a:buSzPct val="70000"/>
              <a:buFont typeface="Arial" panose="020B0604020202020204" pitchFamily="34" charset="0"/>
              <a:buChar char="•"/>
            </a:pPr>
            <a:endParaRPr lang="en-CA" sz="3200" b="0" i="0" u="none" strike="noStrike" cap="none">
              <a:solidFill>
                <a:schemeClr val="dk1"/>
              </a:solidFill>
              <a:latin typeface="Calibri"/>
              <a:ea typeface="Calibri"/>
              <a:cs typeface="Calibri"/>
              <a:sym typeface="Calibri"/>
            </a:endParaRPr>
          </a:p>
          <a:p>
            <a:pPr marL="588645" marR="0" lvl="0" indent="-457200" algn="l" rtl="0">
              <a:lnSpc>
                <a:spcPct val="100000"/>
              </a:lnSpc>
              <a:spcBef>
                <a:spcPts val="360"/>
              </a:spcBef>
              <a:spcAft>
                <a:spcPts val="0"/>
              </a:spcAft>
              <a:buClr>
                <a:schemeClr val="dk1"/>
              </a:buClr>
              <a:buSzPct val="70000"/>
              <a:buFont typeface="Arial" panose="020B0604020202020204" pitchFamily="34" charset="0"/>
              <a:buChar char="•"/>
            </a:pPr>
            <a:r>
              <a:rPr lang="en-US" sz="3200" b="1" i="0" u="none" strike="noStrike" cap="none">
                <a:solidFill>
                  <a:schemeClr val="dk1"/>
                </a:solidFill>
                <a:latin typeface="Calibri"/>
                <a:ea typeface="Calibri"/>
                <a:cs typeface="Calibri"/>
                <a:sym typeface="Calibri"/>
              </a:rPr>
              <a:t>Product Homogene</a:t>
            </a:r>
            <a:r>
              <a:rPr lang="en-US" sz="3200" b="0" i="0" u="none" strike="noStrike" cap="none">
                <a:solidFill>
                  <a:schemeClr val="dk1"/>
                </a:solidFill>
                <a:latin typeface="Calibri"/>
                <a:ea typeface="Calibri"/>
                <a:cs typeface="Calibri"/>
                <a:sym typeface="Calibri"/>
              </a:rPr>
              <a:t>ity: The products of all firms are perfect substitutes</a:t>
            </a:r>
            <a:endParaRPr lang="en-US" sz="3200">
              <a:solidFill>
                <a:schemeClr val="dk1"/>
              </a:solidFill>
              <a:latin typeface="Calibri"/>
              <a:ea typeface="Calibri"/>
              <a:cs typeface="Calibri"/>
              <a:sym typeface="Calibri"/>
            </a:endParaRPr>
          </a:p>
          <a:p>
            <a:pPr marL="588645" marR="0" lvl="0" indent="-457200" algn="l" rtl="0">
              <a:lnSpc>
                <a:spcPct val="100000"/>
              </a:lnSpc>
              <a:spcBef>
                <a:spcPts val="360"/>
              </a:spcBef>
              <a:spcAft>
                <a:spcPts val="0"/>
              </a:spcAft>
              <a:buClr>
                <a:schemeClr val="dk1"/>
              </a:buClr>
              <a:buSzPct val="70000"/>
              <a:buFont typeface="Arial" panose="020B0604020202020204" pitchFamily="34" charset="0"/>
              <a:buChar char="•"/>
            </a:pPr>
            <a:endParaRPr lang="en-US" sz="3200" b="0" i="0" u="none" strike="noStrike" cap="none">
              <a:solidFill>
                <a:schemeClr val="dk1"/>
              </a:solidFill>
              <a:latin typeface="Calibri"/>
              <a:ea typeface="Calibri"/>
              <a:cs typeface="Calibri"/>
              <a:sym typeface="Calibri"/>
            </a:endParaRPr>
          </a:p>
          <a:p>
            <a:pPr marL="588645" marR="0" lvl="0" indent="-457200" algn="l" rtl="0">
              <a:lnSpc>
                <a:spcPct val="100000"/>
              </a:lnSpc>
              <a:spcBef>
                <a:spcPts val="360"/>
              </a:spcBef>
              <a:spcAft>
                <a:spcPts val="0"/>
              </a:spcAft>
              <a:buClr>
                <a:schemeClr val="dk1"/>
              </a:buClr>
              <a:buSzPct val="70000"/>
              <a:buFont typeface="Arial" panose="020B0604020202020204" pitchFamily="34" charset="0"/>
              <a:buChar char="•"/>
            </a:pPr>
            <a:r>
              <a:rPr lang="en-US" sz="3200" b="1" i="0" u="none" strike="noStrike" cap="none">
                <a:solidFill>
                  <a:schemeClr val="dk1"/>
                </a:solidFill>
                <a:latin typeface="Calibri"/>
                <a:ea typeface="Calibri"/>
                <a:cs typeface="Calibri"/>
                <a:sym typeface="Calibri"/>
              </a:rPr>
              <a:t>Freedom of Entry and Exit</a:t>
            </a:r>
            <a:r>
              <a:rPr lang="en-US" sz="3200" b="0" i="0" u="none" strike="noStrike" cap="none">
                <a:solidFill>
                  <a:schemeClr val="dk1"/>
                </a:solidFill>
                <a:latin typeface="Calibri"/>
                <a:ea typeface="Calibri"/>
                <a:cs typeface="Calibri"/>
                <a:sym typeface="Calibri"/>
              </a:rPr>
              <a:t>: There are no costs that make it difficult for a firm to enter or stay in the industry.</a:t>
            </a:r>
            <a:endParaRPr lang="en-US">
              <a:ea typeface="Calibri"/>
            </a:endParaRPr>
          </a:p>
          <a:p>
            <a:pPr marL="588645" marR="0" lvl="0" indent="-457200" algn="l" rtl="0">
              <a:lnSpc>
                <a:spcPct val="100000"/>
              </a:lnSpc>
              <a:spcBef>
                <a:spcPts val="360"/>
              </a:spcBef>
              <a:spcAft>
                <a:spcPts val="0"/>
              </a:spcAft>
              <a:buClr>
                <a:schemeClr val="dk1"/>
              </a:buClr>
              <a:buSzPct val="70000"/>
              <a:buFont typeface="Arial" panose="020B0604020202020204" pitchFamily="34" charset="0"/>
              <a:buChar char="•"/>
            </a:pPr>
            <a:endParaRPr lang="en-US" sz="3200" b="0" i="0" u="none" strike="noStrike" cap="none">
              <a:solidFill>
                <a:schemeClr val="dk1"/>
              </a:solidFill>
              <a:latin typeface="Calibri"/>
              <a:ea typeface="Calibri"/>
              <a:cs typeface="Calibri"/>
              <a:sym typeface="Calibri"/>
            </a:endParaRPr>
          </a:p>
          <a:p>
            <a:pPr marL="588645" marR="0" lvl="0" indent="-457200" algn="l" rtl="0">
              <a:lnSpc>
                <a:spcPct val="100000"/>
              </a:lnSpc>
              <a:spcBef>
                <a:spcPts val="360"/>
              </a:spcBef>
              <a:spcAft>
                <a:spcPts val="0"/>
              </a:spcAft>
              <a:buClr>
                <a:schemeClr val="dk1"/>
              </a:buClr>
              <a:buSzPct val="70000"/>
              <a:buFont typeface="Arial" panose="020B0604020202020204" pitchFamily="34" charset="0"/>
              <a:buChar char="•"/>
            </a:pPr>
            <a:r>
              <a:rPr lang="en-US" sz="3200" b="1" i="0" u="none" strike="noStrike" cap="none">
                <a:solidFill>
                  <a:schemeClr val="dk1"/>
                </a:solidFill>
                <a:latin typeface="Calibri"/>
                <a:ea typeface="Calibri"/>
                <a:cs typeface="Calibri"/>
                <a:sym typeface="Calibri"/>
              </a:rPr>
              <a:t>Perfect Information</a:t>
            </a:r>
            <a:r>
              <a:rPr lang="en-US" sz="3200" b="0" i="0" u="none" strike="noStrike" cap="none">
                <a:solidFill>
                  <a:schemeClr val="dk1"/>
                </a:solidFill>
                <a:latin typeface="Calibri"/>
                <a:ea typeface="Calibri"/>
                <a:cs typeface="Calibri"/>
                <a:sym typeface="Calibri"/>
              </a:rPr>
              <a:t>: Buyers and sellers have perfect information.</a:t>
            </a:r>
            <a:endParaRPr lang="en-US">
              <a:ea typeface="Calibri"/>
            </a:endParaRPr>
          </a:p>
          <a:p>
            <a:pPr marL="588645" marR="0" lvl="0" indent="-457200" algn="l" rtl="0">
              <a:lnSpc>
                <a:spcPct val="100000"/>
              </a:lnSpc>
              <a:spcBef>
                <a:spcPts val="360"/>
              </a:spcBef>
              <a:spcAft>
                <a:spcPts val="0"/>
              </a:spcAft>
              <a:buClr>
                <a:schemeClr val="dk1"/>
              </a:buClr>
              <a:buSzPct val="70000"/>
              <a:buFont typeface="Arial" panose="020B0604020202020204" pitchFamily="34" charset="0"/>
              <a:buChar char="•"/>
            </a:pPr>
            <a:endParaRPr lang="en-US" sz="3200" b="0" i="0" u="none" strike="noStrike" cap="none">
              <a:solidFill>
                <a:schemeClr val="dk1"/>
              </a:solidFill>
              <a:latin typeface="Calibri"/>
              <a:ea typeface="Calibri"/>
              <a:cs typeface="Calibri"/>
              <a:sym typeface="Calibri"/>
            </a:endParaRPr>
          </a:p>
          <a:p>
            <a:pPr marL="588645" marR="0" lvl="0" indent="-457200" algn="l" rtl="0">
              <a:lnSpc>
                <a:spcPct val="100000"/>
              </a:lnSpc>
              <a:spcBef>
                <a:spcPts val="360"/>
              </a:spcBef>
              <a:spcAft>
                <a:spcPts val="0"/>
              </a:spcAft>
              <a:buClr>
                <a:schemeClr val="dk1"/>
              </a:buClr>
              <a:buSzPct val="70000"/>
              <a:buFont typeface="Arial" panose="020B0604020202020204" pitchFamily="34" charset="0"/>
              <a:buChar char="•"/>
            </a:pPr>
            <a:r>
              <a:rPr lang="en-US" sz="3200" b="1" i="0" u="none" strike="noStrike" cap="none">
                <a:solidFill>
                  <a:schemeClr val="dk1"/>
                </a:solidFill>
                <a:latin typeface="Calibri"/>
                <a:ea typeface="Calibri"/>
                <a:cs typeface="Calibri"/>
                <a:sym typeface="Calibri"/>
              </a:rPr>
              <a:t>Low Transaction Costs</a:t>
            </a:r>
            <a:r>
              <a:rPr lang="en-US" sz="3200" b="0" i="0" u="none" strike="noStrike" cap="none">
                <a:solidFill>
                  <a:schemeClr val="dk1"/>
                </a:solidFill>
                <a:latin typeface="Calibri"/>
                <a:ea typeface="Calibri"/>
                <a:cs typeface="Calibri"/>
                <a:sym typeface="Calibri"/>
              </a:rPr>
              <a:t>: There are low transaction costs of buying and selling.</a:t>
            </a:r>
            <a:endParaRPr lang="en-CA"/>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711"/>
        <p:cNvGrpSpPr/>
        <p:nvPr/>
      </p:nvGrpSpPr>
      <p:grpSpPr>
        <a:xfrm>
          <a:off x="0" y="0"/>
          <a:ext cx="0" cy="0"/>
          <a:chOff x="0" y="0"/>
          <a:chExt cx="0" cy="0"/>
        </a:xfrm>
      </p:grpSpPr>
      <p:pic>
        <p:nvPicPr>
          <p:cNvPr id="712" name="Google Shape;712;p37"/>
          <p:cNvPicPr preferRelativeResize="0"/>
          <p:nvPr/>
        </p:nvPicPr>
        <p:blipFill rotWithShape="1">
          <a:blip r:embed="rId3">
            <a:alphaModFix/>
          </a:blip>
          <a:srcRect b="619"/>
          <a:stretch/>
        </p:blipFill>
        <p:spPr>
          <a:xfrm rot="2700000">
            <a:off x="16270669" y="-98947"/>
            <a:ext cx="2072513" cy="2059669"/>
          </a:xfrm>
          <a:prstGeom prst="rect">
            <a:avLst/>
          </a:prstGeom>
          <a:noFill/>
          <a:ln>
            <a:noFill/>
          </a:ln>
        </p:spPr>
      </p:pic>
      <p:grpSp>
        <p:nvGrpSpPr>
          <p:cNvPr id="713" name="Google Shape;713;p37"/>
          <p:cNvGrpSpPr/>
          <p:nvPr/>
        </p:nvGrpSpPr>
        <p:grpSpPr>
          <a:xfrm>
            <a:off x="0" y="8843309"/>
            <a:ext cx="18287996" cy="3230764"/>
            <a:chOff x="0" y="-38100"/>
            <a:chExt cx="4816592" cy="850900"/>
          </a:xfrm>
        </p:grpSpPr>
        <p:sp>
          <p:nvSpPr>
            <p:cNvPr id="714" name="Google Shape;714;p37"/>
            <p:cNvSpPr/>
            <p:nvPr/>
          </p:nvSpPr>
          <p:spPr>
            <a:xfrm>
              <a:off x="0" y="0"/>
              <a:ext cx="4816592" cy="342131"/>
            </a:xfrm>
            <a:custGeom>
              <a:avLst/>
              <a:gdLst/>
              <a:ahLst/>
              <a:cxnLst/>
              <a:rect l="l" t="t" r="r" b="b"/>
              <a:pathLst>
                <a:path w="4816592" h="342131" extrusionOk="0">
                  <a:moveTo>
                    <a:pt x="0" y="0"/>
                  </a:moveTo>
                  <a:lnTo>
                    <a:pt x="4816592" y="0"/>
                  </a:lnTo>
                  <a:lnTo>
                    <a:pt x="4816592" y="342131"/>
                  </a:lnTo>
                  <a:lnTo>
                    <a:pt x="0" y="342131"/>
                  </a:lnTo>
                  <a:close/>
                </a:path>
              </a:pathLst>
            </a:custGeom>
            <a:solidFill>
              <a:srgbClr val="FEC099"/>
            </a:solidFill>
            <a:ln>
              <a:noFill/>
            </a:ln>
          </p:spPr>
          <p:txBody>
            <a:bodyPr/>
            <a:lstStyle/>
            <a:p>
              <a:endParaRPr lang="en-CA"/>
            </a:p>
          </p:txBody>
        </p:sp>
        <p:sp>
          <p:nvSpPr>
            <p:cNvPr id="715" name="Google Shape;715;p37"/>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pic>
        <p:nvPicPr>
          <p:cNvPr id="716" name="Google Shape;716;p37"/>
          <p:cNvPicPr preferRelativeResize="0"/>
          <p:nvPr/>
        </p:nvPicPr>
        <p:blipFill rotWithShape="1">
          <a:blip r:embed="rId4">
            <a:alphaModFix/>
          </a:blip>
          <a:srcRect/>
          <a:stretch/>
        </p:blipFill>
        <p:spPr>
          <a:xfrm>
            <a:off x="107745" y="9061043"/>
            <a:ext cx="1716191" cy="1175659"/>
          </a:xfrm>
          <a:prstGeom prst="rect">
            <a:avLst/>
          </a:prstGeom>
          <a:noFill/>
          <a:ln>
            <a:noFill/>
          </a:ln>
        </p:spPr>
      </p:pic>
      <p:pic>
        <p:nvPicPr>
          <p:cNvPr id="717" name="Google Shape;717;p37"/>
          <p:cNvPicPr preferRelativeResize="0"/>
          <p:nvPr/>
        </p:nvPicPr>
        <p:blipFill rotWithShape="1">
          <a:blip r:embed="rId5">
            <a:alphaModFix/>
          </a:blip>
          <a:srcRect/>
          <a:stretch/>
        </p:blipFill>
        <p:spPr>
          <a:xfrm>
            <a:off x="15845978" y="7130810"/>
            <a:ext cx="2733798" cy="3538897"/>
          </a:xfrm>
          <a:prstGeom prst="rect">
            <a:avLst/>
          </a:prstGeom>
          <a:noFill/>
          <a:ln>
            <a:noFill/>
          </a:ln>
        </p:spPr>
      </p:pic>
      <p:sp>
        <p:nvSpPr>
          <p:cNvPr id="718" name="Google Shape;718;p37"/>
          <p:cNvSpPr txBox="1"/>
          <p:nvPr/>
        </p:nvSpPr>
        <p:spPr>
          <a:xfrm>
            <a:off x="4051250" y="359376"/>
            <a:ext cx="8229600" cy="1143000"/>
          </a:xfrm>
          <a:prstGeom prst="rect">
            <a:avLst/>
          </a:prstGeom>
          <a:noFill/>
          <a:ln>
            <a:noFill/>
          </a:ln>
        </p:spPr>
        <p:txBody>
          <a:bodyPr spcFirstLastPara="1" wrap="square" lIns="91425" tIns="45700" rIns="91425" bIns="45700" anchor="ctr" anchorCtr="0">
            <a:normAutofit fontScale="92500" lnSpcReduction="20000"/>
          </a:bodyPr>
          <a:lstStyle/>
          <a:p>
            <a:pPr marL="131445" marR="0" lvl="0" indent="0" algn="ctr" rtl="0">
              <a:lnSpc>
                <a:spcPct val="100000"/>
              </a:lnSpc>
              <a:spcBef>
                <a:spcPts val="0"/>
              </a:spcBef>
              <a:spcAft>
                <a:spcPts val="0"/>
              </a:spcAft>
              <a:buClr>
                <a:schemeClr val="dk1"/>
              </a:buClr>
              <a:buSzPct val="56250"/>
              <a:buFont typeface="Calibri"/>
              <a:buNone/>
            </a:pPr>
            <a:r>
              <a:rPr lang="en-US" sz="4400" b="1" i="0" u="none" strike="noStrike" cap="none">
                <a:solidFill>
                  <a:schemeClr val="dk1"/>
                </a:solidFill>
                <a:latin typeface="Calibri"/>
                <a:ea typeface="Calibri"/>
                <a:cs typeface="Calibri"/>
                <a:sym typeface="Calibri"/>
              </a:rPr>
              <a:t>Characteristics of Perfectly Competitive Firms</a:t>
            </a:r>
            <a:endParaRPr/>
          </a:p>
        </p:txBody>
      </p:sp>
      <mc:AlternateContent xmlns:mc="http://schemas.openxmlformats.org/markup-compatibility/2006" xmlns:a14="http://schemas.microsoft.com/office/drawing/2010/main">
        <mc:Choice Requires="a14">
          <p:sp>
            <p:nvSpPr>
              <p:cNvPr id="719" name="Google Shape;719;p37"/>
              <p:cNvSpPr txBox="1"/>
              <p:nvPr/>
            </p:nvSpPr>
            <p:spPr>
              <a:xfrm>
                <a:off x="1852939" y="2304123"/>
                <a:ext cx="14022042" cy="6596135"/>
              </a:xfrm>
              <a:prstGeom prst="rect">
                <a:avLst/>
              </a:prstGeom>
              <a:noFill/>
              <a:ln>
                <a:noFill/>
              </a:ln>
            </p:spPr>
            <p:txBody>
              <a:bodyPr spcFirstLastPara="1" wrap="square" lIns="91425" tIns="45700" rIns="91425" bIns="45700" anchor="t" anchorCtr="0">
                <a:normAutofit/>
              </a:bodyPr>
              <a:lstStyle/>
              <a:p>
                <a:pPr marL="131445" marR="0" lvl="0" indent="0" algn="l" rtl="0">
                  <a:lnSpc>
                    <a:spcPct val="100000"/>
                  </a:lnSpc>
                  <a:spcBef>
                    <a:spcPts val="360"/>
                  </a:spcBef>
                  <a:spcAft>
                    <a:spcPts val="0"/>
                  </a:spcAft>
                  <a:buClr>
                    <a:schemeClr val="dk1"/>
                  </a:buClr>
                  <a:buSzPts val="1800"/>
                  <a:buFont typeface="Arial"/>
                  <a:buNone/>
                </a:pPr>
                <a:r>
                  <a:rPr lang="en-US" sz="3200" b="0" i="0" u="none" strike="noStrike" cap="none">
                    <a:solidFill>
                      <a:schemeClr val="dk1"/>
                    </a:solidFill>
                    <a:latin typeface="Calibri"/>
                    <a:ea typeface="Calibri"/>
                    <a:cs typeface="Calibri"/>
                    <a:sym typeface="Calibri"/>
                  </a:rPr>
                  <a:t>Profit for Competitive Firms: </a:t>
                </a:r>
              </a:p>
              <a:p>
                <a:pPr marL="131445" marR="0" lvl="0" indent="0" algn="l" rtl="0">
                  <a:lnSpc>
                    <a:spcPct val="100000"/>
                  </a:lnSpc>
                  <a:spcBef>
                    <a:spcPts val="360"/>
                  </a:spcBef>
                  <a:spcAft>
                    <a:spcPts val="0"/>
                  </a:spcAft>
                  <a:buClr>
                    <a:schemeClr val="dk1"/>
                  </a:buClr>
                  <a:buSzPts val="1800"/>
                  <a:buFont typeface="Arial"/>
                  <a:buNone/>
                </a:pPr>
                <a14:m>
                  <m:oMathPara xmlns:m="http://schemas.openxmlformats.org/officeDocument/2006/math">
                    <m:oMathParaPr>
                      <m:jc m:val="centerGroup"/>
                    </m:oMathParaPr>
                    <m:oMath xmlns:m="http://schemas.openxmlformats.org/officeDocument/2006/math">
                      <m:r>
                        <a:rPr lang="en-US" sz="3200" b="0" i="1" u="none" strike="noStrike" cap="none" dirty="0" smtClean="0">
                          <a:solidFill>
                            <a:schemeClr val="dk1"/>
                          </a:solidFill>
                          <a:latin typeface="Cambria Math" panose="02040503050406030204" pitchFamily="18" charset="0"/>
                          <a:ea typeface="Calibri"/>
                          <a:cs typeface="Calibri"/>
                          <a:sym typeface="Calibri"/>
                        </a:rPr>
                        <m:t>𝜋</m:t>
                      </m:r>
                      <m:d>
                        <m:dPr>
                          <m:ctrlPr>
                            <a:rPr lang="ar-AE" sz="3200" b="0" i="1" u="none" strike="noStrike" cap="none" dirty="0" smtClean="0">
                              <a:solidFill>
                                <a:schemeClr val="dk1"/>
                              </a:solidFill>
                              <a:latin typeface="Cambria Math" panose="02040503050406030204" pitchFamily="18" charset="0"/>
                              <a:ea typeface="Calibri"/>
                              <a:cs typeface="Calibri"/>
                              <a:sym typeface="Calibri"/>
                            </a:rPr>
                          </m:ctrlPr>
                        </m:dPr>
                        <m:e>
                          <m:r>
                            <a:rPr lang="ar-AE" sz="3200" b="0" i="1" u="none" strike="noStrike" cap="none" dirty="0" smtClean="0">
                              <a:solidFill>
                                <a:schemeClr val="dk1"/>
                              </a:solidFill>
                              <a:latin typeface="Cambria Math" panose="02040503050406030204" pitchFamily="18" charset="0"/>
                              <a:ea typeface="Calibri"/>
                              <a:cs typeface="Calibri"/>
                              <a:sym typeface="Calibri"/>
                            </a:rPr>
                            <m:t>𝑞</m:t>
                          </m:r>
                        </m:e>
                      </m:d>
                      <m:r>
                        <a:rPr lang="ar-AE" sz="3200" b="0" i="1" u="none" strike="noStrike" cap="none" dirty="0" smtClean="0">
                          <a:solidFill>
                            <a:schemeClr val="dk1"/>
                          </a:solidFill>
                          <a:latin typeface="Cambria Math" panose="02040503050406030204" pitchFamily="18" charset="0"/>
                          <a:ea typeface="Calibri"/>
                          <a:cs typeface="Calibri"/>
                          <a:sym typeface="Calibri"/>
                        </a:rPr>
                        <m:t>= </m:t>
                      </m:r>
                      <m:r>
                        <a:rPr lang="ar-AE" sz="3200" b="0" i="1" u="none" strike="noStrike" cap="none" dirty="0" smtClean="0">
                          <a:solidFill>
                            <a:schemeClr val="dk1"/>
                          </a:solidFill>
                          <a:latin typeface="Cambria Math" panose="02040503050406030204" pitchFamily="18" charset="0"/>
                          <a:ea typeface="Calibri"/>
                          <a:cs typeface="Calibri"/>
                          <a:sym typeface="Calibri"/>
                        </a:rPr>
                        <m:t>𝑅</m:t>
                      </m:r>
                      <m:d>
                        <m:dPr>
                          <m:ctrlPr>
                            <a:rPr lang="ar-AE" sz="3200" b="0" i="1" u="none" strike="noStrike" cap="none" dirty="0" smtClean="0">
                              <a:solidFill>
                                <a:schemeClr val="dk1"/>
                              </a:solidFill>
                              <a:latin typeface="Cambria Math" panose="02040503050406030204" pitchFamily="18" charset="0"/>
                              <a:ea typeface="Calibri"/>
                              <a:cs typeface="Calibri"/>
                              <a:sym typeface="Calibri"/>
                            </a:rPr>
                          </m:ctrlPr>
                        </m:dPr>
                        <m:e>
                          <m:r>
                            <a:rPr lang="ar-AE" sz="3200" b="0" i="1" u="none" strike="noStrike" cap="none" dirty="0" smtClean="0">
                              <a:solidFill>
                                <a:schemeClr val="dk1"/>
                              </a:solidFill>
                              <a:latin typeface="Cambria Math" panose="02040503050406030204" pitchFamily="18" charset="0"/>
                              <a:ea typeface="Calibri"/>
                              <a:cs typeface="Calibri"/>
                              <a:sym typeface="Calibri"/>
                            </a:rPr>
                            <m:t>𝑞</m:t>
                          </m:r>
                        </m:e>
                      </m:d>
                      <m:r>
                        <a:rPr lang="ar-AE" sz="3200" b="0" i="1" u="none" strike="noStrike" cap="none" dirty="0" smtClean="0">
                          <a:solidFill>
                            <a:schemeClr val="dk1"/>
                          </a:solidFill>
                          <a:latin typeface="Cambria Math" panose="02040503050406030204" pitchFamily="18" charset="0"/>
                          <a:ea typeface="Calibri"/>
                          <a:cs typeface="Calibri"/>
                          <a:sym typeface="Calibri"/>
                        </a:rPr>
                        <m:t>– </m:t>
                      </m:r>
                      <m:r>
                        <a:rPr lang="ar-AE" sz="3200" b="0" i="1" u="none" strike="noStrike" cap="none" dirty="0" smtClean="0">
                          <a:solidFill>
                            <a:schemeClr val="dk1"/>
                          </a:solidFill>
                          <a:latin typeface="Cambria Math" panose="02040503050406030204" pitchFamily="18" charset="0"/>
                          <a:ea typeface="Calibri"/>
                          <a:cs typeface="Calibri"/>
                          <a:sym typeface="Calibri"/>
                        </a:rPr>
                        <m:t>𝐶</m:t>
                      </m:r>
                      <m:d>
                        <m:dPr>
                          <m:ctrlPr>
                            <a:rPr lang="ar-AE" sz="3200" b="0" i="1" u="none" strike="noStrike" cap="none" dirty="0" smtClean="0">
                              <a:solidFill>
                                <a:schemeClr val="dk1"/>
                              </a:solidFill>
                              <a:latin typeface="Cambria Math" panose="02040503050406030204" pitchFamily="18" charset="0"/>
                              <a:ea typeface="Calibri"/>
                              <a:cs typeface="Calibri"/>
                              <a:sym typeface="Calibri"/>
                            </a:rPr>
                          </m:ctrlPr>
                        </m:dPr>
                        <m:e>
                          <m:r>
                            <a:rPr lang="ar-AE" sz="3200" b="0" i="1" u="none" strike="noStrike" cap="none" dirty="0" smtClean="0">
                              <a:solidFill>
                                <a:schemeClr val="dk1"/>
                              </a:solidFill>
                              <a:latin typeface="Cambria Math" panose="02040503050406030204" pitchFamily="18" charset="0"/>
                              <a:ea typeface="Calibri"/>
                              <a:cs typeface="Calibri"/>
                              <a:sym typeface="Calibri"/>
                            </a:rPr>
                            <m:t>𝑞</m:t>
                          </m:r>
                        </m:e>
                      </m:d>
                    </m:oMath>
                  </m:oMathPara>
                </a14:m>
                <a:endParaRPr lang="ar-AE" sz="3200" b="0" u="none" strike="noStrike" cap="none">
                  <a:solidFill>
                    <a:schemeClr val="dk1"/>
                  </a:solidFill>
                  <a:ea typeface="Calibri"/>
                  <a:cs typeface="Calibri"/>
                  <a:sym typeface="Calibri"/>
                </a:endParaRPr>
              </a:p>
              <a:p>
                <a:pPr marL="131445" marR="0" lvl="0" indent="0" algn="l" rtl="0">
                  <a:lnSpc>
                    <a:spcPct val="100000"/>
                  </a:lnSpc>
                  <a:spcBef>
                    <a:spcPts val="360"/>
                  </a:spcBef>
                  <a:spcAft>
                    <a:spcPts val="0"/>
                  </a:spcAft>
                  <a:buClr>
                    <a:schemeClr val="dk1"/>
                  </a:buClr>
                  <a:buSzPts val="1800"/>
                  <a:buFont typeface="Arial"/>
                  <a:buNone/>
                </a:pPr>
                <a14:m>
                  <m:oMathPara xmlns:m="http://schemas.openxmlformats.org/officeDocument/2006/math">
                    <m:oMathParaPr>
                      <m:jc m:val="centerGroup"/>
                    </m:oMathParaPr>
                    <m:oMath xmlns:m="http://schemas.openxmlformats.org/officeDocument/2006/math">
                      <m:r>
                        <a:rPr lang="ar-AE" sz="3200" i="1" smtClean="0">
                          <a:latin typeface="Cambria Math" panose="02040503050406030204" pitchFamily="18" charset="0"/>
                          <a:ea typeface="Cambria Math" panose="02040503050406030204" pitchFamily="18" charset="0"/>
                        </a:rPr>
                        <m:t>⇒</m:t>
                      </m:r>
                      <m:r>
                        <a:rPr lang="ar-AE" sz="3200" i="1" smtClean="0">
                          <a:latin typeface="Cambria Math" panose="02040503050406030204" pitchFamily="18" charset="0"/>
                          <a:ea typeface="Cambria Math" panose="02040503050406030204" pitchFamily="18" charset="0"/>
                        </a:rPr>
                        <m:t>𝜋</m:t>
                      </m:r>
                      <m:d>
                        <m:dPr>
                          <m:ctrlPr>
                            <a:rPr lang="en-CA" sz="3200" b="0" i="1" smtClean="0">
                              <a:latin typeface="Cambria Math" panose="02040503050406030204" pitchFamily="18" charset="0"/>
                              <a:ea typeface="Cambria Math" panose="02040503050406030204" pitchFamily="18" charset="0"/>
                            </a:rPr>
                          </m:ctrlPr>
                        </m:dPr>
                        <m:e>
                          <m:r>
                            <a:rPr lang="en-CA" sz="3200" b="0" i="1" smtClean="0">
                              <a:latin typeface="Cambria Math" panose="02040503050406030204" pitchFamily="18" charset="0"/>
                              <a:ea typeface="Cambria Math" panose="02040503050406030204" pitchFamily="18" charset="0"/>
                            </a:rPr>
                            <m:t>𝑞</m:t>
                          </m:r>
                        </m:e>
                      </m:d>
                      <m:r>
                        <a:rPr lang="en-CA" sz="3200" b="0" i="1" smtClean="0">
                          <a:latin typeface="Cambria Math" panose="02040503050406030204" pitchFamily="18" charset="0"/>
                          <a:ea typeface="Cambria Math" panose="02040503050406030204" pitchFamily="18" charset="0"/>
                        </a:rPr>
                        <m:t>=</m:t>
                      </m:r>
                      <m:r>
                        <a:rPr lang="en-CA" sz="3200" b="0" i="1" smtClean="0">
                          <a:latin typeface="Cambria Math" panose="02040503050406030204" pitchFamily="18" charset="0"/>
                          <a:ea typeface="Cambria Math" panose="02040503050406030204" pitchFamily="18" charset="0"/>
                        </a:rPr>
                        <m:t>𝑝𝑞</m:t>
                      </m:r>
                      <m:r>
                        <a:rPr lang="en-CA" sz="3200" b="0" i="1" smtClean="0">
                          <a:latin typeface="Cambria Math" panose="02040503050406030204" pitchFamily="18" charset="0"/>
                          <a:ea typeface="Cambria Math" panose="02040503050406030204" pitchFamily="18" charset="0"/>
                        </a:rPr>
                        <m:t> −</m:t>
                      </m:r>
                      <m:r>
                        <a:rPr lang="en-CA" sz="3200" b="0" i="1" smtClean="0">
                          <a:latin typeface="Cambria Math" panose="02040503050406030204" pitchFamily="18" charset="0"/>
                          <a:ea typeface="Cambria Math" panose="02040503050406030204" pitchFamily="18" charset="0"/>
                        </a:rPr>
                        <m:t>𝑐𝑞</m:t>
                      </m:r>
                    </m:oMath>
                  </m:oMathPara>
                </a14:m>
                <a:endParaRPr lang="ar-AE" sz="3200"/>
              </a:p>
              <a:p>
                <a:pPr marL="131445" marR="0" lvl="0" indent="0" algn="l" rtl="0">
                  <a:lnSpc>
                    <a:spcPct val="100000"/>
                  </a:lnSpc>
                  <a:spcBef>
                    <a:spcPts val="360"/>
                  </a:spcBef>
                  <a:spcAft>
                    <a:spcPts val="0"/>
                  </a:spcAft>
                  <a:buClr>
                    <a:schemeClr val="dk1"/>
                  </a:buClr>
                  <a:buSzPts val="1800"/>
                  <a:buFont typeface="Arial"/>
                  <a:buNone/>
                </a:pPr>
                <a:endParaRPr lang="ar-AE" sz="3200" b="0" i="0" u="none" strike="noStrike" cap="none">
                  <a:solidFill>
                    <a:schemeClr val="dk1"/>
                  </a:solidFill>
                  <a:latin typeface="Calibri"/>
                  <a:ea typeface="Calibri"/>
                  <a:cs typeface="Calibri"/>
                  <a:sym typeface="Calibri"/>
                </a:endParaRPr>
              </a:p>
              <a:p>
                <a:pPr marL="131445" marR="0" lvl="0" indent="0" algn="l" rtl="0">
                  <a:lnSpc>
                    <a:spcPct val="100000"/>
                  </a:lnSpc>
                  <a:spcBef>
                    <a:spcPts val="360"/>
                  </a:spcBef>
                  <a:spcAft>
                    <a:spcPts val="0"/>
                  </a:spcAft>
                  <a:buClr>
                    <a:schemeClr val="dk1"/>
                  </a:buClr>
                  <a:buSzPts val="1800"/>
                  <a:buFont typeface="Arial"/>
                  <a:buNone/>
                </a:pPr>
                <a:r>
                  <a:rPr lang="en-US" sz="3200" b="1" i="0" u="none" strike="noStrike" cap="none">
                    <a:solidFill>
                      <a:schemeClr val="dk1"/>
                    </a:solidFill>
                    <a:latin typeface="Calibri"/>
                    <a:ea typeface="Calibri"/>
                    <a:cs typeface="Calibri"/>
                    <a:sym typeface="Calibri"/>
                  </a:rPr>
                  <a:t>Output Decision:</a:t>
                </a:r>
                <a:endParaRPr lang="en-US"/>
              </a:p>
              <a:p>
                <a:pPr marL="588645" marR="0" lvl="0" indent="-457200" algn="l" rtl="0">
                  <a:lnSpc>
                    <a:spcPct val="100000"/>
                  </a:lnSpc>
                  <a:spcBef>
                    <a:spcPts val="360"/>
                  </a:spcBef>
                  <a:spcAft>
                    <a:spcPts val="0"/>
                  </a:spcAft>
                  <a:buClr>
                    <a:schemeClr val="dk1"/>
                  </a:buClr>
                  <a:buSzPts val="1800"/>
                  <a:buFont typeface="Arial"/>
                  <a:buChar char="•"/>
                </a:pPr>
                <a:r>
                  <a:rPr lang="en-US" sz="3200" b="0" i="0" u="none" strike="noStrike" cap="none">
                    <a:solidFill>
                      <a:schemeClr val="dk1"/>
                    </a:solidFill>
                    <a:latin typeface="Calibri"/>
                    <a:ea typeface="Calibri"/>
                    <a:cs typeface="Calibri"/>
                    <a:sym typeface="Calibri"/>
                  </a:rPr>
                  <a:t>The profit of competitive firms is maximized when P=MR=MC</a:t>
                </a:r>
                <a:endParaRPr lang="en-US"/>
              </a:p>
              <a:p>
                <a:pPr marL="1045845" marR="0" lvl="1" indent="-457200" algn="l" rtl="0">
                  <a:lnSpc>
                    <a:spcPct val="100000"/>
                  </a:lnSpc>
                  <a:spcBef>
                    <a:spcPts val="360"/>
                  </a:spcBef>
                  <a:spcAft>
                    <a:spcPts val="0"/>
                  </a:spcAft>
                  <a:buClr>
                    <a:schemeClr val="dk1"/>
                  </a:buClr>
                  <a:buSzPts val="1575"/>
                  <a:buFont typeface="Arial"/>
                  <a:buChar char="–"/>
                </a:pPr>
                <a:r>
                  <a:rPr lang="en-US" sz="3200" b="0" i="0" u="none" strike="noStrike" cap="none">
                    <a:solidFill>
                      <a:schemeClr val="dk1"/>
                    </a:solidFill>
                    <a:latin typeface="Calibri"/>
                    <a:ea typeface="Calibri"/>
                    <a:cs typeface="Calibri"/>
                    <a:sym typeface="Calibri"/>
                  </a:rPr>
                  <a:t>For competitive firms, the marginal revenue is equal to price</a:t>
                </a:r>
                <a:endParaRPr lang="en-US" sz="3200"/>
              </a:p>
              <a:p>
                <a:pPr marL="1045845" marR="0" lvl="1" indent="-457200" algn="l" rtl="0">
                  <a:lnSpc>
                    <a:spcPct val="100000"/>
                  </a:lnSpc>
                  <a:spcBef>
                    <a:spcPts val="360"/>
                  </a:spcBef>
                  <a:spcAft>
                    <a:spcPts val="0"/>
                  </a:spcAft>
                  <a:buClr>
                    <a:schemeClr val="dk1"/>
                  </a:buClr>
                  <a:buSzPts val="1575"/>
                  <a:buFont typeface="Arial"/>
                  <a:buChar char="–"/>
                </a:pPr>
                <a:r>
                  <a:rPr lang="en-US" sz="3200" b="0" i="0" u="none" strike="noStrike" cap="none">
                    <a:solidFill>
                      <a:schemeClr val="dk1"/>
                    </a:solidFill>
                    <a:latin typeface="Calibri"/>
                    <a:ea typeface="Calibri"/>
                    <a:cs typeface="Calibri"/>
                    <a:sym typeface="Calibri"/>
                  </a:rPr>
                  <a:t>MR=MC is the level of output where marginal profits are zero (or when there is no further room for increasing profits by producing more).</a:t>
                </a:r>
                <a:endParaRPr sz="3200"/>
              </a:p>
            </p:txBody>
          </p:sp>
        </mc:Choice>
        <mc:Fallback xmlns="">
          <p:sp>
            <p:nvSpPr>
              <p:cNvPr id="719" name="Google Shape;719;p37"/>
              <p:cNvSpPr txBox="1">
                <a:spLocks noRot="1" noChangeAspect="1" noMove="1" noResize="1" noEditPoints="1" noAdjustHandles="1" noChangeArrowheads="1" noChangeShapeType="1" noTextEdit="1"/>
              </p:cNvSpPr>
              <p:nvPr/>
            </p:nvSpPr>
            <p:spPr>
              <a:xfrm>
                <a:off x="1852939" y="2304123"/>
                <a:ext cx="14022042" cy="6596135"/>
              </a:xfrm>
              <a:prstGeom prst="rect">
                <a:avLst/>
              </a:prstGeom>
              <a:blipFill>
                <a:blip r:embed="rId6"/>
                <a:stretch>
                  <a:fillRect l="-174" t="-370" r="-1217"/>
                </a:stretch>
              </a:blipFill>
              <a:ln>
                <a:noFill/>
              </a:ln>
            </p:spPr>
            <p:txBody>
              <a:bodyPr/>
              <a:lstStyle/>
              <a:p>
                <a:r>
                  <a:rPr lang="en-CA">
                    <a:noFill/>
                  </a:rPr>
                  <a:t> </a:t>
                </a:r>
              </a:p>
            </p:txBody>
          </p:sp>
        </mc:Fallback>
      </mc:AlternateContent>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723"/>
        <p:cNvGrpSpPr/>
        <p:nvPr/>
      </p:nvGrpSpPr>
      <p:grpSpPr>
        <a:xfrm>
          <a:off x="0" y="0"/>
          <a:ext cx="0" cy="0"/>
          <a:chOff x="0" y="0"/>
          <a:chExt cx="0" cy="0"/>
        </a:xfrm>
      </p:grpSpPr>
      <p:pic>
        <p:nvPicPr>
          <p:cNvPr id="724" name="Google Shape;724;p38"/>
          <p:cNvPicPr preferRelativeResize="0"/>
          <p:nvPr/>
        </p:nvPicPr>
        <p:blipFill rotWithShape="1">
          <a:blip r:embed="rId3">
            <a:alphaModFix/>
          </a:blip>
          <a:srcRect b="619"/>
          <a:stretch/>
        </p:blipFill>
        <p:spPr>
          <a:xfrm rot="2700000">
            <a:off x="16270669" y="-98947"/>
            <a:ext cx="2072513" cy="2059669"/>
          </a:xfrm>
          <a:prstGeom prst="rect">
            <a:avLst/>
          </a:prstGeom>
          <a:noFill/>
          <a:ln>
            <a:noFill/>
          </a:ln>
        </p:spPr>
      </p:pic>
      <p:grpSp>
        <p:nvGrpSpPr>
          <p:cNvPr id="725" name="Google Shape;725;p38"/>
          <p:cNvGrpSpPr/>
          <p:nvPr/>
        </p:nvGrpSpPr>
        <p:grpSpPr>
          <a:xfrm>
            <a:off x="0" y="8843309"/>
            <a:ext cx="18287996" cy="3230764"/>
            <a:chOff x="0" y="-38100"/>
            <a:chExt cx="4816592" cy="850900"/>
          </a:xfrm>
        </p:grpSpPr>
        <p:sp>
          <p:nvSpPr>
            <p:cNvPr id="726" name="Google Shape;726;p38"/>
            <p:cNvSpPr/>
            <p:nvPr/>
          </p:nvSpPr>
          <p:spPr>
            <a:xfrm>
              <a:off x="0" y="0"/>
              <a:ext cx="4816592" cy="342131"/>
            </a:xfrm>
            <a:custGeom>
              <a:avLst/>
              <a:gdLst/>
              <a:ahLst/>
              <a:cxnLst/>
              <a:rect l="l" t="t" r="r" b="b"/>
              <a:pathLst>
                <a:path w="4816592" h="342131" extrusionOk="0">
                  <a:moveTo>
                    <a:pt x="0" y="0"/>
                  </a:moveTo>
                  <a:lnTo>
                    <a:pt x="4816592" y="0"/>
                  </a:lnTo>
                  <a:lnTo>
                    <a:pt x="4816592" y="342131"/>
                  </a:lnTo>
                  <a:lnTo>
                    <a:pt x="0" y="342131"/>
                  </a:lnTo>
                  <a:close/>
                </a:path>
              </a:pathLst>
            </a:custGeom>
            <a:solidFill>
              <a:srgbClr val="FEC099"/>
            </a:solidFill>
            <a:ln>
              <a:noFill/>
            </a:ln>
          </p:spPr>
          <p:txBody>
            <a:bodyPr/>
            <a:lstStyle/>
            <a:p>
              <a:endParaRPr lang="en-CA"/>
            </a:p>
          </p:txBody>
        </p:sp>
        <p:sp>
          <p:nvSpPr>
            <p:cNvPr id="727" name="Google Shape;727;p38"/>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pic>
        <p:nvPicPr>
          <p:cNvPr id="728" name="Google Shape;728;p38"/>
          <p:cNvPicPr preferRelativeResize="0"/>
          <p:nvPr/>
        </p:nvPicPr>
        <p:blipFill rotWithShape="1">
          <a:blip r:embed="rId4">
            <a:alphaModFix/>
          </a:blip>
          <a:srcRect/>
          <a:stretch/>
        </p:blipFill>
        <p:spPr>
          <a:xfrm>
            <a:off x="107745" y="9061043"/>
            <a:ext cx="1716191" cy="1175659"/>
          </a:xfrm>
          <a:prstGeom prst="rect">
            <a:avLst/>
          </a:prstGeom>
          <a:noFill/>
          <a:ln>
            <a:noFill/>
          </a:ln>
        </p:spPr>
      </p:pic>
      <p:pic>
        <p:nvPicPr>
          <p:cNvPr id="729" name="Google Shape;729;p38"/>
          <p:cNvPicPr preferRelativeResize="0"/>
          <p:nvPr/>
        </p:nvPicPr>
        <p:blipFill rotWithShape="1">
          <a:blip r:embed="rId5">
            <a:alphaModFix/>
          </a:blip>
          <a:srcRect/>
          <a:stretch/>
        </p:blipFill>
        <p:spPr>
          <a:xfrm>
            <a:off x="15845978" y="7130810"/>
            <a:ext cx="2733798" cy="3538897"/>
          </a:xfrm>
          <a:prstGeom prst="rect">
            <a:avLst/>
          </a:prstGeom>
          <a:noFill/>
          <a:ln>
            <a:noFill/>
          </a:ln>
        </p:spPr>
      </p:pic>
      <p:sp>
        <p:nvSpPr>
          <p:cNvPr id="730" name="Google Shape;730;p38"/>
          <p:cNvSpPr txBox="1"/>
          <p:nvPr/>
        </p:nvSpPr>
        <p:spPr>
          <a:xfrm>
            <a:off x="965840" y="374027"/>
            <a:ext cx="8229600" cy="1143000"/>
          </a:xfrm>
          <a:prstGeom prst="rect">
            <a:avLst/>
          </a:prstGeom>
          <a:noFill/>
          <a:ln>
            <a:noFill/>
          </a:ln>
        </p:spPr>
        <p:txBody>
          <a:bodyPr spcFirstLastPara="1" wrap="square" lIns="91425" tIns="45700" rIns="91425" bIns="45700" anchor="ctr" anchorCtr="0">
            <a:normAutofit fontScale="92500" lnSpcReduction="20000"/>
          </a:bodyPr>
          <a:lstStyle/>
          <a:p>
            <a:pPr marL="131445" marR="0" lvl="0" indent="0" algn="ctr" rtl="0">
              <a:lnSpc>
                <a:spcPct val="100000"/>
              </a:lnSpc>
              <a:spcBef>
                <a:spcPts val="0"/>
              </a:spcBef>
              <a:spcAft>
                <a:spcPts val="0"/>
              </a:spcAft>
              <a:buClr>
                <a:schemeClr val="dk1"/>
              </a:buClr>
              <a:buSzPct val="56250"/>
              <a:buFont typeface="Calibri"/>
              <a:buNone/>
            </a:pPr>
            <a:r>
              <a:rPr lang="en-US" sz="4400" b="1" i="0" u="none" strike="noStrike" cap="none">
                <a:solidFill>
                  <a:schemeClr val="dk1"/>
                </a:solidFill>
                <a:latin typeface="Calibri"/>
                <a:ea typeface="Calibri"/>
                <a:cs typeface="Calibri"/>
                <a:sym typeface="Calibri"/>
              </a:rPr>
              <a:t>Characteristics of Perfectly Competitive Firms</a:t>
            </a:r>
            <a:endParaRPr/>
          </a:p>
        </p:txBody>
      </p:sp>
      <p:sp>
        <p:nvSpPr>
          <p:cNvPr id="2" name="Google Shape;719;p37">
            <a:extLst>
              <a:ext uri="{FF2B5EF4-FFF2-40B4-BE49-F238E27FC236}">
                <a16:creationId xmlns:a16="http://schemas.microsoft.com/office/drawing/2014/main" id="{6EC9BE6C-55F2-4D28-3EA1-35CF78546CA9}"/>
              </a:ext>
            </a:extLst>
          </p:cNvPr>
          <p:cNvSpPr txBox="1"/>
          <p:nvPr/>
        </p:nvSpPr>
        <p:spPr>
          <a:xfrm>
            <a:off x="965840" y="1647037"/>
            <a:ext cx="8628794" cy="6596135"/>
          </a:xfrm>
          <a:prstGeom prst="rect">
            <a:avLst/>
          </a:prstGeom>
          <a:noFill/>
          <a:ln>
            <a:noFill/>
          </a:ln>
        </p:spPr>
        <p:txBody>
          <a:bodyPr spcFirstLastPara="1" wrap="square" lIns="91425" tIns="45700" rIns="91425" bIns="45700" anchor="t" anchorCtr="0">
            <a:normAutofit/>
          </a:bodyPr>
          <a:lstStyle/>
          <a:p>
            <a:pPr marL="588645" marR="0" lvl="0" indent="-457200" algn="l" rtl="0">
              <a:lnSpc>
                <a:spcPct val="100000"/>
              </a:lnSpc>
              <a:spcBef>
                <a:spcPts val="360"/>
              </a:spcBef>
              <a:spcAft>
                <a:spcPts val="0"/>
              </a:spcAft>
              <a:buClr>
                <a:schemeClr val="dk1"/>
              </a:buClr>
              <a:buSzPts val="1800"/>
              <a:buFont typeface="Arial" panose="020B0604020202020204" pitchFamily="34" charset="0"/>
              <a:buChar char="•"/>
            </a:pPr>
            <a:r>
              <a:rPr lang="en-CA" sz="3200" b="0" i="0" u="none" strike="noStrike" cap="none">
                <a:solidFill>
                  <a:schemeClr val="dk1"/>
                </a:solidFill>
                <a:latin typeface="Calibri"/>
                <a:ea typeface="Calibri"/>
                <a:cs typeface="Calibri"/>
                <a:sym typeface="Calibri"/>
              </a:rPr>
              <a:t>When Q &lt; Q*, marginal revenue is greater than marginal cost, meaning for each additional unit produced, the revenue will be higher</a:t>
            </a:r>
          </a:p>
          <a:p>
            <a:pPr marL="588645" marR="0" lvl="0" indent="-457200" algn="l" rtl="0">
              <a:lnSpc>
                <a:spcPct val="100000"/>
              </a:lnSpc>
              <a:spcBef>
                <a:spcPts val="360"/>
              </a:spcBef>
              <a:spcAft>
                <a:spcPts val="0"/>
              </a:spcAft>
              <a:buClr>
                <a:schemeClr val="dk1"/>
              </a:buClr>
              <a:buSzPts val="1800"/>
              <a:buFont typeface="Wingdings" pitchFamily="2" charset="2"/>
              <a:buChar char="à"/>
            </a:pPr>
            <a:r>
              <a:rPr lang="en-CA" sz="3200" b="0" i="0" u="none" strike="noStrike" cap="none">
                <a:solidFill>
                  <a:schemeClr val="dk1"/>
                </a:solidFill>
                <a:latin typeface="Calibri"/>
                <a:ea typeface="Calibri"/>
                <a:cs typeface="Calibri"/>
                <a:sym typeface="Calibri"/>
              </a:rPr>
              <a:t>Firms will produce more</a:t>
            </a:r>
          </a:p>
          <a:p>
            <a:pPr marL="588645" marR="0" lvl="0" indent="-457200" algn="l" rtl="0">
              <a:lnSpc>
                <a:spcPct val="100000"/>
              </a:lnSpc>
              <a:spcBef>
                <a:spcPts val="360"/>
              </a:spcBef>
              <a:spcAft>
                <a:spcPts val="0"/>
              </a:spcAft>
              <a:buClr>
                <a:schemeClr val="dk1"/>
              </a:buClr>
              <a:buSzPts val="1800"/>
              <a:buFont typeface="Arial" panose="020B0604020202020204" pitchFamily="34" charset="0"/>
              <a:buChar char="•"/>
            </a:pPr>
            <a:endParaRPr lang="en-CA" sz="3200">
              <a:solidFill>
                <a:schemeClr val="dk1"/>
              </a:solidFill>
              <a:latin typeface="Calibri"/>
              <a:cs typeface="Calibri"/>
              <a:sym typeface="Calibri"/>
            </a:endParaRPr>
          </a:p>
          <a:p>
            <a:pPr marL="588645" marR="0" lvl="0" indent="-457200" algn="l" rtl="0">
              <a:lnSpc>
                <a:spcPct val="100000"/>
              </a:lnSpc>
              <a:spcBef>
                <a:spcPts val="360"/>
              </a:spcBef>
              <a:spcAft>
                <a:spcPts val="0"/>
              </a:spcAft>
              <a:buClr>
                <a:schemeClr val="dk1"/>
              </a:buClr>
              <a:buSzPts val="1800"/>
              <a:buFont typeface="Arial" panose="020B0604020202020204" pitchFamily="34" charset="0"/>
              <a:buChar char="•"/>
            </a:pPr>
            <a:r>
              <a:rPr lang="en-CA" sz="3200">
                <a:solidFill>
                  <a:schemeClr val="dk1"/>
                </a:solidFill>
                <a:latin typeface="Calibri"/>
                <a:cs typeface="Calibri"/>
                <a:sym typeface="Calibri"/>
              </a:rPr>
              <a:t>When Q &gt; Q*, marginal revenue is less than marginal cost, meaning that for each extra unit produced, the cost will be higher than revenue.</a:t>
            </a:r>
          </a:p>
          <a:p>
            <a:pPr marL="588645" marR="0" lvl="0" indent="-457200" algn="l" rtl="0">
              <a:lnSpc>
                <a:spcPct val="100000"/>
              </a:lnSpc>
              <a:spcBef>
                <a:spcPts val="360"/>
              </a:spcBef>
              <a:spcAft>
                <a:spcPts val="0"/>
              </a:spcAft>
              <a:buClr>
                <a:schemeClr val="dk1"/>
              </a:buClr>
              <a:buSzPts val="1800"/>
              <a:buFont typeface="Wingdings" pitchFamily="2" charset="2"/>
              <a:buChar char="à"/>
            </a:pPr>
            <a:r>
              <a:rPr lang="en-CA" sz="3200">
                <a:solidFill>
                  <a:schemeClr val="dk1"/>
                </a:solidFill>
                <a:latin typeface="Calibri"/>
                <a:cs typeface="Calibri"/>
                <a:sym typeface="Calibri"/>
              </a:rPr>
              <a:t>firms will produce less </a:t>
            </a:r>
          </a:p>
          <a:p>
            <a:pPr marL="588645" marR="0" lvl="0" indent="-457200" algn="l" rtl="0">
              <a:lnSpc>
                <a:spcPct val="100000"/>
              </a:lnSpc>
              <a:spcBef>
                <a:spcPts val="360"/>
              </a:spcBef>
              <a:spcAft>
                <a:spcPts val="0"/>
              </a:spcAft>
              <a:buClr>
                <a:schemeClr val="dk1"/>
              </a:buClr>
              <a:buSzPts val="1800"/>
              <a:buFont typeface="Wingdings" pitchFamily="2" charset="2"/>
              <a:buChar char="à"/>
            </a:pPr>
            <a:endParaRPr lang="en-CA" sz="3200">
              <a:solidFill>
                <a:schemeClr val="dk1"/>
              </a:solidFill>
              <a:latin typeface="Calibri"/>
              <a:cs typeface="Calibri"/>
              <a:sym typeface="Calibri"/>
            </a:endParaRPr>
          </a:p>
          <a:p>
            <a:pPr marL="588645" marR="0" lvl="0" indent="-457200" algn="l" rtl="0">
              <a:lnSpc>
                <a:spcPct val="100000"/>
              </a:lnSpc>
              <a:spcBef>
                <a:spcPts val="360"/>
              </a:spcBef>
              <a:spcAft>
                <a:spcPts val="0"/>
              </a:spcAft>
              <a:buClr>
                <a:schemeClr val="dk1"/>
              </a:buClr>
              <a:buSzPts val="1800"/>
              <a:buFont typeface="Arial" panose="020B0604020202020204" pitchFamily="34" charset="0"/>
              <a:buChar char="•"/>
            </a:pPr>
            <a:r>
              <a:rPr lang="en-CA" sz="3200">
                <a:solidFill>
                  <a:schemeClr val="dk1"/>
                </a:solidFill>
                <a:latin typeface="Calibri"/>
                <a:cs typeface="Calibri"/>
                <a:sym typeface="Calibri"/>
              </a:rPr>
              <a:t>Q = Q* (MR=MC) is the sweet spot that allows a firm to maximize profit.</a:t>
            </a:r>
            <a:endParaRPr sz="3200"/>
          </a:p>
        </p:txBody>
      </p:sp>
      <p:pic>
        <p:nvPicPr>
          <p:cNvPr id="4" name="Picture 3" descr="A diagram of a profit&#10;&#10;Description automatically generated">
            <a:extLst>
              <a:ext uri="{FF2B5EF4-FFF2-40B4-BE49-F238E27FC236}">
                <a16:creationId xmlns:a16="http://schemas.microsoft.com/office/drawing/2014/main" id="{01B49968-B39C-ECFC-8011-76AF0F159FC5}"/>
              </a:ext>
            </a:extLst>
          </p:cNvPr>
          <p:cNvPicPr>
            <a:picLocks noChangeAspect="1"/>
          </p:cNvPicPr>
          <p:nvPr/>
        </p:nvPicPr>
        <p:blipFill>
          <a:blip r:embed="rId6"/>
          <a:stretch>
            <a:fillRect/>
          </a:stretch>
        </p:blipFill>
        <p:spPr>
          <a:xfrm>
            <a:off x="9842883" y="394746"/>
            <a:ext cx="6402289" cy="3994177"/>
          </a:xfrm>
          <a:prstGeom prst="rect">
            <a:avLst/>
          </a:prstGeom>
        </p:spPr>
      </p:pic>
      <p:pic>
        <p:nvPicPr>
          <p:cNvPr id="6" name="Picture 5" descr="A diagram of a graph&#10;&#10;Description automatically generated">
            <a:extLst>
              <a:ext uri="{FF2B5EF4-FFF2-40B4-BE49-F238E27FC236}">
                <a16:creationId xmlns:a16="http://schemas.microsoft.com/office/drawing/2014/main" id="{F8E001F2-C0C3-3DBC-57F3-A102E515D243}"/>
              </a:ext>
            </a:extLst>
          </p:cNvPr>
          <p:cNvPicPr>
            <a:picLocks noChangeAspect="1"/>
          </p:cNvPicPr>
          <p:nvPr/>
        </p:nvPicPr>
        <p:blipFill>
          <a:blip r:embed="rId7"/>
          <a:stretch>
            <a:fillRect/>
          </a:stretch>
        </p:blipFill>
        <p:spPr>
          <a:xfrm>
            <a:off x="9859729" y="4656278"/>
            <a:ext cx="6385443" cy="4035820"/>
          </a:xfrm>
          <a:prstGeom prst="rect">
            <a:avLst/>
          </a:prstGeo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735"/>
        <p:cNvGrpSpPr/>
        <p:nvPr/>
      </p:nvGrpSpPr>
      <p:grpSpPr>
        <a:xfrm>
          <a:off x="0" y="0"/>
          <a:ext cx="0" cy="0"/>
          <a:chOff x="0" y="0"/>
          <a:chExt cx="0" cy="0"/>
        </a:xfrm>
      </p:grpSpPr>
      <p:pic>
        <p:nvPicPr>
          <p:cNvPr id="736" name="Google Shape;736;p39"/>
          <p:cNvPicPr preferRelativeResize="0"/>
          <p:nvPr/>
        </p:nvPicPr>
        <p:blipFill rotWithShape="1">
          <a:blip r:embed="rId3">
            <a:alphaModFix/>
          </a:blip>
          <a:srcRect b="619"/>
          <a:stretch/>
        </p:blipFill>
        <p:spPr>
          <a:xfrm rot="2700000">
            <a:off x="16270669" y="-98947"/>
            <a:ext cx="2072513" cy="2059669"/>
          </a:xfrm>
          <a:prstGeom prst="rect">
            <a:avLst/>
          </a:prstGeom>
          <a:noFill/>
          <a:ln>
            <a:noFill/>
          </a:ln>
        </p:spPr>
      </p:pic>
      <p:grpSp>
        <p:nvGrpSpPr>
          <p:cNvPr id="737" name="Google Shape;737;p39"/>
          <p:cNvGrpSpPr/>
          <p:nvPr/>
        </p:nvGrpSpPr>
        <p:grpSpPr>
          <a:xfrm>
            <a:off x="0" y="8843309"/>
            <a:ext cx="18287996" cy="3230764"/>
            <a:chOff x="0" y="-38100"/>
            <a:chExt cx="4816592" cy="850900"/>
          </a:xfrm>
        </p:grpSpPr>
        <p:sp>
          <p:nvSpPr>
            <p:cNvPr id="738" name="Google Shape;738;p39"/>
            <p:cNvSpPr/>
            <p:nvPr/>
          </p:nvSpPr>
          <p:spPr>
            <a:xfrm>
              <a:off x="0" y="0"/>
              <a:ext cx="4816592" cy="342131"/>
            </a:xfrm>
            <a:custGeom>
              <a:avLst/>
              <a:gdLst/>
              <a:ahLst/>
              <a:cxnLst/>
              <a:rect l="l" t="t" r="r" b="b"/>
              <a:pathLst>
                <a:path w="4816592" h="342131" extrusionOk="0">
                  <a:moveTo>
                    <a:pt x="0" y="0"/>
                  </a:moveTo>
                  <a:lnTo>
                    <a:pt x="4816592" y="0"/>
                  </a:lnTo>
                  <a:lnTo>
                    <a:pt x="4816592" y="342131"/>
                  </a:lnTo>
                  <a:lnTo>
                    <a:pt x="0" y="342131"/>
                  </a:lnTo>
                  <a:close/>
                </a:path>
              </a:pathLst>
            </a:custGeom>
            <a:solidFill>
              <a:srgbClr val="FEC099"/>
            </a:solidFill>
            <a:ln>
              <a:noFill/>
            </a:ln>
          </p:spPr>
          <p:txBody>
            <a:bodyPr/>
            <a:lstStyle/>
            <a:p>
              <a:endParaRPr lang="en-CA"/>
            </a:p>
          </p:txBody>
        </p:sp>
        <p:sp>
          <p:nvSpPr>
            <p:cNvPr id="739" name="Google Shape;739;p39"/>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pic>
        <p:nvPicPr>
          <p:cNvPr id="740" name="Google Shape;740;p39"/>
          <p:cNvPicPr preferRelativeResize="0"/>
          <p:nvPr/>
        </p:nvPicPr>
        <p:blipFill rotWithShape="1">
          <a:blip r:embed="rId4">
            <a:alphaModFix/>
          </a:blip>
          <a:srcRect/>
          <a:stretch/>
        </p:blipFill>
        <p:spPr>
          <a:xfrm>
            <a:off x="107745" y="9061043"/>
            <a:ext cx="1716191" cy="1175659"/>
          </a:xfrm>
          <a:prstGeom prst="rect">
            <a:avLst/>
          </a:prstGeom>
          <a:noFill/>
          <a:ln>
            <a:noFill/>
          </a:ln>
        </p:spPr>
      </p:pic>
      <p:pic>
        <p:nvPicPr>
          <p:cNvPr id="741" name="Google Shape;741;p39"/>
          <p:cNvPicPr preferRelativeResize="0"/>
          <p:nvPr/>
        </p:nvPicPr>
        <p:blipFill rotWithShape="1">
          <a:blip r:embed="rId5">
            <a:alphaModFix/>
          </a:blip>
          <a:srcRect/>
          <a:stretch/>
        </p:blipFill>
        <p:spPr>
          <a:xfrm>
            <a:off x="15845978" y="7130810"/>
            <a:ext cx="2733798" cy="3538897"/>
          </a:xfrm>
          <a:prstGeom prst="rect">
            <a:avLst/>
          </a:prstGeom>
          <a:noFill/>
          <a:ln>
            <a:noFill/>
          </a:ln>
        </p:spPr>
      </p:pic>
      <p:sp>
        <p:nvSpPr>
          <p:cNvPr id="742" name="Google Shape;742;p39"/>
          <p:cNvSpPr txBox="1"/>
          <p:nvPr/>
        </p:nvSpPr>
        <p:spPr>
          <a:xfrm>
            <a:off x="2324050" y="359376"/>
            <a:ext cx="8229600" cy="1143000"/>
          </a:xfrm>
          <a:prstGeom prst="rect">
            <a:avLst/>
          </a:prstGeom>
          <a:noFill/>
          <a:ln>
            <a:noFill/>
          </a:ln>
        </p:spPr>
        <p:txBody>
          <a:bodyPr spcFirstLastPara="1" wrap="square" lIns="91425" tIns="45700" rIns="91425" bIns="45700" anchor="ctr" anchorCtr="0">
            <a:normAutofit/>
          </a:bodyPr>
          <a:lstStyle/>
          <a:p>
            <a:pPr marL="131445" marR="0" lvl="0" indent="0" algn="ctr" rtl="0">
              <a:lnSpc>
                <a:spcPct val="100000"/>
              </a:lnSpc>
              <a:spcBef>
                <a:spcPts val="0"/>
              </a:spcBef>
              <a:spcAft>
                <a:spcPts val="0"/>
              </a:spcAft>
              <a:buClr>
                <a:schemeClr val="dk1"/>
              </a:buClr>
              <a:buSzPts val="2475"/>
              <a:buFont typeface="Calibri"/>
              <a:buNone/>
            </a:pPr>
            <a:r>
              <a:rPr lang="en-US" sz="4400" b="1" i="0" u="none" strike="noStrike" cap="none">
                <a:solidFill>
                  <a:schemeClr val="dk1"/>
                </a:solidFill>
                <a:latin typeface="Calibri"/>
                <a:ea typeface="Calibri"/>
                <a:cs typeface="Calibri"/>
                <a:sym typeface="Calibri"/>
              </a:rPr>
              <a:t>Short Run Shutdown Decision</a:t>
            </a:r>
            <a:endParaRPr/>
          </a:p>
        </p:txBody>
      </p:sp>
      <p:sp>
        <p:nvSpPr>
          <p:cNvPr id="743" name="Google Shape;743;p39"/>
          <p:cNvSpPr txBox="1"/>
          <p:nvPr/>
        </p:nvSpPr>
        <p:spPr>
          <a:xfrm>
            <a:off x="965840" y="1502376"/>
            <a:ext cx="10142427" cy="6958226"/>
          </a:xfrm>
          <a:prstGeom prst="rect">
            <a:avLst/>
          </a:prstGeom>
          <a:noFill/>
          <a:ln>
            <a:noFill/>
          </a:ln>
        </p:spPr>
        <p:txBody>
          <a:bodyPr spcFirstLastPara="1" wrap="square" lIns="91425" tIns="45700" rIns="91425" bIns="45700" anchor="t" anchorCtr="0">
            <a:noAutofit/>
          </a:bodyPr>
          <a:lstStyle/>
          <a:p>
            <a:pPr marL="131445" marR="0" lvl="0" indent="0" algn="l" rtl="0">
              <a:lnSpc>
                <a:spcPct val="100000"/>
              </a:lnSpc>
              <a:spcBef>
                <a:spcPts val="360"/>
              </a:spcBef>
              <a:spcAft>
                <a:spcPts val="0"/>
              </a:spcAft>
              <a:buClr>
                <a:schemeClr val="dk1"/>
              </a:buClr>
              <a:buSzPct val="56250"/>
              <a:buFont typeface="Arial"/>
              <a:buNone/>
            </a:pPr>
            <a:r>
              <a:rPr lang="en-US" sz="3200" b="0" i="0" u="sng" strike="noStrike" cap="none">
                <a:solidFill>
                  <a:schemeClr val="dk1"/>
                </a:solidFill>
                <a:latin typeface="Calibri"/>
                <a:ea typeface="Calibri"/>
                <a:cs typeface="Calibri"/>
                <a:sym typeface="Calibri"/>
              </a:rPr>
              <a:t>If P &gt; AVC, a firm will still produce even if it is experiencing a loss</a:t>
            </a:r>
            <a:endParaRPr lang="en-CA" sz="3200"/>
          </a:p>
          <a:p>
            <a:pPr marL="588645" marR="0" lvl="0" indent="-457200" algn="l" rtl="0">
              <a:lnSpc>
                <a:spcPct val="100000"/>
              </a:lnSpc>
              <a:spcBef>
                <a:spcPts val="360"/>
              </a:spcBef>
              <a:spcAft>
                <a:spcPts val="0"/>
              </a:spcAft>
              <a:buClr>
                <a:schemeClr val="dk1"/>
              </a:buClr>
              <a:buSzPct val="56250"/>
              <a:buFont typeface="Arial"/>
              <a:buChar char="•"/>
            </a:pPr>
            <a:r>
              <a:rPr lang="en-US" sz="3200" b="0" i="0" u="none" strike="noStrike" cap="none">
                <a:solidFill>
                  <a:schemeClr val="dk1"/>
                </a:solidFill>
                <a:latin typeface="Calibri"/>
                <a:ea typeface="Calibri"/>
                <a:cs typeface="Calibri"/>
                <a:sym typeface="Calibri"/>
              </a:rPr>
              <a:t>This is because firms can reduce their losses by producing more when P &gt; AVC</a:t>
            </a:r>
            <a:endParaRPr lang="en-CA" sz="3200"/>
          </a:p>
          <a:p>
            <a:pPr marL="588645" marR="0" lvl="0" indent="-457200" algn="l" rtl="0">
              <a:lnSpc>
                <a:spcPct val="100000"/>
              </a:lnSpc>
              <a:spcBef>
                <a:spcPts val="360"/>
              </a:spcBef>
              <a:spcAft>
                <a:spcPts val="0"/>
              </a:spcAft>
              <a:buClr>
                <a:schemeClr val="dk1"/>
              </a:buClr>
              <a:buSzPct val="56250"/>
              <a:buFont typeface="Arial"/>
              <a:buChar char="•"/>
            </a:pPr>
            <a:r>
              <a:rPr lang="en-US" sz="3200" b="0" i="0" u="none" strike="noStrike" cap="none">
                <a:solidFill>
                  <a:schemeClr val="dk1"/>
                </a:solidFill>
                <a:latin typeface="Calibri"/>
                <a:ea typeface="Calibri"/>
                <a:cs typeface="Calibri"/>
                <a:sym typeface="Calibri"/>
              </a:rPr>
              <a:t>Revenue can cover all of VC and a portion of FC. As a result, by producing, the firm’s loss &lt; FC</a:t>
            </a:r>
            <a:endParaRPr lang="en-CA" sz="3200"/>
          </a:p>
          <a:p>
            <a:pPr marL="588645" marR="0" lvl="0" indent="-457200" algn="l" rtl="0">
              <a:lnSpc>
                <a:spcPct val="100000"/>
              </a:lnSpc>
              <a:spcBef>
                <a:spcPts val="360"/>
              </a:spcBef>
              <a:spcAft>
                <a:spcPts val="0"/>
              </a:spcAft>
              <a:buClr>
                <a:schemeClr val="dk1"/>
              </a:buClr>
              <a:buSzPct val="56250"/>
              <a:buFont typeface="Arial"/>
              <a:buChar char="•"/>
            </a:pPr>
            <a:r>
              <a:rPr lang="en-US" sz="3200" b="0" i="0" u="none" strike="noStrike" cap="none">
                <a:solidFill>
                  <a:schemeClr val="dk1"/>
                </a:solidFill>
                <a:latin typeface="Calibri"/>
                <a:ea typeface="Calibri"/>
                <a:cs typeface="Calibri"/>
                <a:sym typeface="Calibri"/>
              </a:rPr>
              <a:t>In the short run, firms can avoid variable costs (VC) such as labor costs by shutting down, but not the (sunk) fixed costs (such as rent)</a:t>
            </a:r>
            <a:endParaRPr lang="en-CA" sz="3200"/>
          </a:p>
          <a:p>
            <a:pPr marL="131445" marR="0" lvl="0" indent="0" algn="l" rtl="0">
              <a:lnSpc>
                <a:spcPct val="100000"/>
              </a:lnSpc>
              <a:spcBef>
                <a:spcPts val="360"/>
              </a:spcBef>
              <a:spcAft>
                <a:spcPts val="0"/>
              </a:spcAft>
              <a:buClr>
                <a:schemeClr val="dk1"/>
              </a:buClr>
              <a:buSzPct val="56250"/>
              <a:buFont typeface="Arial"/>
              <a:buNone/>
            </a:pPr>
            <a:endParaRPr sz="3200" b="0" i="0" u="none" strike="noStrike" cap="none">
              <a:solidFill>
                <a:schemeClr val="dk1"/>
              </a:solidFill>
              <a:latin typeface="Calibri"/>
              <a:ea typeface="Calibri"/>
              <a:cs typeface="Calibri"/>
              <a:sym typeface="Calibri"/>
            </a:endParaRPr>
          </a:p>
          <a:p>
            <a:pPr marL="131445" marR="0" lvl="0" indent="0" algn="l" rtl="0">
              <a:lnSpc>
                <a:spcPct val="100000"/>
              </a:lnSpc>
              <a:spcBef>
                <a:spcPts val="360"/>
              </a:spcBef>
              <a:spcAft>
                <a:spcPts val="0"/>
              </a:spcAft>
              <a:buClr>
                <a:schemeClr val="dk1"/>
              </a:buClr>
              <a:buSzPct val="56250"/>
              <a:buFont typeface="Arial"/>
              <a:buNone/>
            </a:pPr>
            <a:r>
              <a:rPr lang="en-US" sz="3200" b="0" i="0" u="sng" strike="noStrike" cap="none">
                <a:solidFill>
                  <a:schemeClr val="dk1"/>
                </a:solidFill>
                <a:latin typeface="Calibri"/>
                <a:ea typeface="Calibri"/>
                <a:cs typeface="Calibri"/>
                <a:sym typeface="Calibri"/>
              </a:rPr>
              <a:t>If P &lt; AVC, the firm will shut down</a:t>
            </a:r>
            <a:endParaRPr lang="en-CA" sz="3200"/>
          </a:p>
          <a:p>
            <a:pPr marL="588645" marR="0" lvl="0" indent="-457200" algn="l" rtl="0">
              <a:lnSpc>
                <a:spcPct val="100000"/>
              </a:lnSpc>
              <a:spcBef>
                <a:spcPts val="360"/>
              </a:spcBef>
              <a:spcAft>
                <a:spcPts val="0"/>
              </a:spcAft>
              <a:buClr>
                <a:schemeClr val="dk1"/>
              </a:buClr>
              <a:buSzPct val="56250"/>
              <a:buFont typeface="Arial"/>
              <a:buChar char="•"/>
            </a:pPr>
            <a:r>
              <a:rPr lang="en-US" sz="3200" b="0" i="0" u="none" strike="noStrike" cap="none">
                <a:solidFill>
                  <a:schemeClr val="dk1"/>
                </a:solidFill>
                <a:latin typeface="Calibri"/>
                <a:ea typeface="Calibri"/>
                <a:cs typeface="Calibri"/>
                <a:sym typeface="Calibri"/>
              </a:rPr>
              <a:t>In this case, the firm cannot cover even its VC. By producing, the loss becomes greater than FC</a:t>
            </a:r>
            <a:endParaRPr lang="en-CA" sz="3200"/>
          </a:p>
          <a:p>
            <a:pPr marL="588645" marR="0" lvl="0" indent="-457200" algn="l" rtl="0">
              <a:lnSpc>
                <a:spcPct val="100000"/>
              </a:lnSpc>
              <a:spcBef>
                <a:spcPts val="360"/>
              </a:spcBef>
              <a:spcAft>
                <a:spcPts val="0"/>
              </a:spcAft>
              <a:buClr>
                <a:schemeClr val="dk1"/>
              </a:buClr>
              <a:buSzPct val="56250"/>
              <a:buFont typeface="Arial"/>
              <a:buChar char="•"/>
            </a:pPr>
            <a:r>
              <a:rPr lang="en-US" sz="3200" b="0" i="0" u="none" strike="noStrike" cap="none">
                <a:solidFill>
                  <a:schemeClr val="dk1"/>
                </a:solidFill>
                <a:latin typeface="Calibri"/>
                <a:ea typeface="Calibri"/>
                <a:cs typeface="Calibri"/>
                <a:sym typeface="Calibri"/>
              </a:rPr>
              <a:t>If it shuts down, then the firm’s loss is limited to its FC</a:t>
            </a:r>
            <a:endParaRPr lang="en-CA" sz="3200"/>
          </a:p>
        </p:txBody>
      </p:sp>
      <p:pic>
        <p:nvPicPr>
          <p:cNvPr id="3" name="Picture 2" descr="A diagram of a function&#10;&#10;Description automatically generated with medium confidence">
            <a:extLst>
              <a:ext uri="{FF2B5EF4-FFF2-40B4-BE49-F238E27FC236}">
                <a16:creationId xmlns:a16="http://schemas.microsoft.com/office/drawing/2014/main" id="{BEFCA889-72DA-9F99-0BC6-1D8790B07F3F}"/>
              </a:ext>
            </a:extLst>
          </p:cNvPr>
          <p:cNvPicPr>
            <a:picLocks noChangeAspect="1"/>
          </p:cNvPicPr>
          <p:nvPr/>
        </p:nvPicPr>
        <p:blipFill>
          <a:blip r:embed="rId6"/>
          <a:stretch>
            <a:fillRect/>
          </a:stretch>
        </p:blipFill>
        <p:spPr>
          <a:xfrm>
            <a:off x="11108267" y="2549196"/>
            <a:ext cx="6718300" cy="4445000"/>
          </a:xfrm>
          <a:prstGeom prst="rect">
            <a:avLst/>
          </a:prstGeom>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747"/>
        <p:cNvGrpSpPr/>
        <p:nvPr/>
      </p:nvGrpSpPr>
      <p:grpSpPr>
        <a:xfrm>
          <a:off x="0" y="0"/>
          <a:ext cx="0" cy="0"/>
          <a:chOff x="0" y="0"/>
          <a:chExt cx="0" cy="0"/>
        </a:xfrm>
      </p:grpSpPr>
      <p:pic>
        <p:nvPicPr>
          <p:cNvPr id="748" name="Google Shape;748;p40"/>
          <p:cNvPicPr preferRelativeResize="0"/>
          <p:nvPr/>
        </p:nvPicPr>
        <p:blipFill rotWithShape="1">
          <a:blip r:embed="rId3">
            <a:alphaModFix/>
          </a:blip>
          <a:srcRect b="619"/>
          <a:stretch/>
        </p:blipFill>
        <p:spPr>
          <a:xfrm rot="2700000">
            <a:off x="16270669" y="-98947"/>
            <a:ext cx="2072513" cy="2059669"/>
          </a:xfrm>
          <a:prstGeom prst="rect">
            <a:avLst/>
          </a:prstGeom>
          <a:noFill/>
          <a:ln>
            <a:noFill/>
          </a:ln>
        </p:spPr>
      </p:pic>
      <p:grpSp>
        <p:nvGrpSpPr>
          <p:cNvPr id="749" name="Google Shape;749;p40"/>
          <p:cNvGrpSpPr/>
          <p:nvPr/>
        </p:nvGrpSpPr>
        <p:grpSpPr>
          <a:xfrm>
            <a:off x="0" y="8843309"/>
            <a:ext cx="18287996" cy="3230764"/>
            <a:chOff x="0" y="-38100"/>
            <a:chExt cx="4816592" cy="850900"/>
          </a:xfrm>
        </p:grpSpPr>
        <p:sp>
          <p:nvSpPr>
            <p:cNvPr id="750" name="Google Shape;750;p40"/>
            <p:cNvSpPr/>
            <p:nvPr/>
          </p:nvSpPr>
          <p:spPr>
            <a:xfrm>
              <a:off x="0" y="0"/>
              <a:ext cx="4816592" cy="342131"/>
            </a:xfrm>
            <a:custGeom>
              <a:avLst/>
              <a:gdLst/>
              <a:ahLst/>
              <a:cxnLst/>
              <a:rect l="l" t="t" r="r" b="b"/>
              <a:pathLst>
                <a:path w="4816592" h="342131" extrusionOk="0">
                  <a:moveTo>
                    <a:pt x="0" y="0"/>
                  </a:moveTo>
                  <a:lnTo>
                    <a:pt x="4816592" y="0"/>
                  </a:lnTo>
                  <a:lnTo>
                    <a:pt x="4816592" y="342131"/>
                  </a:lnTo>
                  <a:lnTo>
                    <a:pt x="0" y="342131"/>
                  </a:lnTo>
                  <a:close/>
                </a:path>
              </a:pathLst>
            </a:custGeom>
            <a:solidFill>
              <a:srgbClr val="FEC099"/>
            </a:solidFill>
            <a:ln>
              <a:noFill/>
            </a:ln>
          </p:spPr>
          <p:txBody>
            <a:bodyPr/>
            <a:lstStyle/>
            <a:p>
              <a:endParaRPr lang="en-CA"/>
            </a:p>
          </p:txBody>
        </p:sp>
        <p:sp>
          <p:nvSpPr>
            <p:cNvPr id="751" name="Google Shape;751;p40"/>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pic>
        <p:nvPicPr>
          <p:cNvPr id="752" name="Google Shape;752;p40"/>
          <p:cNvPicPr preferRelativeResize="0"/>
          <p:nvPr/>
        </p:nvPicPr>
        <p:blipFill rotWithShape="1">
          <a:blip r:embed="rId4">
            <a:alphaModFix/>
          </a:blip>
          <a:srcRect/>
          <a:stretch/>
        </p:blipFill>
        <p:spPr>
          <a:xfrm>
            <a:off x="107745" y="9061043"/>
            <a:ext cx="1716191" cy="1175659"/>
          </a:xfrm>
          <a:prstGeom prst="rect">
            <a:avLst/>
          </a:prstGeom>
          <a:noFill/>
          <a:ln>
            <a:noFill/>
          </a:ln>
        </p:spPr>
      </p:pic>
      <p:pic>
        <p:nvPicPr>
          <p:cNvPr id="753" name="Google Shape;753;p40"/>
          <p:cNvPicPr preferRelativeResize="0"/>
          <p:nvPr/>
        </p:nvPicPr>
        <p:blipFill rotWithShape="1">
          <a:blip r:embed="rId5">
            <a:alphaModFix/>
          </a:blip>
          <a:srcRect/>
          <a:stretch/>
        </p:blipFill>
        <p:spPr>
          <a:xfrm>
            <a:off x="15845978" y="7130810"/>
            <a:ext cx="2733798" cy="3538897"/>
          </a:xfrm>
          <a:prstGeom prst="rect">
            <a:avLst/>
          </a:prstGeom>
          <a:noFill/>
          <a:ln>
            <a:noFill/>
          </a:ln>
        </p:spPr>
      </p:pic>
      <p:sp>
        <p:nvSpPr>
          <p:cNvPr id="754" name="Google Shape;754;p40"/>
          <p:cNvSpPr txBox="1"/>
          <p:nvPr/>
        </p:nvSpPr>
        <p:spPr>
          <a:xfrm>
            <a:off x="4051250" y="359376"/>
            <a:ext cx="8229600" cy="1143000"/>
          </a:xfrm>
          <a:prstGeom prst="rect">
            <a:avLst/>
          </a:prstGeom>
          <a:noFill/>
          <a:ln>
            <a:noFill/>
          </a:ln>
        </p:spPr>
        <p:txBody>
          <a:bodyPr spcFirstLastPara="1" wrap="square" lIns="91425" tIns="45700" rIns="91425" bIns="45700" anchor="ctr" anchorCtr="0">
            <a:normAutofit/>
          </a:bodyPr>
          <a:lstStyle/>
          <a:p>
            <a:pPr marL="131445" marR="0" lvl="0" indent="0" algn="ctr" rtl="0">
              <a:lnSpc>
                <a:spcPct val="100000"/>
              </a:lnSpc>
              <a:spcBef>
                <a:spcPts val="0"/>
              </a:spcBef>
              <a:spcAft>
                <a:spcPts val="0"/>
              </a:spcAft>
              <a:buClr>
                <a:schemeClr val="dk1"/>
              </a:buClr>
              <a:buSzPts val="2475"/>
              <a:buFont typeface="Calibri"/>
              <a:buNone/>
            </a:pPr>
            <a:r>
              <a:rPr lang="en-US" sz="4400" b="1" i="0" u="none" strike="noStrike" cap="none">
                <a:solidFill>
                  <a:schemeClr val="dk1"/>
                </a:solidFill>
                <a:latin typeface="Calibri"/>
                <a:ea typeface="Calibri"/>
                <a:cs typeface="Calibri"/>
                <a:sym typeface="Calibri"/>
              </a:rPr>
              <a:t>Long Run Shutdown Decision</a:t>
            </a:r>
            <a:endParaRPr/>
          </a:p>
        </p:txBody>
      </p:sp>
      <p:sp>
        <p:nvSpPr>
          <p:cNvPr id="755" name="Google Shape;755;p40"/>
          <p:cNvSpPr txBox="1"/>
          <p:nvPr/>
        </p:nvSpPr>
        <p:spPr>
          <a:xfrm>
            <a:off x="1823936" y="2464908"/>
            <a:ext cx="14022042" cy="6596135"/>
          </a:xfrm>
          <a:prstGeom prst="rect">
            <a:avLst/>
          </a:prstGeom>
          <a:noFill/>
          <a:ln>
            <a:noFill/>
          </a:ln>
        </p:spPr>
        <p:txBody>
          <a:bodyPr spcFirstLastPara="1" wrap="square" lIns="91425" tIns="45700" rIns="91425" bIns="45700" anchor="t" anchorCtr="0">
            <a:normAutofit/>
          </a:bodyPr>
          <a:lstStyle/>
          <a:p>
            <a:pPr marL="131445" marR="0" lvl="0" algn="l" rtl="0">
              <a:lnSpc>
                <a:spcPct val="100000"/>
              </a:lnSpc>
              <a:spcBef>
                <a:spcPts val="360"/>
              </a:spcBef>
              <a:spcAft>
                <a:spcPts val="0"/>
              </a:spcAft>
              <a:buClr>
                <a:schemeClr val="dk1"/>
              </a:buClr>
              <a:buSzPct val="56250"/>
            </a:pPr>
            <a:r>
              <a:rPr lang="en-US" sz="3200" b="0" i="0" u="none" strike="noStrike" cap="none" dirty="0">
                <a:solidFill>
                  <a:schemeClr val="dk1"/>
                </a:solidFill>
                <a:latin typeface="Calibri"/>
                <a:ea typeface="Calibri"/>
                <a:cs typeface="Calibri"/>
                <a:sym typeface="Calibri"/>
              </a:rPr>
              <a:t>In the long run, </a:t>
            </a:r>
          </a:p>
          <a:p>
            <a:pPr marL="588645" marR="0" lvl="0" indent="-457200" algn="l" rtl="0">
              <a:lnSpc>
                <a:spcPct val="100000"/>
              </a:lnSpc>
              <a:spcBef>
                <a:spcPts val="360"/>
              </a:spcBef>
              <a:spcAft>
                <a:spcPts val="0"/>
              </a:spcAft>
              <a:buClr>
                <a:schemeClr val="dk1"/>
              </a:buClr>
              <a:buSzPct val="56250"/>
              <a:buFont typeface="Arial" panose="020B0604020202020204" pitchFamily="34" charset="0"/>
              <a:buChar char="•"/>
            </a:pPr>
            <a:r>
              <a:rPr lang="en-US" sz="3200" b="0" i="0" u="none" strike="noStrike" cap="none" dirty="0">
                <a:solidFill>
                  <a:schemeClr val="dk1"/>
                </a:solidFill>
                <a:latin typeface="Calibri"/>
                <a:ea typeface="Calibri"/>
                <a:cs typeface="Calibri"/>
                <a:sym typeface="Calibri"/>
              </a:rPr>
              <a:t>all costs (FC and VC) are avoidable</a:t>
            </a:r>
          </a:p>
          <a:p>
            <a:pPr marL="588645" marR="0" lvl="0" indent="-457200" algn="l" rtl="0">
              <a:lnSpc>
                <a:spcPct val="100000"/>
              </a:lnSpc>
              <a:spcBef>
                <a:spcPts val="360"/>
              </a:spcBef>
              <a:spcAft>
                <a:spcPts val="0"/>
              </a:spcAft>
              <a:buClr>
                <a:schemeClr val="dk1"/>
              </a:buClr>
              <a:buSzPct val="56250"/>
              <a:buFont typeface="Arial" panose="020B0604020202020204" pitchFamily="34" charset="0"/>
              <a:buChar char="•"/>
            </a:pPr>
            <a:r>
              <a:rPr lang="en-US" sz="3200" dirty="0">
                <a:solidFill>
                  <a:schemeClr val="dk1"/>
                </a:solidFill>
                <a:latin typeface="Calibri"/>
                <a:cs typeface="Calibri"/>
                <a:sym typeface="Calibri"/>
              </a:rPr>
              <a:t>Economic profits are zero, i.e., P = </a:t>
            </a:r>
            <a:r>
              <a:rPr lang="en-US" sz="3200" dirty="0" err="1">
                <a:solidFill>
                  <a:schemeClr val="dk1"/>
                </a:solidFill>
                <a:latin typeface="Calibri"/>
                <a:cs typeface="Calibri"/>
                <a:sym typeface="Calibri"/>
              </a:rPr>
              <a:t>AC</a:t>
            </a:r>
            <a:r>
              <a:rPr lang="en-US" sz="3200" baseline="-25000" dirty="0" err="1">
                <a:solidFill>
                  <a:schemeClr val="dk1"/>
                </a:solidFill>
                <a:latin typeface="Calibri"/>
                <a:cs typeface="Calibri"/>
                <a:sym typeface="Calibri"/>
              </a:rPr>
              <a:t>min</a:t>
            </a:r>
            <a:endParaRPr lang="en-CA" sz="3200" baseline="-25000" dirty="0"/>
          </a:p>
          <a:p>
            <a:pPr marL="588645" marR="0" lvl="0" indent="-457200" algn="l" rtl="0">
              <a:lnSpc>
                <a:spcPct val="100000"/>
              </a:lnSpc>
              <a:spcBef>
                <a:spcPts val="360"/>
              </a:spcBef>
              <a:spcAft>
                <a:spcPts val="0"/>
              </a:spcAft>
              <a:buClr>
                <a:schemeClr val="dk1"/>
              </a:buClr>
              <a:buSzPct val="56250"/>
              <a:buFont typeface="Arial"/>
              <a:buChar char="•"/>
            </a:pPr>
            <a:r>
              <a:rPr lang="en-US" sz="3200" b="0" i="0" u="none" strike="noStrike" cap="none" dirty="0">
                <a:solidFill>
                  <a:schemeClr val="dk1"/>
                </a:solidFill>
                <a:latin typeface="Calibri"/>
                <a:ea typeface="Calibri"/>
                <a:cs typeface="Calibri"/>
                <a:sym typeface="Calibri"/>
              </a:rPr>
              <a:t>Profit maximization is at P = MC</a:t>
            </a:r>
          </a:p>
          <a:p>
            <a:pPr marL="131445" marR="0" lvl="0" algn="l" rtl="0">
              <a:lnSpc>
                <a:spcPct val="100000"/>
              </a:lnSpc>
              <a:spcBef>
                <a:spcPts val="360"/>
              </a:spcBef>
              <a:spcAft>
                <a:spcPts val="0"/>
              </a:spcAft>
              <a:buClr>
                <a:schemeClr val="dk1"/>
              </a:buClr>
              <a:buSzPct val="56250"/>
            </a:pPr>
            <a:endParaRPr lang="en-US" sz="3200" b="0" i="0" u="none" strike="noStrike" cap="none" dirty="0">
              <a:solidFill>
                <a:schemeClr val="dk1"/>
              </a:solidFill>
              <a:latin typeface="Calibri"/>
              <a:ea typeface="Calibri"/>
              <a:cs typeface="Calibri"/>
              <a:sym typeface="Calibri"/>
            </a:endParaRPr>
          </a:p>
          <a:p>
            <a:pPr marL="131445" marR="0" lvl="0" algn="l" rtl="0">
              <a:lnSpc>
                <a:spcPct val="100000"/>
              </a:lnSpc>
              <a:spcBef>
                <a:spcPts val="360"/>
              </a:spcBef>
              <a:spcAft>
                <a:spcPts val="0"/>
              </a:spcAft>
              <a:buClr>
                <a:schemeClr val="dk1"/>
              </a:buClr>
              <a:buSzPct val="56250"/>
            </a:pPr>
            <a:r>
              <a:rPr lang="en-US" sz="3200" dirty="0">
                <a:solidFill>
                  <a:schemeClr val="dk1"/>
                </a:solidFill>
                <a:latin typeface="Calibri"/>
                <a:ea typeface="Calibri"/>
                <a:cs typeface="Calibri"/>
                <a:sym typeface="Calibri"/>
              </a:rPr>
              <a:t>Therefore,</a:t>
            </a:r>
            <a:endParaRPr lang="en-US" sz="3200" b="0" i="0" u="none" strike="noStrike" cap="none" dirty="0">
              <a:solidFill>
                <a:schemeClr val="dk1"/>
              </a:solidFill>
              <a:latin typeface="Calibri"/>
              <a:ea typeface="Calibri"/>
              <a:cs typeface="Calibri"/>
              <a:sym typeface="Calibri"/>
            </a:endParaRPr>
          </a:p>
          <a:p>
            <a:pPr marL="588645" marR="0" lvl="0" indent="-457200" algn="l" rtl="0">
              <a:lnSpc>
                <a:spcPct val="100000"/>
              </a:lnSpc>
              <a:spcBef>
                <a:spcPts val="360"/>
              </a:spcBef>
              <a:spcAft>
                <a:spcPts val="0"/>
              </a:spcAft>
              <a:buClr>
                <a:schemeClr val="dk1"/>
              </a:buClr>
              <a:buSzPct val="56250"/>
              <a:buFont typeface="Arial"/>
              <a:buChar char="•"/>
            </a:pPr>
            <a:r>
              <a:rPr lang="en-US" sz="3200" b="0" i="0" u="none" strike="noStrike" cap="none" dirty="0">
                <a:solidFill>
                  <a:schemeClr val="dk1"/>
                </a:solidFill>
                <a:latin typeface="Calibri"/>
                <a:ea typeface="Calibri"/>
                <a:cs typeface="Calibri"/>
                <a:sym typeface="Calibri"/>
              </a:rPr>
              <a:t>If P &lt; ATC, then the firm will shut down</a:t>
            </a:r>
            <a:endParaRPr lang="en-CA" sz="3200" dirty="0"/>
          </a:p>
          <a:p>
            <a:pPr marL="588645" marR="0" lvl="0" indent="-457200" algn="l" rtl="0">
              <a:lnSpc>
                <a:spcPct val="100000"/>
              </a:lnSpc>
              <a:spcBef>
                <a:spcPts val="360"/>
              </a:spcBef>
              <a:spcAft>
                <a:spcPts val="0"/>
              </a:spcAft>
              <a:buClr>
                <a:schemeClr val="dk1"/>
              </a:buClr>
              <a:buSzPct val="56250"/>
              <a:buFont typeface="Arial"/>
              <a:buChar char="•"/>
            </a:pPr>
            <a:r>
              <a:rPr lang="en-US" sz="3200" b="0" i="0" u="none" strike="noStrike" cap="none" dirty="0">
                <a:solidFill>
                  <a:schemeClr val="dk1"/>
                </a:solidFill>
                <a:latin typeface="Calibri"/>
                <a:ea typeface="Calibri"/>
                <a:cs typeface="Calibri"/>
                <a:sym typeface="Calibri"/>
              </a:rPr>
              <a:t>If P &gt; ATC, then the firm will continue to produce</a:t>
            </a:r>
            <a:endParaRPr lang="en-CA" sz="3200" dirty="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759"/>
        <p:cNvGrpSpPr/>
        <p:nvPr/>
      </p:nvGrpSpPr>
      <p:grpSpPr>
        <a:xfrm>
          <a:off x="0" y="0"/>
          <a:ext cx="0" cy="0"/>
          <a:chOff x="0" y="0"/>
          <a:chExt cx="0" cy="0"/>
        </a:xfrm>
      </p:grpSpPr>
      <p:pic>
        <p:nvPicPr>
          <p:cNvPr id="760" name="Google Shape;760;p41"/>
          <p:cNvPicPr preferRelativeResize="0"/>
          <p:nvPr/>
        </p:nvPicPr>
        <p:blipFill rotWithShape="1">
          <a:blip r:embed="rId4">
            <a:alphaModFix/>
          </a:blip>
          <a:srcRect b="619"/>
          <a:stretch/>
        </p:blipFill>
        <p:spPr>
          <a:xfrm rot="2700000">
            <a:off x="16270669" y="-98947"/>
            <a:ext cx="2072513" cy="2059669"/>
          </a:xfrm>
          <a:prstGeom prst="rect">
            <a:avLst/>
          </a:prstGeom>
          <a:noFill/>
          <a:ln>
            <a:noFill/>
          </a:ln>
        </p:spPr>
      </p:pic>
      <p:grpSp>
        <p:nvGrpSpPr>
          <p:cNvPr id="761" name="Google Shape;761;p41"/>
          <p:cNvGrpSpPr/>
          <p:nvPr/>
        </p:nvGrpSpPr>
        <p:grpSpPr>
          <a:xfrm>
            <a:off x="0" y="8843309"/>
            <a:ext cx="18287996" cy="3230764"/>
            <a:chOff x="0" y="-38100"/>
            <a:chExt cx="4816592" cy="850900"/>
          </a:xfrm>
        </p:grpSpPr>
        <p:sp>
          <p:nvSpPr>
            <p:cNvPr id="762" name="Google Shape;762;p41"/>
            <p:cNvSpPr/>
            <p:nvPr/>
          </p:nvSpPr>
          <p:spPr>
            <a:xfrm>
              <a:off x="0" y="0"/>
              <a:ext cx="4816592" cy="342131"/>
            </a:xfrm>
            <a:custGeom>
              <a:avLst/>
              <a:gdLst/>
              <a:ahLst/>
              <a:cxnLst/>
              <a:rect l="l" t="t" r="r" b="b"/>
              <a:pathLst>
                <a:path w="4816592" h="342131" extrusionOk="0">
                  <a:moveTo>
                    <a:pt x="0" y="0"/>
                  </a:moveTo>
                  <a:lnTo>
                    <a:pt x="4816592" y="0"/>
                  </a:lnTo>
                  <a:lnTo>
                    <a:pt x="4816592" y="342131"/>
                  </a:lnTo>
                  <a:lnTo>
                    <a:pt x="0" y="342131"/>
                  </a:lnTo>
                  <a:close/>
                </a:path>
              </a:pathLst>
            </a:custGeom>
            <a:solidFill>
              <a:srgbClr val="FEC099"/>
            </a:solidFill>
            <a:ln>
              <a:noFill/>
            </a:ln>
          </p:spPr>
          <p:txBody>
            <a:bodyPr/>
            <a:lstStyle/>
            <a:p>
              <a:endParaRPr lang="en-CA"/>
            </a:p>
          </p:txBody>
        </p:sp>
        <p:sp>
          <p:nvSpPr>
            <p:cNvPr id="763" name="Google Shape;763;p41"/>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pic>
        <p:nvPicPr>
          <p:cNvPr id="764" name="Google Shape;764;p41"/>
          <p:cNvPicPr preferRelativeResize="0"/>
          <p:nvPr/>
        </p:nvPicPr>
        <p:blipFill rotWithShape="1">
          <a:blip r:embed="rId5">
            <a:alphaModFix/>
          </a:blip>
          <a:srcRect/>
          <a:stretch/>
        </p:blipFill>
        <p:spPr>
          <a:xfrm>
            <a:off x="107745" y="9061043"/>
            <a:ext cx="1716191" cy="1175659"/>
          </a:xfrm>
          <a:prstGeom prst="rect">
            <a:avLst/>
          </a:prstGeom>
          <a:noFill/>
          <a:ln>
            <a:noFill/>
          </a:ln>
        </p:spPr>
      </p:pic>
      <p:pic>
        <p:nvPicPr>
          <p:cNvPr id="765" name="Google Shape;765;p41"/>
          <p:cNvPicPr preferRelativeResize="0"/>
          <p:nvPr/>
        </p:nvPicPr>
        <p:blipFill rotWithShape="1">
          <a:blip r:embed="rId6">
            <a:alphaModFix/>
          </a:blip>
          <a:srcRect/>
          <a:stretch/>
        </p:blipFill>
        <p:spPr>
          <a:xfrm>
            <a:off x="15845978" y="7130810"/>
            <a:ext cx="2733798" cy="3538897"/>
          </a:xfrm>
          <a:prstGeom prst="rect">
            <a:avLst/>
          </a:prstGeom>
          <a:noFill/>
          <a:ln>
            <a:noFill/>
          </a:ln>
        </p:spPr>
      </p:pic>
      <p:sp>
        <p:nvSpPr>
          <p:cNvPr id="766" name="Google Shape;766;p41"/>
          <p:cNvSpPr txBox="1"/>
          <p:nvPr/>
        </p:nvSpPr>
        <p:spPr>
          <a:xfrm>
            <a:off x="4051250" y="359376"/>
            <a:ext cx="8229600" cy="1143000"/>
          </a:xfrm>
          <a:prstGeom prst="rect">
            <a:avLst/>
          </a:prstGeom>
          <a:noFill/>
          <a:ln>
            <a:noFill/>
          </a:ln>
        </p:spPr>
        <p:txBody>
          <a:bodyPr spcFirstLastPara="1" wrap="square" lIns="91425" tIns="45700" rIns="91425" bIns="45700" anchor="ctr" anchorCtr="0">
            <a:normAutofit/>
          </a:bodyPr>
          <a:lstStyle/>
          <a:p>
            <a:pPr marL="131445" marR="0" lvl="0" indent="0" algn="ctr" rtl="0">
              <a:lnSpc>
                <a:spcPct val="100000"/>
              </a:lnSpc>
              <a:spcBef>
                <a:spcPts val="0"/>
              </a:spcBef>
              <a:spcAft>
                <a:spcPts val="0"/>
              </a:spcAft>
              <a:buClr>
                <a:schemeClr val="dk1"/>
              </a:buClr>
              <a:buSzPts val="2475"/>
              <a:buFont typeface="Calibri"/>
              <a:buNone/>
            </a:pPr>
            <a:r>
              <a:rPr lang="en-US" sz="4400" b="1" i="0" u="none" strike="noStrike" cap="none" dirty="0">
                <a:solidFill>
                  <a:schemeClr val="dk1"/>
                </a:solidFill>
                <a:latin typeface="Calibri"/>
                <a:ea typeface="Calibri"/>
                <a:cs typeface="Calibri"/>
                <a:sym typeface="Calibri"/>
              </a:rPr>
              <a:t>Question 13</a:t>
            </a:r>
            <a:endParaRPr dirty="0"/>
          </a:p>
        </p:txBody>
      </p:sp>
      <mc:AlternateContent xmlns:mc="http://schemas.openxmlformats.org/markup-compatibility/2006">
        <mc:Choice xmlns:a14="http://schemas.microsoft.com/office/drawing/2010/main" Requires="a14">
          <p:sp>
            <p:nvSpPr>
              <p:cNvPr id="767" name="Google Shape;767;p41"/>
              <p:cNvSpPr txBox="1"/>
              <p:nvPr/>
            </p:nvSpPr>
            <p:spPr>
              <a:xfrm>
                <a:off x="1719013" y="1647037"/>
                <a:ext cx="10070215" cy="5733404"/>
              </a:xfrm>
              <a:prstGeom prst="rect">
                <a:avLst/>
              </a:prstGeom>
              <a:noFill/>
              <a:ln>
                <a:noFill/>
              </a:ln>
            </p:spPr>
            <p:txBody>
              <a:bodyPr spcFirstLastPara="1" wrap="square" lIns="91425" tIns="45700" rIns="91425" bIns="45700" anchor="t" anchorCtr="0">
                <a:normAutofit/>
              </a:bodyPr>
              <a:lstStyle/>
              <a:p>
                <a:pPr marL="131445" marR="0" lvl="0" algn="l" rtl="0">
                  <a:lnSpc>
                    <a:spcPct val="100000"/>
                  </a:lnSpc>
                  <a:spcBef>
                    <a:spcPts val="360"/>
                  </a:spcBef>
                  <a:spcAft>
                    <a:spcPts val="0"/>
                  </a:spcAft>
                  <a:buClr>
                    <a:schemeClr val="dk1"/>
                  </a:buClr>
                  <a:buSzPts val="1800"/>
                </a:pPr>
                <a:r>
                  <a:rPr lang="en-US" sz="3200" b="0" i="0" u="none" strike="noStrike" cap="none" dirty="0">
                    <a:solidFill>
                      <a:schemeClr val="dk1"/>
                    </a:solidFill>
                    <a:latin typeface="Calibri"/>
                    <a:ea typeface="Calibri"/>
                    <a:cs typeface="Calibri"/>
                    <a:sym typeface="Calibri"/>
                  </a:rPr>
                  <a:t>Suppose a firm in a competitive market has variable cost function given by </a:t>
                </a:r>
                <a14:m>
                  <m:oMath xmlns:m="http://schemas.openxmlformats.org/officeDocument/2006/math">
                    <m:r>
                      <a:rPr lang="en-US" sz="3200" b="0" i="1" u="none" strike="noStrike" cap="none" dirty="0" smtClean="0">
                        <a:solidFill>
                          <a:schemeClr val="dk1"/>
                        </a:solidFill>
                        <a:latin typeface="Cambria Math" panose="02040503050406030204" pitchFamily="18" charset="0"/>
                        <a:ea typeface="Calibri"/>
                        <a:cs typeface="Calibri"/>
                        <a:sym typeface="Calibri"/>
                      </a:rPr>
                      <m:t>𝑉𝐶</m:t>
                    </m:r>
                    <m:r>
                      <a:rPr lang="en-US" sz="3200" b="0" i="1" u="none" strike="noStrike" cap="none" dirty="0" smtClean="0">
                        <a:solidFill>
                          <a:schemeClr val="dk1"/>
                        </a:solidFill>
                        <a:latin typeface="Cambria Math" panose="02040503050406030204" pitchFamily="18" charset="0"/>
                        <a:ea typeface="Calibri"/>
                        <a:cs typeface="Calibri"/>
                        <a:sym typeface="Calibri"/>
                      </a:rPr>
                      <m:t> = 6</m:t>
                    </m:r>
                    <m:r>
                      <a:rPr lang="en-US" sz="3200" b="0" i="1" u="none" strike="noStrike" cap="none" dirty="0" smtClean="0">
                        <a:solidFill>
                          <a:schemeClr val="dk1"/>
                        </a:solidFill>
                        <a:latin typeface="Cambria Math" panose="02040503050406030204" pitchFamily="18" charset="0"/>
                        <a:ea typeface="Calibri"/>
                        <a:cs typeface="Calibri"/>
                        <a:sym typeface="Calibri"/>
                      </a:rPr>
                      <m:t>𝑞</m:t>
                    </m:r>
                    <m:r>
                      <a:rPr lang="en-US" sz="3200" b="0" i="1" u="none" strike="noStrike" cap="none" dirty="0" smtClean="0">
                        <a:solidFill>
                          <a:schemeClr val="dk1"/>
                        </a:solidFill>
                        <a:latin typeface="Cambria Math" panose="02040503050406030204" pitchFamily="18" charset="0"/>
                        <a:ea typeface="Calibri"/>
                        <a:cs typeface="Calibri"/>
                        <a:sym typeface="Calibri"/>
                      </a:rPr>
                      <m:t> + </m:t>
                    </m:r>
                    <m:sSup>
                      <m:sSupPr>
                        <m:ctrlPr>
                          <a:rPr lang="en-CA" sz="3200" b="0" i="1" u="none" strike="noStrike" cap="none" dirty="0" smtClean="0">
                            <a:solidFill>
                              <a:schemeClr val="dk1"/>
                            </a:solidFill>
                            <a:latin typeface="Cambria Math" panose="02040503050406030204" pitchFamily="18" charset="0"/>
                            <a:ea typeface="Calibri"/>
                            <a:cs typeface="Calibri"/>
                            <a:sym typeface="Calibri"/>
                          </a:rPr>
                        </m:ctrlPr>
                      </m:sSupPr>
                      <m:e>
                        <m:r>
                          <a:rPr lang="en-US" sz="3200" b="0" i="1" u="none" strike="noStrike" cap="none" dirty="0" smtClean="0">
                            <a:solidFill>
                              <a:schemeClr val="dk1"/>
                            </a:solidFill>
                            <a:latin typeface="Cambria Math" panose="02040503050406030204" pitchFamily="18" charset="0"/>
                            <a:ea typeface="Calibri"/>
                            <a:cs typeface="Calibri"/>
                            <a:sym typeface="Calibri"/>
                          </a:rPr>
                          <m:t>𝑞</m:t>
                        </m:r>
                      </m:e>
                      <m:sup>
                        <m:r>
                          <a:rPr lang="en-CA" sz="3200" b="0" i="1" u="none" strike="noStrike" cap="none" dirty="0" smtClean="0">
                            <a:solidFill>
                              <a:schemeClr val="dk1"/>
                            </a:solidFill>
                            <a:latin typeface="Cambria Math" panose="02040503050406030204" pitchFamily="18" charset="0"/>
                            <a:ea typeface="Calibri"/>
                            <a:cs typeface="Calibri"/>
                            <a:sym typeface="Calibri"/>
                          </a:rPr>
                          <m:t>2</m:t>
                        </m:r>
                      </m:sup>
                    </m:sSup>
                    <m:r>
                      <a:rPr lang="en-US" sz="3200" b="0" i="1" u="none" strike="noStrike" cap="none" dirty="0" smtClean="0">
                        <a:solidFill>
                          <a:schemeClr val="dk1"/>
                        </a:solidFill>
                        <a:latin typeface="Cambria Math" panose="02040503050406030204" pitchFamily="18" charset="0"/>
                        <a:ea typeface="Calibri"/>
                        <a:cs typeface="Calibri"/>
                        <a:sym typeface="Calibri"/>
                      </a:rPr>
                      <m:t> </m:t>
                    </m:r>
                  </m:oMath>
                </a14:m>
                <a:r>
                  <a:rPr lang="en-US" sz="3200" b="0" i="0" u="none" strike="noStrike" cap="none" dirty="0">
                    <a:solidFill>
                      <a:schemeClr val="dk1"/>
                    </a:solidFill>
                    <a:latin typeface="Calibri"/>
                    <a:ea typeface="Calibri"/>
                    <a:cs typeface="Calibri"/>
                    <a:sym typeface="Calibri"/>
                  </a:rPr>
                  <a:t>. </a:t>
                </a:r>
              </a:p>
              <a:p>
                <a:pPr marL="588645" marR="0" lvl="0" indent="-457200" algn="l" rtl="0">
                  <a:lnSpc>
                    <a:spcPct val="100000"/>
                  </a:lnSpc>
                  <a:spcBef>
                    <a:spcPts val="360"/>
                  </a:spcBef>
                  <a:spcAft>
                    <a:spcPts val="0"/>
                  </a:spcAft>
                  <a:buClr>
                    <a:schemeClr val="dk1"/>
                  </a:buClr>
                  <a:buSzPts val="1800"/>
                  <a:buFont typeface="Arial"/>
                  <a:buChar char="•"/>
                </a:pPr>
                <a:endParaRPr lang="en-US" sz="3200" dirty="0">
                  <a:solidFill>
                    <a:schemeClr val="dk1"/>
                  </a:solidFill>
                  <a:latin typeface="Calibri"/>
                  <a:ea typeface="Calibri"/>
                  <a:cs typeface="Calibri"/>
                  <a:sym typeface="Calibri"/>
                </a:endParaRPr>
              </a:p>
              <a:p>
                <a:pPr marL="131445" marR="0" lvl="0" algn="l" rtl="0">
                  <a:lnSpc>
                    <a:spcPct val="100000"/>
                  </a:lnSpc>
                  <a:spcBef>
                    <a:spcPts val="360"/>
                  </a:spcBef>
                  <a:spcAft>
                    <a:spcPts val="0"/>
                  </a:spcAft>
                  <a:buClr>
                    <a:schemeClr val="dk1"/>
                  </a:buClr>
                  <a:buSzPts val="1800"/>
                </a:pPr>
                <a:r>
                  <a:rPr lang="en-US" sz="3200" b="0" i="0" u="none" strike="noStrike" cap="none" dirty="0">
                    <a:solidFill>
                      <a:schemeClr val="dk1"/>
                    </a:solidFill>
                    <a:latin typeface="Calibri"/>
                    <a:ea typeface="Calibri"/>
                    <a:cs typeface="Calibri"/>
                    <a:sym typeface="Calibri"/>
                  </a:rPr>
                  <a:t>This firm will shut down when the market price is below its minimum efficient price. This is the point of the lowest MC.</a:t>
                </a:r>
              </a:p>
              <a:p>
                <a:pPr marL="131445" marR="0" lvl="0" algn="l" rtl="0">
                  <a:lnSpc>
                    <a:spcPct val="100000"/>
                  </a:lnSpc>
                  <a:spcBef>
                    <a:spcPts val="360"/>
                  </a:spcBef>
                  <a:spcAft>
                    <a:spcPts val="0"/>
                  </a:spcAft>
                  <a:buClr>
                    <a:schemeClr val="dk1"/>
                  </a:buClr>
                  <a:buSzPts val="1800"/>
                </a:pPr>
                <a14:m>
                  <m:oMathPara xmlns:m="http://schemas.openxmlformats.org/officeDocument/2006/math">
                    <m:oMathParaPr>
                      <m:jc m:val="centerGroup"/>
                    </m:oMathParaPr>
                    <m:oMath xmlns:m="http://schemas.openxmlformats.org/officeDocument/2006/math">
                      <m:r>
                        <a:rPr lang="en-CA" sz="3200" b="0" i="1" u="none" strike="noStrike" cap="none" smtClean="0">
                          <a:solidFill>
                            <a:schemeClr val="dk1"/>
                          </a:solidFill>
                          <a:latin typeface="Cambria Math" panose="02040503050406030204" pitchFamily="18" charset="0"/>
                          <a:ea typeface="Calibri"/>
                          <a:cs typeface="Calibri"/>
                          <a:sym typeface="Calibri"/>
                        </a:rPr>
                        <m:t>𝑀𝐶</m:t>
                      </m:r>
                      <m:r>
                        <a:rPr lang="en-CA" sz="3200" b="0" i="1" u="none" strike="noStrike" cap="none" smtClean="0">
                          <a:solidFill>
                            <a:schemeClr val="dk1"/>
                          </a:solidFill>
                          <a:latin typeface="Cambria Math" panose="02040503050406030204" pitchFamily="18" charset="0"/>
                          <a:ea typeface="Calibri"/>
                          <a:cs typeface="Calibri"/>
                          <a:sym typeface="Calibri"/>
                        </a:rPr>
                        <m:t>=</m:t>
                      </m:r>
                      <m:f>
                        <m:fPr>
                          <m:ctrlPr>
                            <a:rPr lang="en-CA" sz="3200" b="0" i="1" u="none" strike="noStrike" cap="none" smtClean="0">
                              <a:solidFill>
                                <a:schemeClr val="dk1"/>
                              </a:solidFill>
                              <a:latin typeface="Cambria Math" panose="02040503050406030204" pitchFamily="18" charset="0"/>
                              <a:ea typeface="Calibri"/>
                              <a:cs typeface="Calibri"/>
                              <a:sym typeface="Calibri"/>
                            </a:rPr>
                          </m:ctrlPr>
                        </m:fPr>
                        <m:num>
                          <m:r>
                            <a:rPr lang="en-CA" sz="3200" b="0" i="1" u="none" strike="noStrike" cap="none" smtClean="0">
                              <a:solidFill>
                                <a:schemeClr val="dk1"/>
                              </a:solidFill>
                              <a:latin typeface="Cambria Math" panose="02040503050406030204" pitchFamily="18" charset="0"/>
                              <a:ea typeface="Calibri"/>
                              <a:cs typeface="Calibri"/>
                              <a:sym typeface="Calibri"/>
                            </a:rPr>
                            <m:t>𝑑𝑉𝐶</m:t>
                          </m:r>
                        </m:num>
                        <m:den>
                          <m:r>
                            <a:rPr lang="en-CA" sz="3200" b="0" i="1" u="none" strike="noStrike" cap="none" smtClean="0">
                              <a:solidFill>
                                <a:schemeClr val="dk1"/>
                              </a:solidFill>
                              <a:latin typeface="Cambria Math" panose="02040503050406030204" pitchFamily="18" charset="0"/>
                              <a:ea typeface="Calibri"/>
                              <a:cs typeface="Calibri"/>
                              <a:sym typeface="Calibri"/>
                            </a:rPr>
                            <m:t>𝑑𝑞</m:t>
                          </m:r>
                        </m:den>
                      </m:f>
                      <m:r>
                        <a:rPr lang="en-CA" sz="3200" b="0" i="1" u="none" strike="noStrike" cap="none" smtClean="0">
                          <a:solidFill>
                            <a:schemeClr val="dk1"/>
                          </a:solidFill>
                          <a:latin typeface="Cambria Math" panose="02040503050406030204" pitchFamily="18" charset="0"/>
                          <a:ea typeface="Calibri"/>
                          <a:cs typeface="Calibri"/>
                          <a:sym typeface="Calibri"/>
                        </a:rPr>
                        <m:t>=6+2</m:t>
                      </m:r>
                      <m:r>
                        <a:rPr lang="en-CA" sz="3200" b="0" i="1" u="none" strike="noStrike" cap="none" smtClean="0">
                          <a:solidFill>
                            <a:schemeClr val="dk1"/>
                          </a:solidFill>
                          <a:latin typeface="Cambria Math" panose="02040503050406030204" pitchFamily="18" charset="0"/>
                          <a:ea typeface="Calibri"/>
                          <a:cs typeface="Calibri"/>
                          <a:sym typeface="Calibri"/>
                        </a:rPr>
                        <m:t>𝑞</m:t>
                      </m:r>
                    </m:oMath>
                  </m:oMathPara>
                </a14:m>
                <a:endParaRPr lang="en-US" sz="3200" b="0" i="0" u="none" strike="noStrike" cap="none" dirty="0">
                  <a:solidFill>
                    <a:schemeClr val="dk1"/>
                  </a:solidFill>
                  <a:latin typeface="Calibri"/>
                  <a:ea typeface="Calibri"/>
                  <a:cs typeface="Calibri"/>
                  <a:sym typeface="Calibri"/>
                </a:endParaRPr>
              </a:p>
              <a:p>
                <a:pPr marL="131445">
                  <a:spcBef>
                    <a:spcPts val="360"/>
                  </a:spcBef>
                  <a:buClr>
                    <a:schemeClr val="dk1"/>
                  </a:buClr>
                  <a:buSzPts val="1800"/>
                </a:pPr>
                <a:r>
                  <a:rPr lang="en-US" sz="3200" dirty="0">
                    <a:solidFill>
                      <a:schemeClr val="dk1"/>
                    </a:solidFill>
                    <a:latin typeface="Calibri"/>
                    <a:ea typeface="Calibri"/>
                    <a:cs typeface="Calibri"/>
                    <a:sym typeface="Calibri"/>
                  </a:rPr>
                  <a:t>Minimum MC  </a:t>
                </a:r>
                <a14:m>
                  <m:oMath xmlns:m="http://schemas.openxmlformats.org/officeDocument/2006/math">
                    <m:r>
                      <a:rPr lang="en-CA" sz="3200" b="0" i="1" u="none" strike="noStrike" cap="none" smtClean="0">
                        <a:solidFill>
                          <a:schemeClr val="dk1"/>
                        </a:solidFill>
                        <a:latin typeface="Cambria Math" panose="02040503050406030204" pitchFamily="18" charset="0"/>
                        <a:ea typeface="Calibri"/>
                        <a:cs typeface="Calibri"/>
                        <a:sym typeface="Calibri"/>
                      </a:rPr>
                      <m:t>=</m:t>
                    </m:r>
                    <m:f>
                      <m:fPr>
                        <m:ctrlPr>
                          <a:rPr lang="en-CA" sz="3200" b="0" i="1" u="none" strike="noStrike" cap="none" smtClean="0">
                            <a:solidFill>
                              <a:schemeClr val="dk1"/>
                            </a:solidFill>
                            <a:latin typeface="Cambria Math" panose="02040503050406030204" pitchFamily="18" charset="0"/>
                            <a:ea typeface="Calibri"/>
                            <a:cs typeface="Calibri"/>
                            <a:sym typeface="Calibri"/>
                          </a:rPr>
                        </m:ctrlPr>
                      </m:fPr>
                      <m:num>
                        <m:r>
                          <a:rPr lang="en-CA" sz="3200" b="0" i="1" u="none" strike="noStrike" cap="none" smtClean="0">
                            <a:solidFill>
                              <a:schemeClr val="dk1"/>
                            </a:solidFill>
                            <a:latin typeface="Cambria Math" panose="02040503050406030204" pitchFamily="18" charset="0"/>
                            <a:ea typeface="Calibri"/>
                            <a:cs typeface="Calibri"/>
                            <a:sym typeface="Calibri"/>
                          </a:rPr>
                          <m:t>𝑑</m:t>
                        </m:r>
                        <m:r>
                          <a:rPr lang="en-CA" sz="3200" b="0" i="1" u="none" strike="noStrike" cap="none" smtClean="0">
                            <a:solidFill>
                              <a:schemeClr val="dk1"/>
                            </a:solidFill>
                            <a:latin typeface="Cambria Math" panose="02040503050406030204" pitchFamily="18" charset="0"/>
                            <a:ea typeface="Calibri"/>
                            <a:cs typeface="Calibri"/>
                            <a:sym typeface="Calibri"/>
                          </a:rPr>
                          <m:t>𝑀</m:t>
                        </m:r>
                        <m:r>
                          <a:rPr lang="en-CA" sz="3200" b="0" i="1" u="none" strike="noStrike" cap="none" smtClean="0">
                            <a:solidFill>
                              <a:schemeClr val="dk1"/>
                            </a:solidFill>
                            <a:latin typeface="Cambria Math" panose="02040503050406030204" pitchFamily="18" charset="0"/>
                            <a:ea typeface="Calibri"/>
                            <a:cs typeface="Calibri"/>
                            <a:sym typeface="Calibri"/>
                          </a:rPr>
                          <m:t>𝐶</m:t>
                        </m:r>
                      </m:num>
                      <m:den>
                        <m:r>
                          <a:rPr lang="en-CA" sz="3200" b="0" i="1" u="none" strike="noStrike" cap="none" smtClean="0">
                            <a:solidFill>
                              <a:schemeClr val="dk1"/>
                            </a:solidFill>
                            <a:latin typeface="Cambria Math" panose="02040503050406030204" pitchFamily="18" charset="0"/>
                            <a:ea typeface="Calibri"/>
                            <a:cs typeface="Calibri"/>
                            <a:sym typeface="Calibri"/>
                          </a:rPr>
                          <m:t>𝑑𝑞</m:t>
                        </m:r>
                      </m:den>
                    </m:f>
                    <m:r>
                      <a:rPr lang="en-CA" sz="3200" b="0" i="1" u="none" strike="noStrike" cap="none" smtClean="0">
                        <a:solidFill>
                          <a:schemeClr val="dk1"/>
                        </a:solidFill>
                        <a:latin typeface="Cambria Math" panose="02040503050406030204" pitchFamily="18" charset="0"/>
                        <a:ea typeface="Calibri"/>
                        <a:cs typeface="Calibri"/>
                        <a:sym typeface="Calibri"/>
                      </a:rPr>
                      <m:t>=2</m:t>
                    </m:r>
                  </m:oMath>
                </a14:m>
                <a:endParaRPr lang="en-US" sz="3200" b="0" i="0" u="none" strike="noStrike" cap="none" dirty="0">
                  <a:solidFill>
                    <a:schemeClr val="dk1"/>
                  </a:solidFill>
                  <a:latin typeface="Calibri"/>
                  <a:ea typeface="Calibri"/>
                  <a:cs typeface="Calibri"/>
                  <a:sym typeface="Calibri"/>
                </a:endParaRPr>
              </a:p>
              <a:p>
                <a:pPr marL="131445">
                  <a:spcBef>
                    <a:spcPts val="360"/>
                  </a:spcBef>
                  <a:buClr>
                    <a:schemeClr val="dk1"/>
                  </a:buClr>
                  <a:buSzPts val="1800"/>
                </a:pPr>
                <a:r>
                  <a:rPr lang="en-US" sz="3200" dirty="0">
                    <a:solidFill>
                      <a:schemeClr val="dk1"/>
                    </a:solidFill>
                    <a:latin typeface="Calibri"/>
                    <a:ea typeface="Calibri"/>
                    <a:cs typeface="Calibri"/>
                    <a:sym typeface="Calibri"/>
                  </a:rPr>
                  <a:t>Lowest price that the firm will accept is $</a:t>
                </a:r>
                <a:r>
                  <a:rPr lang="en-US" sz="3200" b="1" dirty="0">
                    <a:solidFill>
                      <a:schemeClr val="dk1"/>
                    </a:solidFill>
                    <a:latin typeface="Calibri"/>
                    <a:ea typeface="Calibri"/>
                    <a:cs typeface="Calibri"/>
                    <a:sym typeface="Calibri"/>
                  </a:rPr>
                  <a:t>2</a:t>
                </a:r>
                <a:endParaRPr lang="en-US" sz="3200" b="1" i="0" u="none" strike="noStrike" cap="none" dirty="0">
                  <a:solidFill>
                    <a:schemeClr val="dk1"/>
                  </a:solidFill>
                  <a:latin typeface="Calibri"/>
                  <a:ea typeface="Calibri"/>
                  <a:cs typeface="Calibri"/>
                  <a:sym typeface="Calibri"/>
                </a:endParaRPr>
              </a:p>
              <a:p>
                <a:pPr marL="131445" marR="0" lvl="0" algn="l" rtl="0">
                  <a:lnSpc>
                    <a:spcPct val="100000"/>
                  </a:lnSpc>
                  <a:spcBef>
                    <a:spcPts val="360"/>
                  </a:spcBef>
                  <a:spcAft>
                    <a:spcPts val="0"/>
                  </a:spcAft>
                  <a:buClr>
                    <a:schemeClr val="dk1"/>
                  </a:buClr>
                  <a:buSzPts val="1800"/>
                </a:pPr>
                <a:endParaRPr lang="en-US" sz="3200" b="0" i="0" u="none" strike="noStrike" cap="none" dirty="0">
                  <a:solidFill>
                    <a:schemeClr val="dk1"/>
                  </a:solidFill>
                  <a:latin typeface="Calibri"/>
                  <a:ea typeface="Calibri"/>
                  <a:cs typeface="Calibri"/>
                  <a:sym typeface="Calibri"/>
                </a:endParaRPr>
              </a:p>
            </p:txBody>
          </p:sp>
        </mc:Choice>
        <mc:Fallback>
          <p:sp>
            <p:nvSpPr>
              <p:cNvPr id="767" name="Google Shape;767;p41"/>
              <p:cNvSpPr txBox="1">
                <a:spLocks noRot="1" noChangeAspect="1" noMove="1" noResize="1" noEditPoints="1" noAdjustHandles="1" noChangeArrowheads="1" noChangeShapeType="1" noTextEdit="1"/>
              </p:cNvSpPr>
              <p:nvPr/>
            </p:nvSpPr>
            <p:spPr>
              <a:xfrm>
                <a:off x="1719013" y="1647037"/>
                <a:ext cx="10070215" cy="5733404"/>
              </a:xfrm>
              <a:prstGeom prst="rect">
                <a:avLst/>
              </a:prstGeom>
              <a:blipFill>
                <a:blip r:embed="rId7"/>
                <a:stretch>
                  <a:fillRect l="-242" t="-425" r="-2179"/>
                </a:stretch>
              </a:blipFill>
              <a:ln>
                <a:noFill/>
              </a:ln>
            </p:spPr>
            <p:txBody>
              <a:bodyPr/>
              <a:lstStyle/>
              <a:p>
                <a:r>
                  <a:rPr lang="en-CA">
                    <a:noFill/>
                  </a:rPr>
                  <a:t> </a:t>
                </a:r>
              </a:p>
            </p:txBody>
          </p:sp>
        </mc:Fallback>
      </mc:AlternateContent>
    </p:spTree>
  </p:cSld>
  <p:clrMapOvr>
    <a:masterClrMapping/>
  </p:clrMapOvr>
  <p:extLst>
    <p:ext uri="{6950BFC3-D8DA-4A85-94F7-54DA5524770B}">
      <p188:commentRel xmlns:p188="http://schemas.microsoft.com/office/powerpoint/2018/8/main" r:id="rId3"/>
    </p:ext>
  </p:extLs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759"/>
        <p:cNvGrpSpPr/>
        <p:nvPr/>
      </p:nvGrpSpPr>
      <p:grpSpPr>
        <a:xfrm>
          <a:off x="0" y="0"/>
          <a:ext cx="0" cy="0"/>
          <a:chOff x="0" y="0"/>
          <a:chExt cx="0" cy="0"/>
        </a:xfrm>
      </p:grpSpPr>
      <p:pic>
        <p:nvPicPr>
          <p:cNvPr id="760" name="Google Shape;760;p41"/>
          <p:cNvPicPr preferRelativeResize="0"/>
          <p:nvPr/>
        </p:nvPicPr>
        <p:blipFill rotWithShape="1">
          <a:blip r:embed="rId3">
            <a:alphaModFix/>
          </a:blip>
          <a:srcRect b="619"/>
          <a:stretch/>
        </p:blipFill>
        <p:spPr>
          <a:xfrm rot="2700000">
            <a:off x="16270669" y="-98947"/>
            <a:ext cx="2072513" cy="2059669"/>
          </a:xfrm>
          <a:prstGeom prst="rect">
            <a:avLst/>
          </a:prstGeom>
          <a:noFill/>
          <a:ln>
            <a:noFill/>
          </a:ln>
        </p:spPr>
      </p:pic>
      <p:grpSp>
        <p:nvGrpSpPr>
          <p:cNvPr id="761" name="Google Shape;761;p41"/>
          <p:cNvGrpSpPr/>
          <p:nvPr/>
        </p:nvGrpSpPr>
        <p:grpSpPr>
          <a:xfrm>
            <a:off x="0" y="8843309"/>
            <a:ext cx="18287996" cy="3230764"/>
            <a:chOff x="0" y="-38100"/>
            <a:chExt cx="4816592" cy="850900"/>
          </a:xfrm>
        </p:grpSpPr>
        <p:sp>
          <p:nvSpPr>
            <p:cNvPr id="762" name="Google Shape;762;p41"/>
            <p:cNvSpPr/>
            <p:nvPr/>
          </p:nvSpPr>
          <p:spPr>
            <a:xfrm>
              <a:off x="0" y="0"/>
              <a:ext cx="4816592" cy="342131"/>
            </a:xfrm>
            <a:custGeom>
              <a:avLst/>
              <a:gdLst/>
              <a:ahLst/>
              <a:cxnLst/>
              <a:rect l="l" t="t" r="r" b="b"/>
              <a:pathLst>
                <a:path w="4816592" h="342131" extrusionOk="0">
                  <a:moveTo>
                    <a:pt x="0" y="0"/>
                  </a:moveTo>
                  <a:lnTo>
                    <a:pt x="4816592" y="0"/>
                  </a:lnTo>
                  <a:lnTo>
                    <a:pt x="4816592" y="342131"/>
                  </a:lnTo>
                  <a:lnTo>
                    <a:pt x="0" y="342131"/>
                  </a:lnTo>
                  <a:close/>
                </a:path>
              </a:pathLst>
            </a:custGeom>
            <a:solidFill>
              <a:srgbClr val="FEC099"/>
            </a:solidFill>
            <a:ln>
              <a:noFill/>
            </a:ln>
          </p:spPr>
          <p:txBody>
            <a:bodyPr/>
            <a:lstStyle/>
            <a:p>
              <a:endParaRPr lang="en-CA"/>
            </a:p>
          </p:txBody>
        </p:sp>
        <p:sp>
          <p:nvSpPr>
            <p:cNvPr id="763" name="Google Shape;763;p41"/>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pic>
        <p:nvPicPr>
          <p:cNvPr id="764" name="Google Shape;764;p41"/>
          <p:cNvPicPr preferRelativeResize="0"/>
          <p:nvPr/>
        </p:nvPicPr>
        <p:blipFill rotWithShape="1">
          <a:blip r:embed="rId4">
            <a:alphaModFix/>
          </a:blip>
          <a:srcRect/>
          <a:stretch/>
        </p:blipFill>
        <p:spPr>
          <a:xfrm>
            <a:off x="107745" y="9061043"/>
            <a:ext cx="1716191" cy="1175659"/>
          </a:xfrm>
          <a:prstGeom prst="rect">
            <a:avLst/>
          </a:prstGeom>
          <a:noFill/>
          <a:ln>
            <a:noFill/>
          </a:ln>
        </p:spPr>
      </p:pic>
      <p:pic>
        <p:nvPicPr>
          <p:cNvPr id="765" name="Google Shape;765;p41"/>
          <p:cNvPicPr preferRelativeResize="0"/>
          <p:nvPr/>
        </p:nvPicPr>
        <p:blipFill rotWithShape="1">
          <a:blip r:embed="rId5">
            <a:alphaModFix/>
          </a:blip>
          <a:srcRect/>
          <a:stretch/>
        </p:blipFill>
        <p:spPr>
          <a:xfrm>
            <a:off x="15845978" y="7130810"/>
            <a:ext cx="2733798" cy="3538897"/>
          </a:xfrm>
          <a:prstGeom prst="rect">
            <a:avLst/>
          </a:prstGeom>
          <a:noFill/>
          <a:ln>
            <a:noFill/>
          </a:ln>
        </p:spPr>
      </p:pic>
      <p:sp>
        <p:nvSpPr>
          <p:cNvPr id="766" name="Google Shape;766;p41"/>
          <p:cNvSpPr txBox="1"/>
          <p:nvPr/>
        </p:nvSpPr>
        <p:spPr>
          <a:xfrm>
            <a:off x="4051250" y="359376"/>
            <a:ext cx="8229600" cy="1143000"/>
          </a:xfrm>
          <a:prstGeom prst="rect">
            <a:avLst/>
          </a:prstGeom>
          <a:noFill/>
          <a:ln>
            <a:noFill/>
          </a:ln>
        </p:spPr>
        <p:txBody>
          <a:bodyPr spcFirstLastPara="1" wrap="square" lIns="91425" tIns="45700" rIns="91425" bIns="45700" anchor="ctr" anchorCtr="0">
            <a:normAutofit/>
          </a:bodyPr>
          <a:lstStyle/>
          <a:p>
            <a:pPr marL="131445" marR="0" lvl="0" indent="0" algn="ctr" rtl="0">
              <a:lnSpc>
                <a:spcPct val="100000"/>
              </a:lnSpc>
              <a:spcBef>
                <a:spcPts val="0"/>
              </a:spcBef>
              <a:spcAft>
                <a:spcPts val="0"/>
              </a:spcAft>
              <a:buClr>
                <a:schemeClr val="dk1"/>
              </a:buClr>
              <a:buSzPts val="2475"/>
              <a:buFont typeface="Calibri"/>
              <a:buNone/>
            </a:pPr>
            <a:r>
              <a:rPr lang="en-US" sz="4400" b="1" i="0" u="none" strike="noStrike" cap="none" dirty="0">
                <a:solidFill>
                  <a:schemeClr val="dk1"/>
                </a:solidFill>
                <a:latin typeface="Calibri"/>
                <a:ea typeface="Calibri"/>
                <a:cs typeface="Calibri"/>
                <a:sym typeface="Calibri"/>
              </a:rPr>
              <a:t>Question 14</a:t>
            </a:r>
            <a:endParaRPr dirty="0"/>
          </a:p>
        </p:txBody>
      </p:sp>
      <mc:AlternateContent xmlns:mc="http://schemas.openxmlformats.org/markup-compatibility/2006">
        <mc:Choice xmlns:a14="http://schemas.microsoft.com/office/drawing/2010/main" Requires="a14">
          <p:sp>
            <p:nvSpPr>
              <p:cNvPr id="767" name="Google Shape;767;p41"/>
              <p:cNvSpPr txBox="1"/>
              <p:nvPr/>
            </p:nvSpPr>
            <p:spPr>
              <a:xfrm>
                <a:off x="1719013" y="1647037"/>
                <a:ext cx="15148401" cy="5733404"/>
              </a:xfrm>
              <a:prstGeom prst="rect">
                <a:avLst/>
              </a:prstGeom>
              <a:noFill/>
              <a:ln>
                <a:noFill/>
              </a:ln>
            </p:spPr>
            <p:txBody>
              <a:bodyPr spcFirstLastPara="1" wrap="square" lIns="91425" tIns="45700" rIns="91425" bIns="45700" anchor="t" anchorCtr="0">
                <a:normAutofit/>
              </a:bodyPr>
              <a:lstStyle/>
              <a:p>
                <a:pPr marL="131445" lvl="0">
                  <a:spcBef>
                    <a:spcPts val="360"/>
                  </a:spcBef>
                  <a:buClr>
                    <a:schemeClr val="dk1"/>
                  </a:buClr>
                  <a:buSzPts val="1800"/>
                </a:pPr>
                <a:r>
                  <a:rPr lang="en-US" sz="3200" dirty="0">
                    <a:solidFill>
                      <a:schemeClr val="dk1"/>
                    </a:solidFill>
                    <a:latin typeface="Calibri"/>
                    <a:ea typeface="Calibri"/>
                    <a:cs typeface="Calibri"/>
                    <a:sym typeface="Calibri"/>
                  </a:rPr>
                  <a:t>The cost function of a firm in a perfectly competitive market is </a:t>
                </a:r>
                <a14:m>
                  <m:oMath xmlns:m="http://schemas.openxmlformats.org/officeDocument/2006/math">
                    <m:r>
                      <a:rPr lang="en-US" sz="3200" i="1" dirty="0" smtClean="0">
                        <a:solidFill>
                          <a:schemeClr val="dk1"/>
                        </a:solidFill>
                        <a:latin typeface="Cambria Math" panose="02040503050406030204" pitchFamily="18" charset="0"/>
                        <a:ea typeface="Calibri"/>
                        <a:cs typeface="Calibri"/>
                        <a:sym typeface="Calibri"/>
                      </a:rPr>
                      <m:t>𝐶</m:t>
                    </m:r>
                    <m:r>
                      <a:rPr lang="en-US" sz="3200" i="1" dirty="0" smtClean="0">
                        <a:solidFill>
                          <a:schemeClr val="dk1"/>
                        </a:solidFill>
                        <a:latin typeface="Cambria Math" panose="02040503050406030204" pitchFamily="18" charset="0"/>
                        <a:ea typeface="Calibri"/>
                        <a:cs typeface="Calibri"/>
                        <a:sym typeface="Calibri"/>
                      </a:rPr>
                      <m:t>(</m:t>
                    </m:r>
                    <m:r>
                      <a:rPr lang="en-US" sz="3200" i="1" dirty="0" smtClean="0">
                        <a:solidFill>
                          <a:schemeClr val="dk1"/>
                        </a:solidFill>
                        <a:latin typeface="Cambria Math" panose="02040503050406030204" pitchFamily="18" charset="0"/>
                        <a:ea typeface="Calibri"/>
                        <a:cs typeface="Calibri"/>
                        <a:sym typeface="Calibri"/>
                      </a:rPr>
                      <m:t>𝑞</m:t>
                    </m:r>
                    <m:r>
                      <a:rPr lang="en-US" sz="3200" i="1" dirty="0" smtClean="0">
                        <a:solidFill>
                          <a:schemeClr val="dk1"/>
                        </a:solidFill>
                        <a:latin typeface="Cambria Math" panose="02040503050406030204" pitchFamily="18" charset="0"/>
                        <a:ea typeface="Calibri"/>
                        <a:cs typeface="Calibri"/>
                        <a:sym typeface="Calibri"/>
                      </a:rPr>
                      <m:t>) = </m:t>
                    </m:r>
                    <m:r>
                      <a:rPr lang="en-US" sz="3200" i="1" dirty="0" smtClean="0">
                        <a:solidFill>
                          <a:schemeClr val="dk1"/>
                        </a:solidFill>
                        <a:latin typeface="Cambria Math" panose="02040503050406030204" pitchFamily="18" charset="0"/>
                        <a:ea typeface="Calibri"/>
                        <a:cs typeface="Calibri"/>
                        <a:sym typeface="Calibri"/>
                      </a:rPr>
                      <m:t>72</m:t>
                    </m:r>
                    <m:r>
                      <a:rPr lang="en-US" sz="3200" i="1" dirty="0" smtClean="0">
                        <a:solidFill>
                          <a:schemeClr val="dk1"/>
                        </a:solidFill>
                        <a:latin typeface="Cambria Math" panose="02040503050406030204" pitchFamily="18" charset="0"/>
                        <a:ea typeface="Calibri"/>
                        <a:cs typeface="Calibri"/>
                        <a:sym typeface="Calibri"/>
                      </a:rPr>
                      <m:t> + </m:t>
                    </m:r>
                    <m:r>
                      <a:rPr lang="en-US" sz="3200" i="1" dirty="0" smtClean="0">
                        <a:solidFill>
                          <a:schemeClr val="dk1"/>
                        </a:solidFill>
                        <a:latin typeface="Cambria Math" panose="02040503050406030204" pitchFamily="18" charset="0"/>
                        <a:ea typeface="Calibri"/>
                        <a:cs typeface="Calibri"/>
                        <a:sym typeface="Calibri"/>
                      </a:rPr>
                      <m:t>8</m:t>
                    </m:r>
                    <m:r>
                      <a:rPr lang="en-US" sz="3200" i="1" dirty="0" smtClean="0">
                        <a:solidFill>
                          <a:schemeClr val="dk1"/>
                        </a:solidFill>
                        <a:latin typeface="Cambria Math" panose="02040503050406030204" pitchFamily="18" charset="0"/>
                        <a:ea typeface="Calibri"/>
                        <a:cs typeface="Calibri"/>
                        <a:sym typeface="Calibri"/>
                      </a:rPr>
                      <m:t>𝑞</m:t>
                    </m:r>
                    <m:r>
                      <a:rPr lang="en-US" sz="3200" i="1" dirty="0">
                        <a:solidFill>
                          <a:schemeClr val="dk1"/>
                        </a:solidFill>
                        <a:latin typeface="Cambria Math" panose="02040503050406030204" pitchFamily="18" charset="0"/>
                        <a:ea typeface="Calibri"/>
                        <a:cs typeface="Calibri"/>
                        <a:sym typeface="Calibri"/>
                      </a:rPr>
                      <m:t> </m:t>
                    </m:r>
                  </m:oMath>
                </a14:m>
                <a:r>
                  <a:rPr lang="en-US" sz="3200" dirty="0">
                    <a:solidFill>
                      <a:schemeClr val="dk1"/>
                    </a:solidFill>
                    <a:latin typeface="Calibri"/>
                    <a:ea typeface="Calibri"/>
                    <a:cs typeface="Calibri"/>
                    <a:sym typeface="Calibri"/>
                  </a:rPr>
                  <a:t>. </a:t>
                </a:r>
              </a:p>
              <a:p>
                <a:pPr marL="131445" lvl="0">
                  <a:spcBef>
                    <a:spcPts val="360"/>
                  </a:spcBef>
                  <a:buClr>
                    <a:schemeClr val="dk1"/>
                  </a:buClr>
                  <a:buSzPts val="1800"/>
                </a:pPr>
                <a:endParaRPr lang="en-US" sz="3200" dirty="0">
                  <a:solidFill>
                    <a:schemeClr val="dk1"/>
                  </a:solidFill>
                  <a:latin typeface="Calibri"/>
                  <a:ea typeface="Calibri"/>
                  <a:cs typeface="Calibri"/>
                  <a:sym typeface="Calibri"/>
                </a:endParaRPr>
              </a:p>
              <a:p>
                <a:pPr marL="131445" lvl="0">
                  <a:spcBef>
                    <a:spcPts val="360"/>
                  </a:spcBef>
                  <a:buClr>
                    <a:schemeClr val="dk1"/>
                  </a:buClr>
                  <a:buSzPts val="1800"/>
                </a:pPr>
                <a:r>
                  <a:rPr lang="en-US" sz="3200" dirty="0">
                    <a:solidFill>
                      <a:schemeClr val="dk1"/>
                    </a:solidFill>
                    <a:latin typeface="Calibri"/>
                    <a:ea typeface="Calibri"/>
                    <a:cs typeface="Calibri"/>
                    <a:sym typeface="Calibri"/>
                  </a:rPr>
                  <a:t>In the short run the fixed cost must be paid even if the firm shuts down, but in the long run this fixed cost can be avoided. This firm will exit the market (in the long run) if the market price P &lt; $ ___. </a:t>
                </a:r>
              </a:p>
              <a:p>
                <a:pPr marL="131445" lvl="0">
                  <a:spcBef>
                    <a:spcPts val="360"/>
                  </a:spcBef>
                  <a:buClr>
                    <a:schemeClr val="dk1"/>
                  </a:buClr>
                  <a:buSzPts val="1800"/>
                </a:pPr>
                <a:endParaRPr lang="en-US" sz="3200" b="0" i="0" u="none" strike="noStrike" cap="none" dirty="0">
                  <a:solidFill>
                    <a:schemeClr val="dk1"/>
                  </a:solidFill>
                  <a:latin typeface="Calibri"/>
                  <a:ea typeface="Calibri"/>
                  <a:cs typeface="Calibri"/>
                  <a:sym typeface="Calibri"/>
                </a:endParaRPr>
              </a:p>
              <a:p>
                <a:pPr marL="645795" lvl="0" indent="-514350">
                  <a:spcBef>
                    <a:spcPts val="360"/>
                  </a:spcBef>
                  <a:buClr>
                    <a:schemeClr val="dk1"/>
                  </a:buClr>
                  <a:buSzPts val="1800"/>
                  <a:buFont typeface="+mj-lt"/>
                  <a:buAutoNum type="alphaUcPeriod"/>
                </a:pPr>
                <a:r>
                  <a:rPr lang="en-US" sz="3200" b="1" dirty="0">
                    <a:solidFill>
                      <a:schemeClr val="dk1"/>
                    </a:solidFill>
                    <a:latin typeface="Calibri"/>
                    <a:ea typeface="Calibri"/>
                    <a:cs typeface="Calibri"/>
                    <a:sym typeface="Calibri"/>
                  </a:rPr>
                  <a:t>8 (as </a:t>
                </a:r>
                <a14:m>
                  <m:oMath xmlns:m="http://schemas.openxmlformats.org/officeDocument/2006/math">
                    <m:f>
                      <m:fPr>
                        <m:ctrlPr>
                          <a:rPr lang="en-CA" sz="3200" b="1" i="1" smtClean="0">
                            <a:solidFill>
                              <a:schemeClr val="dk1"/>
                            </a:solidFill>
                            <a:latin typeface="Cambria Math" panose="02040503050406030204" pitchFamily="18" charset="0"/>
                            <a:ea typeface="Calibri"/>
                            <a:cs typeface="Calibri"/>
                            <a:sym typeface="Calibri"/>
                          </a:rPr>
                        </m:ctrlPr>
                      </m:fPr>
                      <m:num>
                        <m:r>
                          <a:rPr lang="en-CA" sz="3200" b="1" i="1" smtClean="0">
                            <a:solidFill>
                              <a:schemeClr val="dk1"/>
                            </a:solidFill>
                            <a:latin typeface="Cambria Math" panose="02040503050406030204" pitchFamily="18" charset="0"/>
                            <a:ea typeface="Calibri"/>
                            <a:cs typeface="Calibri"/>
                            <a:sym typeface="Calibri"/>
                          </a:rPr>
                          <m:t>𝑽</m:t>
                        </m:r>
                        <m:r>
                          <a:rPr lang="en-CA" sz="3200" b="1" i="1" smtClean="0">
                            <a:solidFill>
                              <a:schemeClr val="dk1"/>
                            </a:solidFill>
                            <a:latin typeface="Cambria Math" panose="02040503050406030204" pitchFamily="18" charset="0"/>
                            <a:ea typeface="Calibri"/>
                            <a:cs typeface="Calibri"/>
                            <a:sym typeface="Calibri"/>
                          </a:rPr>
                          <m:t>𝑪</m:t>
                        </m:r>
                        <m:d>
                          <m:dPr>
                            <m:ctrlPr>
                              <a:rPr lang="en-CA" sz="3200" b="1" i="1" smtClean="0">
                                <a:solidFill>
                                  <a:schemeClr val="dk1"/>
                                </a:solidFill>
                                <a:latin typeface="Cambria Math" panose="02040503050406030204" pitchFamily="18" charset="0"/>
                                <a:ea typeface="Calibri"/>
                                <a:cs typeface="Calibri"/>
                                <a:sym typeface="Calibri"/>
                              </a:rPr>
                            </m:ctrlPr>
                          </m:dPr>
                          <m:e>
                            <m:r>
                              <a:rPr lang="en-CA" sz="3200" b="1" i="1" smtClean="0">
                                <a:solidFill>
                                  <a:schemeClr val="dk1"/>
                                </a:solidFill>
                                <a:latin typeface="Cambria Math" panose="02040503050406030204" pitchFamily="18" charset="0"/>
                                <a:ea typeface="Calibri"/>
                                <a:cs typeface="Calibri"/>
                                <a:sym typeface="Calibri"/>
                              </a:rPr>
                              <m:t>𝒒</m:t>
                            </m:r>
                          </m:e>
                        </m:d>
                      </m:num>
                      <m:den>
                        <m:r>
                          <a:rPr lang="en-CA" sz="3200" b="1" i="1" smtClean="0">
                            <a:solidFill>
                              <a:schemeClr val="dk1"/>
                            </a:solidFill>
                            <a:latin typeface="Cambria Math" panose="02040503050406030204" pitchFamily="18" charset="0"/>
                            <a:ea typeface="Calibri"/>
                            <a:cs typeface="Calibri"/>
                            <a:sym typeface="Calibri"/>
                          </a:rPr>
                          <m:t>𝒒</m:t>
                        </m:r>
                      </m:den>
                    </m:f>
                    <m:r>
                      <a:rPr lang="en-CA" sz="3200" b="1" i="1" smtClean="0">
                        <a:solidFill>
                          <a:schemeClr val="dk1"/>
                        </a:solidFill>
                        <a:latin typeface="Cambria Math" panose="02040503050406030204" pitchFamily="18" charset="0"/>
                        <a:ea typeface="Calibri"/>
                        <a:cs typeface="Calibri"/>
                        <a:sym typeface="Calibri"/>
                      </a:rPr>
                      <m:t>=</m:t>
                    </m:r>
                    <m:f>
                      <m:fPr>
                        <m:ctrlPr>
                          <a:rPr lang="en-CA" sz="3200" b="1" i="1" smtClean="0">
                            <a:solidFill>
                              <a:schemeClr val="dk1"/>
                            </a:solidFill>
                            <a:latin typeface="Cambria Math" panose="02040503050406030204" pitchFamily="18" charset="0"/>
                            <a:ea typeface="Calibri"/>
                            <a:cs typeface="Calibri"/>
                            <a:sym typeface="Calibri"/>
                          </a:rPr>
                        </m:ctrlPr>
                      </m:fPr>
                      <m:num>
                        <m:r>
                          <a:rPr lang="en-CA" sz="3200" b="1" i="1" smtClean="0">
                            <a:solidFill>
                              <a:schemeClr val="dk1"/>
                            </a:solidFill>
                            <a:latin typeface="Cambria Math" panose="02040503050406030204" pitchFamily="18" charset="0"/>
                            <a:ea typeface="Calibri"/>
                            <a:cs typeface="Calibri"/>
                            <a:sym typeface="Calibri"/>
                          </a:rPr>
                          <m:t>𝟖</m:t>
                        </m:r>
                        <m:r>
                          <a:rPr lang="en-CA" sz="3200" b="1" i="1" smtClean="0">
                            <a:solidFill>
                              <a:schemeClr val="dk1"/>
                            </a:solidFill>
                            <a:latin typeface="Cambria Math" panose="02040503050406030204" pitchFamily="18" charset="0"/>
                            <a:ea typeface="Calibri"/>
                            <a:cs typeface="Calibri"/>
                            <a:sym typeface="Calibri"/>
                          </a:rPr>
                          <m:t>𝒒</m:t>
                        </m:r>
                      </m:num>
                      <m:den>
                        <m:r>
                          <a:rPr lang="en-CA" sz="3200" b="1" i="1" smtClean="0">
                            <a:solidFill>
                              <a:schemeClr val="dk1"/>
                            </a:solidFill>
                            <a:latin typeface="Cambria Math" panose="02040503050406030204" pitchFamily="18" charset="0"/>
                            <a:ea typeface="Calibri"/>
                            <a:cs typeface="Calibri"/>
                            <a:sym typeface="Calibri"/>
                          </a:rPr>
                          <m:t>𝒒</m:t>
                        </m:r>
                      </m:den>
                    </m:f>
                    <m:r>
                      <a:rPr lang="en-CA" sz="3200" b="1" i="1" smtClean="0">
                        <a:solidFill>
                          <a:schemeClr val="dk1"/>
                        </a:solidFill>
                        <a:latin typeface="Cambria Math" panose="02040503050406030204" pitchFamily="18" charset="0"/>
                        <a:ea typeface="Calibri"/>
                        <a:cs typeface="Calibri"/>
                        <a:sym typeface="Calibri"/>
                      </a:rPr>
                      <m:t>=</m:t>
                    </m:r>
                    <m:r>
                      <a:rPr lang="en-CA" sz="3200" b="1" i="1" smtClean="0">
                        <a:solidFill>
                          <a:schemeClr val="dk1"/>
                        </a:solidFill>
                        <a:latin typeface="Cambria Math" panose="02040503050406030204" pitchFamily="18" charset="0"/>
                        <a:ea typeface="Calibri"/>
                        <a:cs typeface="Calibri"/>
                        <a:sym typeface="Calibri"/>
                      </a:rPr>
                      <m:t>𝟖</m:t>
                    </m:r>
                  </m:oMath>
                </a14:m>
                <a:r>
                  <a:rPr lang="en-US" sz="3200" b="1" dirty="0">
                    <a:solidFill>
                      <a:schemeClr val="dk1"/>
                    </a:solidFill>
                    <a:latin typeface="Calibri"/>
                    <a:ea typeface="Calibri"/>
                    <a:cs typeface="Calibri"/>
                    <a:sym typeface="Calibri"/>
                  </a:rPr>
                  <a:t>)</a:t>
                </a:r>
              </a:p>
              <a:p>
                <a:pPr marL="645795" lvl="0" indent="-514350">
                  <a:spcBef>
                    <a:spcPts val="360"/>
                  </a:spcBef>
                  <a:buClr>
                    <a:schemeClr val="dk1"/>
                  </a:buClr>
                  <a:buSzPts val="1800"/>
                  <a:buFont typeface="+mj-lt"/>
                  <a:buAutoNum type="alphaUcPeriod"/>
                </a:pPr>
                <a:r>
                  <a:rPr lang="en-US" sz="3200" b="0" i="0" u="none" strike="noStrike" cap="none" dirty="0">
                    <a:solidFill>
                      <a:schemeClr val="dk1"/>
                    </a:solidFill>
                    <a:latin typeface="Calibri"/>
                    <a:ea typeface="Calibri"/>
                    <a:cs typeface="Calibri"/>
                    <a:sym typeface="Calibri"/>
                  </a:rPr>
                  <a:t>72</a:t>
                </a:r>
              </a:p>
              <a:p>
                <a:pPr marL="645795" lvl="0" indent="-514350">
                  <a:spcBef>
                    <a:spcPts val="360"/>
                  </a:spcBef>
                  <a:buClr>
                    <a:schemeClr val="dk1"/>
                  </a:buClr>
                  <a:buSzPts val="1800"/>
                  <a:buFont typeface="+mj-lt"/>
                  <a:buAutoNum type="alphaUcPeriod"/>
                </a:pPr>
                <a:r>
                  <a:rPr lang="en-US" sz="3200" dirty="0">
                    <a:solidFill>
                      <a:schemeClr val="dk1"/>
                    </a:solidFill>
                    <a:latin typeface="Calibri"/>
                    <a:ea typeface="Calibri"/>
                    <a:cs typeface="Calibri"/>
                    <a:sym typeface="Calibri"/>
                  </a:rPr>
                  <a:t>28</a:t>
                </a:r>
              </a:p>
              <a:p>
                <a:pPr marL="645795" lvl="0" indent="-514350">
                  <a:spcBef>
                    <a:spcPts val="360"/>
                  </a:spcBef>
                  <a:buClr>
                    <a:schemeClr val="dk1"/>
                  </a:buClr>
                  <a:buSzPts val="1800"/>
                  <a:buFont typeface="+mj-lt"/>
                  <a:buAutoNum type="alphaUcPeriod"/>
                </a:pPr>
                <a:r>
                  <a:rPr lang="en-US" sz="3200" b="0" i="0" u="none" strike="noStrike" cap="none" dirty="0">
                    <a:solidFill>
                      <a:schemeClr val="dk1"/>
                    </a:solidFill>
                    <a:latin typeface="Calibri"/>
                    <a:ea typeface="Calibri"/>
                    <a:cs typeface="Calibri"/>
                    <a:sym typeface="Calibri"/>
                  </a:rPr>
                  <a:t>6</a:t>
                </a:r>
              </a:p>
            </p:txBody>
          </p:sp>
        </mc:Choice>
        <mc:Fallback>
          <p:sp>
            <p:nvSpPr>
              <p:cNvPr id="767" name="Google Shape;767;p41"/>
              <p:cNvSpPr txBox="1">
                <a:spLocks noRot="1" noChangeAspect="1" noMove="1" noResize="1" noEditPoints="1" noAdjustHandles="1" noChangeArrowheads="1" noChangeShapeType="1" noTextEdit="1"/>
              </p:cNvSpPr>
              <p:nvPr/>
            </p:nvSpPr>
            <p:spPr>
              <a:xfrm>
                <a:off x="1719013" y="1647037"/>
                <a:ext cx="15148401" cy="5733404"/>
              </a:xfrm>
              <a:prstGeom prst="rect">
                <a:avLst/>
              </a:prstGeom>
              <a:blipFill>
                <a:blip r:embed="rId6"/>
                <a:stretch>
                  <a:fillRect l="-161" t="-425" b="-2444"/>
                </a:stretch>
              </a:blipFill>
              <a:ln>
                <a:noFill/>
              </a:ln>
            </p:spPr>
            <p:txBody>
              <a:bodyPr/>
              <a:lstStyle/>
              <a:p>
                <a:r>
                  <a:rPr lang="en-CA">
                    <a:noFill/>
                  </a:rPr>
                  <a:t> </a:t>
                </a:r>
              </a:p>
            </p:txBody>
          </p:sp>
        </mc:Fallback>
      </mc:AlternateContent>
    </p:spTree>
    <p:extLst>
      <p:ext uri="{BB962C8B-B14F-4D97-AF65-F5344CB8AC3E}">
        <p14:creationId xmlns:p14="http://schemas.microsoft.com/office/powerpoint/2010/main" val="240318393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759"/>
        <p:cNvGrpSpPr/>
        <p:nvPr/>
      </p:nvGrpSpPr>
      <p:grpSpPr>
        <a:xfrm>
          <a:off x="0" y="0"/>
          <a:ext cx="0" cy="0"/>
          <a:chOff x="0" y="0"/>
          <a:chExt cx="0" cy="0"/>
        </a:xfrm>
      </p:grpSpPr>
      <p:pic>
        <p:nvPicPr>
          <p:cNvPr id="760" name="Google Shape;760;p41"/>
          <p:cNvPicPr preferRelativeResize="0"/>
          <p:nvPr/>
        </p:nvPicPr>
        <p:blipFill rotWithShape="1">
          <a:blip r:embed="rId3">
            <a:alphaModFix/>
          </a:blip>
          <a:srcRect b="619"/>
          <a:stretch/>
        </p:blipFill>
        <p:spPr>
          <a:xfrm rot="2700000">
            <a:off x="16270669" y="-98947"/>
            <a:ext cx="2072513" cy="2059669"/>
          </a:xfrm>
          <a:prstGeom prst="rect">
            <a:avLst/>
          </a:prstGeom>
          <a:noFill/>
          <a:ln>
            <a:noFill/>
          </a:ln>
        </p:spPr>
      </p:pic>
      <p:grpSp>
        <p:nvGrpSpPr>
          <p:cNvPr id="761" name="Google Shape;761;p41"/>
          <p:cNvGrpSpPr/>
          <p:nvPr/>
        </p:nvGrpSpPr>
        <p:grpSpPr>
          <a:xfrm>
            <a:off x="0" y="8843309"/>
            <a:ext cx="18287996" cy="3230764"/>
            <a:chOff x="0" y="-38100"/>
            <a:chExt cx="4816592" cy="850900"/>
          </a:xfrm>
        </p:grpSpPr>
        <p:sp>
          <p:nvSpPr>
            <p:cNvPr id="762" name="Google Shape;762;p41"/>
            <p:cNvSpPr/>
            <p:nvPr/>
          </p:nvSpPr>
          <p:spPr>
            <a:xfrm>
              <a:off x="0" y="0"/>
              <a:ext cx="4816592" cy="342131"/>
            </a:xfrm>
            <a:custGeom>
              <a:avLst/>
              <a:gdLst/>
              <a:ahLst/>
              <a:cxnLst/>
              <a:rect l="l" t="t" r="r" b="b"/>
              <a:pathLst>
                <a:path w="4816592" h="342131" extrusionOk="0">
                  <a:moveTo>
                    <a:pt x="0" y="0"/>
                  </a:moveTo>
                  <a:lnTo>
                    <a:pt x="4816592" y="0"/>
                  </a:lnTo>
                  <a:lnTo>
                    <a:pt x="4816592" y="342131"/>
                  </a:lnTo>
                  <a:lnTo>
                    <a:pt x="0" y="342131"/>
                  </a:lnTo>
                  <a:close/>
                </a:path>
              </a:pathLst>
            </a:custGeom>
            <a:solidFill>
              <a:srgbClr val="FEC099"/>
            </a:solidFill>
            <a:ln>
              <a:noFill/>
            </a:ln>
          </p:spPr>
          <p:txBody>
            <a:bodyPr/>
            <a:lstStyle/>
            <a:p>
              <a:endParaRPr lang="en-CA"/>
            </a:p>
          </p:txBody>
        </p:sp>
        <p:sp>
          <p:nvSpPr>
            <p:cNvPr id="763" name="Google Shape;763;p41"/>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pic>
        <p:nvPicPr>
          <p:cNvPr id="764" name="Google Shape;764;p41"/>
          <p:cNvPicPr preferRelativeResize="0"/>
          <p:nvPr/>
        </p:nvPicPr>
        <p:blipFill rotWithShape="1">
          <a:blip r:embed="rId4">
            <a:alphaModFix/>
          </a:blip>
          <a:srcRect/>
          <a:stretch/>
        </p:blipFill>
        <p:spPr>
          <a:xfrm>
            <a:off x="107745" y="9061043"/>
            <a:ext cx="1716191" cy="1175659"/>
          </a:xfrm>
          <a:prstGeom prst="rect">
            <a:avLst/>
          </a:prstGeom>
          <a:noFill/>
          <a:ln>
            <a:noFill/>
          </a:ln>
        </p:spPr>
      </p:pic>
      <p:pic>
        <p:nvPicPr>
          <p:cNvPr id="765" name="Google Shape;765;p41"/>
          <p:cNvPicPr preferRelativeResize="0"/>
          <p:nvPr/>
        </p:nvPicPr>
        <p:blipFill rotWithShape="1">
          <a:blip r:embed="rId5">
            <a:alphaModFix/>
          </a:blip>
          <a:srcRect/>
          <a:stretch/>
        </p:blipFill>
        <p:spPr>
          <a:xfrm>
            <a:off x="15845978" y="7130810"/>
            <a:ext cx="2733798" cy="3538897"/>
          </a:xfrm>
          <a:prstGeom prst="rect">
            <a:avLst/>
          </a:prstGeom>
          <a:noFill/>
          <a:ln>
            <a:noFill/>
          </a:ln>
        </p:spPr>
      </p:pic>
      <p:sp>
        <p:nvSpPr>
          <p:cNvPr id="766" name="Google Shape;766;p41"/>
          <p:cNvSpPr txBox="1"/>
          <p:nvPr/>
        </p:nvSpPr>
        <p:spPr>
          <a:xfrm>
            <a:off x="4051250" y="359376"/>
            <a:ext cx="8229600" cy="1143000"/>
          </a:xfrm>
          <a:prstGeom prst="rect">
            <a:avLst/>
          </a:prstGeom>
          <a:noFill/>
          <a:ln>
            <a:noFill/>
          </a:ln>
        </p:spPr>
        <p:txBody>
          <a:bodyPr spcFirstLastPara="1" wrap="square" lIns="91425" tIns="45700" rIns="91425" bIns="45700" anchor="ctr" anchorCtr="0">
            <a:normAutofit/>
          </a:bodyPr>
          <a:lstStyle/>
          <a:p>
            <a:pPr marL="131445" marR="0" lvl="0" indent="0" algn="ctr" rtl="0">
              <a:lnSpc>
                <a:spcPct val="100000"/>
              </a:lnSpc>
              <a:spcBef>
                <a:spcPts val="0"/>
              </a:spcBef>
              <a:spcAft>
                <a:spcPts val="0"/>
              </a:spcAft>
              <a:buClr>
                <a:schemeClr val="dk1"/>
              </a:buClr>
              <a:buSzPts val="2475"/>
              <a:buFont typeface="Calibri"/>
              <a:buNone/>
            </a:pPr>
            <a:r>
              <a:rPr lang="en-US" sz="4400" b="1" i="0" u="none" strike="noStrike" cap="none">
                <a:solidFill>
                  <a:schemeClr val="dk1"/>
                </a:solidFill>
                <a:latin typeface="Calibri"/>
                <a:ea typeface="Calibri"/>
                <a:cs typeface="Calibri"/>
                <a:sym typeface="Calibri"/>
              </a:rPr>
              <a:t>The Short Run Supply Curve</a:t>
            </a:r>
            <a:endParaRPr/>
          </a:p>
        </p:txBody>
      </p:sp>
      <p:sp>
        <p:nvSpPr>
          <p:cNvPr id="767" name="Google Shape;767;p41"/>
          <p:cNvSpPr txBox="1"/>
          <p:nvPr/>
        </p:nvSpPr>
        <p:spPr>
          <a:xfrm>
            <a:off x="1719014" y="1647037"/>
            <a:ext cx="8229600" cy="5733404"/>
          </a:xfrm>
          <a:prstGeom prst="rect">
            <a:avLst/>
          </a:prstGeom>
          <a:noFill/>
          <a:ln>
            <a:noFill/>
          </a:ln>
        </p:spPr>
        <p:txBody>
          <a:bodyPr spcFirstLastPara="1" wrap="square" lIns="91425" tIns="45700" rIns="91425" bIns="45700" anchor="t" anchorCtr="0">
            <a:normAutofit/>
          </a:bodyPr>
          <a:lstStyle/>
          <a:p>
            <a:pPr marL="588645" marR="0" lvl="0" indent="-457200" algn="l" rtl="0">
              <a:lnSpc>
                <a:spcPct val="100000"/>
              </a:lnSpc>
              <a:spcBef>
                <a:spcPts val="360"/>
              </a:spcBef>
              <a:spcAft>
                <a:spcPts val="0"/>
              </a:spcAft>
              <a:buClr>
                <a:schemeClr val="dk1"/>
              </a:buClr>
              <a:buSzPts val="1800"/>
              <a:buFont typeface="Arial"/>
              <a:buChar char="•"/>
            </a:pPr>
            <a:r>
              <a:rPr lang="en-US" sz="3200" b="0" i="0" u="none" strike="noStrike" cap="none">
                <a:solidFill>
                  <a:schemeClr val="dk1"/>
                </a:solidFill>
                <a:latin typeface="Calibri"/>
                <a:ea typeface="Calibri"/>
                <a:cs typeface="Calibri"/>
                <a:sym typeface="Calibri"/>
              </a:rPr>
              <a:t>The short run supply curve is the MC above the minimum AVC</a:t>
            </a:r>
            <a:endParaRPr sz="3200"/>
          </a:p>
          <a:p>
            <a:pPr marL="1045845" marR="0" lvl="1" indent="-457200" algn="l" rtl="0">
              <a:lnSpc>
                <a:spcPct val="100000"/>
              </a:lnSpc>
              <a:spcBef>
                <a:spcPts val="360"/>
              </a:spcBef>
              <a:spcAft>
                <a:spcPts val="0"/>
              </a:spcAft>
              <a:buClr>
                <a:schemeClr val="dk1"/>
              </a:buClr>
              <a:buSzPts val="1575"/>
              <a:buFont typeface="Arial"/>
              <a:buChar char="–"/>
            </a:pPr>
            <a:r>
              <a:rPr lang="en-US" sz="3200" b="0" i="0" u="none" strike="noStrike" cap="none">
                <a:solidFill>
                  <a:schemeClr val="dk1"/>
                </a:solidFill>
                <a:latin typeface="Calibri"/>
                <a:ea typeface="Calibri"/>
                <a:cs typeface="Calibri"/>
                <a:sym typeface="Calibri"/>
              </a:rPr>
              <a:t>Firms won’t supply when MC &lt; AVC for the same reason why firms shutdown when P &lt; AVC</a:t>
            </a:r>
            <a:endParaRPr sz="3200"/>
          </a:p>
          <a:p>
            <a:pPr marL="1045845" marR="0" lvl="1" indent="-457200" algn="l" rtl="0">
              <a:lnSpc>
                <a:spcPct val="100000"/>
              </a:lnSpc>
              <a:spcBef>
                <a:spcPts val="360"/>
              </a:spcBef>
              <a:spcAft>
                <a:spcPts val="0"/>
              </a:spcAft>
              <a:buClr>
                <a:schemeClr val="dk1"/>
              </a:buClr>
              <a:buSzPts val="1575"/>
              <a:buFont typeface="Arial"/>
              <a:buChar char="–"/>
            </a:pPr>
            <a:r>
              <a:rPr lang="en-US" sz="3200" b="0" i="0" u="none" strike="noStrike" cap="none">
                <a:solidFill>
                  <a:schemeClr val="dk1"/>
                </a:solidFill>
                <a:latin typeface="Calibri"/>
                <a:ea typeface="Calibri"/>
                <a:cs typeface="Calibri"/>
                <a:sym typeface="Calibri"/>
              </a:rPr>
              <a:t>producing below the minimum of AVC increases firm’s losses.</a:t>
            </a:r>
            <a:endParaRPr sz="3200"/>
          </a:p>
          <a:p>
            <a:pPr marL="131445" marR="0" lvl="0" indent="0" algn="l" rtl="0">
              <a:lnSpc>
                <a:spcPct val="100000"/>
              </a:lnSpc>
              <a:spcBef>
                <a:spcPts val="360"/>
              </a:spcBef>
              <a:spcAft>
                <a:spcPts val="0"/>
              </a:spcAft>
              <a:buClr>
                <a:schemeClr val="dk1"/>
              </a:buClr>
              <a:buSzPts val="1800"/>
              <a:buFont typeface="Arial"/>
              <a:buNone/>
            </a:pPr>
            <a:endParaRPr sz="3200" b="0" i="0" u="none" strike="noStrike" cap="none">
              <a:solidFill>
                <a:schemeClr val="dk1"/>
              </a:solidFill>
              <a:latin typeface="Calibri"/>
              <a:ea typeface="Calibri"/>
              <a:cs typeface="Calibri"/>
              <a:sym typeface="Calibri"/>
            </a:endParaRPr>
          </a:p>
        </p:txBody>
      </p:sp>
      <p:grpSp>
        <p:nvGrpSpPr>
          <p:cNvPr id="4" name="Group 3">
            <a:extLst>
              <a:ext uri="{FF2B5EF4-FFF2-40B4-BE49-F238E27FC236}">
                <a16:creationId xmlns:a16="http://schemas.microsoft.com/office/drawing/2014/main" id="{EB7AA9BE-27B0-8B30-C786-32C66CC90F22}"/>
              </a:ext>
            </a:extLst>
          </p:cNvPr>
          <p:cNvGrpSpPr/>
          <p:nvPr/>
        </p:nvGrpSpPr>
        <p:grpSpPr>
          <a:xfrm>
            <a:off x="9948614" y="3359536"/>
            <a:ext cx="6784906" cy="4445000"/>
            <a:chOff x="9948614" y="3359536"/>
            <a:chExt cx="6784906" cy="4445000"/>
          </a:xfrm>
        </p:grpSpPr>
        <p:pic>
          <p:nvPicPr>
            <p:cNvPr id="2" name="Picture 1" descr="A diagram of a function&#10;&#10;Description automatically generated with medium confidence">
              <a:extLst>
                <a:ext uri="{FF2B5EF4-FFF2-40B4-BE49-F238E27FC236}">
                  <a16:creationId xmlns:a16="http://schemas.microsoft.com/office/drawing/2014/main" id="{634CE7CF-CB7B-2DBF-7623-DDCD17A76C5B}"/>
                </a:ext>
              </a:extLst>
            </p:cNvPr>
            <p:cNvPicPr>
              <a:picLocks noChangeAspect="1"/>
            </p:cNvPicPr>
            <p:nvPr/>
          </p:nvPicPr>
          <p:blipFill>
            <a:blip r:embed="rId6"/>
            <a:stretch>
              <a:fillRect/>
            </a:stretch>
          </p:blipFill>
          <p:spPr>
            <a:xfrm>
              <a:off x="9948614" y="3359536"/>
              <a:ext cx="6718300" cy="4445000"/>
            </a:xfrm>
            <a:prstGeom prst="rect">
              <a:avLst/>
            </a:prstGeom>
          </p:spPr>
        </p:pic>
        <p:sp>
          <p:nvSpPr>
            <p:cNvPr id="3" name="Rectangle 2">
              <a:extLst>
                <a:ext uri="{FF2B5EF4-FFF2-40B4-BE49-F238E27FC236}">
                  <a16:creationId xmlns:a16="http://schemas.microsoft.com/office/drawing/2014/main" id="{4E490533-8923-80A4-9C25-4AFD1364E058}"/>
                </a:ext>
              </a:extLst>
            </p:cNvPr>
            <p:cNvSpPr/>
            <p:nvPr/>
          </p:nvSpPr>
          <p:spPr>
            <a:xfrm>
              <a:off x="11286309" y="3467402"/>
              <a:ext cx="5447211" cy="94784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65879300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772"/>
        <p:cNvGrpSpPr/>
        <p:nvPr/>
      </p:nvGrpSpPr>
      <p:grpSpPr>
        <a:xfrm>
          <a:off x="0" y="0"/>
          <a:ext cx="0" cy="0"/>
          <a:chOff x="0" y="0"/>
          <a:chExt cx="0" cy="0"/>
        </a:xfrm>
      </p:grpSpPr>
      <p:pic>
        <p:nvPicPr>
          <p:cNvPr id="773" name="Google Shape;773;p42"/>
          <p:cNvPicPr preferRelativeResize="0"/>
          <p:nvPr/>
        </p:nvPicPr>
        <p:blipFill rotWithShape="1">
          <a:blip r:embed="rId3">
            <a:alphaModFix/>
          </a:blip>
          <a:srcRect b="619"/>
          <a:stretch/>
        </p:blipFill>
        <p:spPr>
          <a:xfrm rot="2700000">
            <a:off x="16270669" y="-98947"/>
            <a:ext cx="2072513" cy="2059669"/>
          </a:xfrm>
          <a:prstGeom prst="rect">
            <a:avLst/>
          </a:prstGeom>
          <a:noFill/>
          <a:ln>
            <a:noFill/>
          </a:ln>
        </p:spPr>
      </p:pic>
      <p:grpSp>
        <p:nvGrpSpPr>
          <p:cNvPr id="774" name="Google Shape;774;p42"/>
          <p:cNvGrpSpPr/>
          <p:nvPr/>
        </p:nvGrpSpPr>
        <p:grpSpPr>
          <a:xfrm>
            <a:off x="0" y="8843309"/>
            <a:ext cx="18287996" cy="3230764"/>
            <a:chOff x="0" y="-38100"/>
            <a:chExt cx="4816592" cy="850900"/>
          </a:xfrm>
        </p:grpSpPr>
        <p:sp>
          <p:nvSpPr>
            <p:cNvPr id="775" name="Google Shape;775;p42"/>
            <p:cNvSpPr/>
            <p:nvPr/>
          </p:nvSpPr>
          <p:spPr>
            <a:xfrm>
              <a:off x="0" y="0"/>
              <a:ext cx="4816592" cy="342131"/>
            </a:xfrm>
            <a:custGeom>
              <a:avLst/>
              <a:gdLst/>
              <a:ahLst/>
              <a:cxnLst/>
              <a:rect l="l" t="t" r="r" b="b"/>
              <a:pathLst>
                <a:path w="4816592" h="342131" extrusionOk="0">
                  <a:moveTo>
                    <a:pt x="0" y="0"/>
                  </a:moveTo>
                  <a:lnTo>
                    <a:pt x="4816592" y="0"/>
                  </a:lnTo>
                  <a:lnTo>
                    <a:pt x="4816592" y="342131"/>
                  </a:lnTo>
                  <a:lnTo>
                    <a:pt x="0" y="342131"/>
                  </a:lnTo>
                  <a:close/>
                </a:path>
              </a:pathLst>
            </a:custGeom>
            <a:solidFill>
              <a:srgbClr val="FEC099"/>
            </a:solidFill>
            <a:ln>
              <a:noFill/>
            </a:ln>
          </p:spPr>
          <p:txBody>
            <a:bodyPr/>
            <a:lstStyle/>
            <a:p>
              <a:endParaRPr lang="en-CA"/>
            </a:p>
          </p:txBody>
        </p:sp>
        <p:sp>
          <p:nvSpPr>
            <p:cNvPr id="776" name="Google Shape;776;p42"/>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pic>
        <p:nvPicPr>
          <p:cNvPr id="777" name="Google Shape;777;p42"/>
          <p:cNvPicPr preferRelativeResize="0"/>
          <p:nvPr/>
        </p:nvPicPr>
        <p:blipFill rotWithShape="1">
          <a:blip r:embed="rId4">
            <a:alphaModFix/>
          </a:blip>
          <a:srcRect/>
          <a:stretch/>
        </p:blipFill>
        <p:spPr>
          <a:xfrm>
            <a:off x="107745" y="9061043"/>
            <a:ext cx="1716191" cy="1175659"/>
          </a:xfrm>
          <a:prstGeom prst="rect">
            <a:avLst/>
          </a:prstGeom>
          <a:noFill/>
          <a:ln>
            <a:noFill/>
          </a:ln>
        </p:spPr>
      </p:pic>
      <p:pic>
        <p:nvPicPr>
          <p:cNvPr id="778" name="Google Shape;778;p42"/>
          <p:cNvPicPr preferRelativeResize="0"/>
          <p:nvPr/>
        </p:nvPicPr>
        <p:blipFill rotWithShape="1">
          <a:blip r:embed="rId5">
            <a:alphaModFix/>
          </a:blip>
          <a:srcRect/>
          <a:stretch/>
        </p:blipFill>
        <p:spPr>
          <a:xfrm>
            <a:off x="15845978" y="7130810"/>
            <a:ext cx="2733798" cy="3538897"/>
          </a:xfrm>
          <a:prstGeom prst="rect">
            <a:avLst/>
          </a:prstGeom>
          <a:noFill/>
          <a:ln>
            <a:noFill/>
          </a:ln>
        </p:spPr>
      </p:pic>
      <p:sp>
        <p:nvSpPr>
          <p:cNvPr id="779" name="Google Shape;779;p42"/>
          <p:cNvSpPr txBox="1"/>
          <p:nvPr/>
        </p:nvSpPr>
        <p:spPr>
          <a:xfrm>
            <a:off x="4051250" y="359376"/>
            <a:ext cx="8229600" cy="1143000"/>
          </a:xfrm>
          <a:prstGeom prst="rect">
            <a:avLst/>
          </a:prstGeom>
          <a:noFill/>
          <a:ln>
            <a:noFill/>
          </a:ln>
        </p:spPr>
        <p:txBody>
          <a:bodyPr spcFirstLastPara="1" wrap="square" lIns="91425" tIns="45700" rIns="91425" bIns="45700" anchor="ctr" anchorCtr="0">
            <a:normAutofit/>
          </a:bodyPr>
          <a:lstStyle/>
          <a:p>
            <a:pPr marL="131445" marR="0" lvl="0" indent="0" algn="ctr" rtl="0">
              <a:lnSpc>
                <a:spcPct val="100000"/>
              </a:lnSpc>
              <a:spcBef>
                <a:spcPts val="0"/>
              </a:spcBef>
              <a:spcAft>
                <a:spcPts val="0"/>
              </a:spcAft>
              <a:buClr>
                <a:schemeClr val="dk1"/>
              </a:buClr>
              <a:buSzPts val="2475"/>
              <a:buFont typeface="Calibri"/>
              <a:buNone/>
            </a:pPr>
            <a:r>
              <a:rPr lang="en-US" sz="4400" b="1" i="0" u="none" strike="noStrike" cap="none">
                <a:solidFill>
                  <a:schemeClr val="dk1"/>
                </a:solidFill>
                <a:latin typeface="Calibri"/>
                <a:ea typeface="Calibri"/>
                <a:cs typeface="Calibri"/>
                <a:sym typeface="Calibri"/>
              </a:rPr>
              <a:t>Short Run Market Supply Curve</a:t>
            </a:r>
            <a:endParaRPr/>
          </a:p>
        </p:txBody>
      </p:sp>
      <p:sp>
        <p:nvSpPr>
          <p:cNvPr id="780" name="Google Shape;780;p42"/>
          <p:cNvSpPr txBox="1"/>
          <p:nvPr/>
        </p:nvSpPr>
        <p:spPr>
          <a:xfrm>
            <a:off x="1823936" y="2168650"/>
            <a:ext cx="14406664" cy="5733404"/>
          </a:xfrm>
          <a:prstGeom prst="rect">
            <a:avLst/>
          </a:prstGeom>
          <a:noFill/>
          <a:ln>
            <a:noFill/>
          </a:ln>
        </p:spPr>
        <p:txBody>
          <a:bodyPr spcFirstLastPara="1" wrap="square" lIns="91425" tIns="45700" rIns="91425" bIns="45700" anchor="t" anchorCtr="0">
            <a:normAutofit/>
          </a:bodyPr>
          <a:lstStyle/>
          <a:p>
            <a:pPr marL="588645" marR="0" lvl="0" indent="-457200" algn="l" rtl="0">
              <a:lnSpc>
                <a:spcPct val="100000"/>
              </a:lnSpc>
              <a:spcBef>
                <a:spcPts val="360"/>
              </a:spcBef>
              <a:spcAft>
                <a:spcPts val="0"/>
              </a:spcAft>
              <a:buClr>
                <a:schemeClr val="dk1"/>
              </a:buClr>
              <a:buSzPts val="1800"/>
              <a:buFont typeface="Arial"/>
              <a:buChar char="•"/>
            </a:pPr>
            <a:r>
              <a:rPr lang="en-US" sz="3200" b="0" i="0" u="none" strike="noStrike" cap="none" dirty="0">
                <a:solidFill>
                  <a:schemeClr val="dk1"/>
                </a:solidFill>
                <a:latin typeface="Calibri"/>
                <a:ea typeface="Calibri"/>
                <a:cs typeface="Calibri"/>
                <a:sym typeface="Calibri"/>
              </a:rPr>
              <a:t>Horizontal sum of the supply curves of all individual firms</a:t>
            </a:r>
            <a:endParaRPr dirty="0"/>
          </a:p>
          <a:p>
            <a:pPr marL="1045845" marR="0" lvl="1" indent="-457200" algn="l" rtl="0">
              <a:lnSpc>
                <a:spcPct val="100000"/>
              </a:lnSpc>
              <a:spcBef>
                <a:spcPts val="360"/>
              </a:spcBef>
              <a:spcAft>
                <a:spcPts val="0"/>
              </a:spcAft>
              <a:buClr>
                <a:schemeClr val="dk1"/>
              </a:buClr>
              <a:buSzPts val="1575"/>
              <a:buFont typeface="Arial"/>
              <a:buChar char="–"/>
            </a:pPr>
            <a:r>
              <a:rPr lang="en-US" sz="2800" b="0" i="0" u="none" strike="noStrike" cap="none" dirty="0">
                <a:solidFill>
                  <a:schemeClr val="dk1"/>
                </a:solidFill>
                <a:latin typeface="Calibri"/>
                <a:ea typeface="Calibri"/>
                <a:cs typeface="Calibri"/>
                <a:sym typeface="Calibri"/>
              </a:rPr>
              <a:t>The maximum number of firms in a market is fixed in the SR</a:t>
            </a:r>
            <a:endParaRPr dirty="0"/>
          </a:p>
          <a:p>
            <a:pPr marL="588645" marR="0" lvl="0" indent="-457200" algn="l" rtl="0">
              <a:lnSpc>
                <a:spcPct val="100000"/>
              </a:lnSpc>
              <a:spcBef>
                <a:spcPts val="360"/>
              </a:spcBef>
              <a:spcAft>
                <a:spcPts val="0"/>
              </a:spcAft>
              <a:buClr>
                <a:schemeClr val="dk1"/>
              </a:buClr>
              <a:buSzPts val="1800"/>
              <a:buFont typeface="Arial"/>
              <a:buChar char="•"/>
            </a:pPr>
            <a:r>
              <a:rPr lang="en-US" sz="3200" b="0" i="0" u="none" strike="noStrike" cap="none" dirty="0">
                <a:solidFill>
                  <a:schemeClr val="dk1"/>
                </a:solidFill>
                <a:latin typeface="Calibri"/>
                <a:ea typeface="Calibri"/>
                <a:cs typeface="Calibri"/>
                <a:sym typeface="Calibri"/>
              </a:rPr>
              <a:t>Market supply curve at any price is n times the supply of an individual firm</a:t>
            </a:r>
            <a:endParaRPr dirty="0"/>
          </a:p>
          <a:p>
            <a:pPr marL="588645" marR="0" lvl="0" indent="-457200" algn="l" rtl="0">
              <a:lnSpc>
                <a:spcPct val="100000"/>
              </a:lnSpc>
              <a:spcBef>
                <a:spcPts val="360"/>
              </a:spcBef>
              <a:spcAft>
                <a:spcPts val="0"/>
              </a:spcAft>
              <a:buClr>
                <a:schemeClr val="dk1"/>
              </a:buClr>
              <a:buSzPts val="1800"/>
              <a:buFont typeface="Arial"/>
              <a:buChar char="•"/>
            </a:pPr>
            <a:r>
              <a:rPr lang="en-US" sz="3200" b="0" i="0" u="none" strike="noStrike" cap="none" dirty="0">
                <a:solidFill>
                  <a:schemeClr val="dk1"/>
                </a:solidFill>
                <a:latin typeface="Calibri"/>
                <a:ea typeface="Calibri"/>
                <a:cs typeface="Calibri"/>
                <a:sym typeface="Calibri"/>
              </a:rPr>
              <a:t>The larger the n, the flatter (more elastic) the SR market supply curve is at each price</a:t>
            </a:r>
            <a:endParaRPr dirty="0"/>
          </a:p>
          <a:p>
            <a:pPr marL="1045845" marR="0" lvl="1" indent="-457200" algn="l" rtl="0">
              <a:lnSpc>
                <a:spcPct val="100000"/>
              </a:lnSpc>
              <a:spcBef>
                <a:spcPts val="360"/>
              </a:spcBef>
              <a:spcAft>
                <a:spcPts val="0"/>
              </a:spcAft>
              <a:buClr>
                <a:schemeClr val="dk1"/>
              </a:buClr>
              <a:buSzPts val="1575"/>
              <a:buFont typeface="Arial"/>
              <a:buChar char="–"/>
            </a:pPr>
            <a:r>
              <a:rPr lang="en-US" sz="2800" b="0" i="0" u="none" strike="noStrike" cap="none" dirty="0">
                <a:solidFill>
                  <a:schemeClr val="dk1"/>
                </a:solidFill>
                <a:latin typeface="Calibri"/>
                <a:ea typeface="Calibri"/>
                <a:cs typeface="Calibri"/>
                <a:sym typeface="Calibri"/>
              </a:rPr>
              <a:t>More firms → more responsive to changes in price → more elastic</a:t>
            </a:r>
            <a:endParaRPr dirty="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784"/>
        <p:cNvGrpSpPr/>
        <p:nvPr/>
      </p:nvGrpSpPr>
      <p:grpSpPr>
        <a:xfrm>
          <a:off x="0" y="0"/>
          <a:ext cx="0" cy="0"/>
          <a:chOff x="0" y="0"/>
          <a:chExt cx="0" cy="0"/>
        </a:xfrm>
      </p:grpSpPr>
      <p:pic>
        <p:nvPicPr>
          <p:cNvPr id="785" name="Google Shape;785;p43"/>
          <p:cNvPicPr preferRelativeResize="0"/>
          <p:nvPr/>
        </p:nvPicPr>
        <p:blipFill rotWithShape="1">
          <a:blip r:embed="rId3">
            <a:alphaModFix/>
          </a:blip>
          <a:srcRect b="619"/>
          <a:stretch/>
        </p:blipFill>
        <p:spPr>
          <a:xfrm rot="2700000">
            <a:off x="16270669" y="-98947"/>
            <a:ext cx="2072513" cy="2059669"/>
          </a:xfrm>
          <a:prstGeom prst="rect">
            <a:avLst/>
          </a:prstGeom>
          <a:noFill/>
          <a:ln>
            <a:noFill/>
          </a:ln>
        </p:spPr>
      </p:pic>
      <p:grpSp>
        <p:nvGrpSpPr>
          <p:cNvPr id="786" name="Google Shape;786;p43"/>
          <p:cNvGrpSpPr/>
          <p:nvPr/>
        </p:nvGrpSpPr>
        <p:grpSpPr>
          <a:xfrm>
            <a:off x="0" y="8843309"/>
            <a:ext cx="18287996" cy="3230764"/>
            <a:chOff x="0" y="-38100"/>
            <a:chExt cx="4816592" cy="850900"/>
          </a:xfrm>
        </p:grpSpPr>
        <p:sp>
          <p:nvSpPr>
            <p:cNvPr id="787" name="Google Shape;787;p43"/>
            <p:cNvSpPr/>
            <p:nvPr/>
          </p:nvSpPr>
          <p:spPr>
            <a:xfrm>
              <a:off x="0" y="0"/>
              <a:ext cx="4816592" cy="342131"/>
            </a:xfrm>
            <a:custGeom>
              <a:avLst/>
              <a:gdLst/>
              <a:ahLst/>
              <a:cxnLst/>
              <a:rect l="l" t="t" r="r" b="b"/>
              <a:pathLst>
                <a:path w="4816592" h="342131" extrusionOk="0">
                  <a:moveTo>
                    <a:pt x="0" y="0"/>
                  </a:moveTo>
                  <a:lnTo>
                    <a:pt x="4816592" y="0"/>
                  </a:lnTo>
                  <a:lnTo>
                    <a:pt x="4816592" y="342131"/>
                  </a:lnTo>
                  <a:lnTo>
                    <a:pt x="0" y="342131"/>
                  </a:lnTo>
                  <a:close/>
                </a:path>
              </a:pathLst>
            </a:custGeom>
            <a:solidFill>
              <a:srgbClr val="FEC099"/>
            </a:solidFill>
            <a:ln>
              <a:noFill/>
            </a:ln>
          </p:spPr>
          <p:txBody>
            <a:bodyPr/>
            <a:lstStyle/>
            <a:p>
              <a:endParaRPr lang="en-CA"/>
            </a:p>
          </p:txBody>
        </p:sp>
        <p:sp>
          <p:nvSpPr>
            <p:cNvPr id="788" name="Google Shape;788;p43"/>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pic>
        <p:nvPicPr>
          <p:cNvPr id="789" name="Google Shape;789;p43"/>
          <p:cNvPicPr preferRelativeResize="0"/>
          <p:nvPr/>
        </p:nvPicPr>
        <p:blipFill rotWithShape="1">
          <a:blip r:embed="rId4">
            <a:alphaModFix/>
          </a:blip>
          <a:srcRect/>
          <a:stretch/>
        </p:blipFill>
        <p:spPr>
          <a:xfrm>
            <a:off x="107745" y="9061043"/>
            <a:ext cx="1716191" cy="1175659"/>
          </a:xfrm>
          <a:prstGeom prst="rect">
            <a:avLst/>
          </a:prstGeom>
          <a:noFill/>
          <a:ln>
            <a:noFill/>
          </a:ln>
        </p:spPr>
      </p:pic>
      <p:pic>
        <p:nvPicPr>
          <p:cNvPr id="790" name="Google Shape;790;p43"/>
          <p:cNvPicPr preferRelativeResize="0"/>
          <p:nvPr/>
        </p:nvPicPr>
        <p:blipFill rotWithShape="1">
          <a:blip r:embed="rId5">
            <a:alphaModFix/>
          </a:blip>
          <a:srcRect/>
          <a:stretch/>
        </p:blipFill>
        <p:spPr>
          <a:xfrm>
            <a:off x="15845978" y="7130810"/>
            <a:ext cx="2733798" cy="3538897"/>
          </a:xfrm>
          <a:prstGeom prst="rect">
            <a:avLst/>
          </a:prstGeom>
          <a:noFill/>
          <a:ln>
            <a:noFill/>
          </a:ln>
        </p:spPr>
      </p:pic>
      <p:sp>
        <p:nvSpPr>
          <p:cNvPr id="791" name="Google Shape;791;p43"/>
          <p:cNvSpPr txBox="1"/>
          <p:nvPr/>
        </p:nvSpPr>
        <p:spPr>
          <a:xfrm>
            <a:off x="4051250" y="359376"/>
            <a:ext cx="8229600" cy="1143000"/>
          </a:xfrm>
          <a:prstGeom prst="rect">
            <a:avLst/>
          </a:prstGeom>
          <a:noFill/>
          <a:ln>
            <a:noFill/>
          </a:ln>
        </p:spPr>
        <p:txBody>
          <a:bodyPr spcFirstLastPara="1" wrap="square" lIns="91425" tIns="45700" rIns="91425" bIns="45700" anchor="ctr" anchorCtr="0">
            <a:normAutofit/>
          </a:bodyPr>
          <a:lstStyle/>
          <a:p>
            <a:pPr marL="131445" marR="0" lvl="0" indent="0" algn="ctr" rtl="0">
              <a:lnSpc>
                <a:spcPct val="100000"/>
              </a:lnSpc>
              <a:spcBef>
                <a:spcPts val="0"/>
              </a:spcBef>
              <a:spcAft>
                <a:spcPts val="0"/>
              </a:spcAft>
              <a:buClr>
                <a:schemeClr val="dk1"/>
              </a:buClr>
              <a:buSzPts val="2475"/>
              <a:buFont typeface="Calibri"/>
              <a:buNone/>
            </a:pPr>
            <a:r>
              <a:rPr lang="en-US" sz="4400" b="1" i="0" u="none" strike="noStrike" cap="none" dirty="0">
                <a:solidFill>
                  <a:schemeClr val="dk1"/>
                </a:solidFill>
                <a:latin typeface="Calibri"/>
                <a:ea typeface="Calibri"/>
                <a:cs typeface="Calibri"/>
                <a:sym typeface="Calibri"/>
              </a:rPr>
              <a:t>Question 15</a:t>
            </a:r>
            <a:endParaRPr dirty="0"/>
          </a:p>
        </p:txBody>
      </p:sp>
      <p:sp>
        <p:nvSpPr>
          <p:cNvPr id="792" name="Google Shape;792;p43"/>
          <p:cNvSpPr txBox="1"/>
          <p:nvPr/>
        </p:nvSpPr>
        <p:spPr>
          <a:xfrm>
            <a:off x="1823936" y="2181325"/>
            <a:ext cx="13769850" cy="5733404"/>
          </a:xfrm>
          <a:prstGeom prst="rect">
            <a:avLst/>
          </a:prstGeom>
          <a:noFill/>
          <a:ln>
            <a:noFill/>
          </a:ln>
        </p:spPr>
        <p:txBody>
          <a:bodyPr spcFirstLastPara="1" wrap="square" lIns="91425" tIns="45700" rIns="91425" bIns="45700" anchor="t" anchorCtr="0">
            <a:normAutofit/>
          </a:bodyPr>
          <a:lstStyle/>
          <a:p>
            <a:pPr marL="131445" marR="0" lvl="0" indent="0" algn="l" rtl="0">
              <a:lnSpc>
                <a:spcPct val="100000"/>
              </a:lnSpc>
              <a:spcBef>
                <a:spcPts val="360"/>
              </a:spcBef>
              <a:spcAft>
                <a:spcPts val="0"/>
              </a:spcAft>
              <a:buClr>
                <a:schemeClr val="dk1"/>
              </a:buClr>
              <a:buSzPts val="1800"/>
              <a:buFont typeface="Arial"/>
              <a:buNone/>
            </a:pPr>
            <a:r>
              <a:rPr lang="en-CA" sz="3200" dirty="0">
                <a:solidFill>
                  <a:schemeClr val="dk1"/>
                </a:solidFill>
                <a:latin typeface="Calibri"/>
                <a:ea typeface="Calibri"/>
                <a:cs typeface="Calibri"/>
                <a:sym typeface="Calibri"/>
              </a:rPr>
              <a:t>P</a:t>
            </a:r>
            <a:r>
              <a:rPr lang="en-US" sz="3200" dirty="0">
                <a:solidFill>
                  <a:schemeClr val="dk1"/>
                </a:solidFill>
                <a:latin typeface="Calibri"/>
                <a:ea typeface="Calibri"/>
                <a:cs typeface="Calibri"/>
                <a:sym typeface="Calibri"/>
              </a:rPr>
              <a:t>C Enterprises is a perfectly competitive ﬁrm with costs which are identical to the costs of the other ﬁrms in PC’s market. Identify the correct statement</a:t>
            </a:r>
            <a:endParaRPr lang="en-CA" sz="3200" dirty="0">
              <a:solidFill>
                <a:schemeClr val="dk1"/>
              </a:solidFill>
              <a:latin typeface="Calibri"/>
              <a:ea typeface="Calibri"/>
              <a:cs typeface="Calibri"/>
            </a:endParaRPr>
          </a:p>
          <a:p>
            <a:pPr marL="131445" marR="0" lvl="0" indent="0" algn="l" rtl="0">
              <a:lnSpc>
                <a:spcPct val="100000"/>
              </a:lnSpc>
              <a:spcBef>
                <a:spcPts val="360"/>
              </a:spcBef>
              <a:spcAft>
                <a:spcPts val="0"/>
              </a:spcAft>
              <a:buClr>
                <a:schemeClr val="dk1"/>
              </a:buClr>
              <a:buSzPts val="1800"/>
              <a:buFont typeface="Arial"/>
              <a:buNone/>
            </a:pPr>
            <a:endParaRPr sz="3200" dirty="0">
              <a:solidFill>
                <a:schemeClr val="dk1"/>
              </a:solidFill>
              <a:latin typeface="Calibri"/>
              <a:ea typeface="Calibri"/>
              <a:cs typeface="Calibri"/>
              <a:sym typeface="Calibri"/>
            </a:endParaRPr>
          </a:p>
          <a:p>
            <a:pPr marL="645795" indent="-514350">
              <a:spcBef>
                <a:spcPts val="360"/>
              </a:spcBef>
              <a:buClr>
                <a:schemeClr val="dk1"/>
              </a:buClr>
              <a:buSzPts val="1800"/>
              <a:buFont typeface="+mj-lt"/>
              <a:buAutoNum type="alphaUcPeriod"/>
            </a:pPr>
            <a:r>
              <a:rPr lang="en-US" sz="3200" dirty="0">
                <a:solidFill>
                  <a:schemeClr val="dk1"/>
                </a:solidFill>
                <a:latin typeface="Calibri"/>
                <a:ea typeface="Calibri"/>
                <a:cs typeface="Calibri"/>
              </a:rPr>
              <a:t>If ﬁxed costs must be paid in the short run and PC is operating with proﬁts equal to - $200,000 then we know that PC’s ﬁxed costs are less than $200,000.</a:t>
            </a:r>
          </a:p>
          <a:p>
            <a:pPr marL="645795" indent="-514350">
              <a:spcBef>
                <a:spcPts val="360"/>
              </a:spcBef>
              <a:buClr>
                <a:schemeClr val="dk1"/>
              </a:buClr>
              <a:buSzPts val="1800"/>
              <a:buFont typeface="+mj-lt"/>
              <a:buAutoNum type="alphaUcPeriod"/>
            </a:pPr>
            <a:r>
              <a:rPr lang="en-US" sz="3200" dirty="0">
                <a:solidFill>
                  <a:schemeClr val="dk1"/>
                </a:solidFill>
                <a:latin typeface="Calibri"/>
                <a:ea typeface="Calibri"/>
                <a:cs typeface="Calibri"/>
              </a:rPr>
              <a:t>Marginal revenue for PC does not have an inelastic region.</a:t>
            </a:r>
          </a:p>
          <a:p>
            <a:pPr marL="645795" indent="-514350">
              <a:spcBef>
                <a:spcPts val="360"/>
              </a:spcBef>
              <a:buClr>
                <a:schemeClr val="dk1"/>
              </a:buClr>
              <a:buSzPts val="1800"/>
              <a:buFont typeface="+mj-lt"/>
              <a:buAutoNum type="alphaUcPeriod"/>
            </a:pPr>
            <a:r>
              <a:rPr lang="en-US" sz="3200" dirty="0">
                <a:solidFill>
                  <a:schemeClr val="dk1"/>
                </a:solidFill>
                <a:latin typeface="Calibri"/>
                <a:ea typeface="Calibri"/>
                <a:cs typeface="Calibri"/>
              </a:rPr>
              <a:t>Barriers to entry allow PC to earn positive proﬁts in the long run.</a:t>
            </a:r>
          </a:p>
          <a:p>
            <a:pPr marL="645795" indent="-514350">
              <a:spcBef>
                <a:spcPts val="360"/>
              </a:spcBef>
              <a:buClr>
                <a:schemeClr val="dk1"/>
              </a:buClr>
              <a:buSzPts val="1800"/>
              <a:buFont typeface="+mj-lt"/>
              <a:buAutoNum type="alphaUcPeriod"/>
            </a:pPr>
            <a:r>
              <a:rPr lang="en-US" sz="3200" b="1" dirty="0">
                <a:solidFill>
                  <a:schemeClr val="dk1"/>
                </a:solidFill>
                <a:latin typeface="Calibri"/>
                <a:ea typeface="Calibri"/>
                <a:cs typeface="Calibri"/>
              </a:rPr>
              <a:t>In the long run equilibrium, PC operates where the slope of its average variable cost schedule is equal to zero</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pic>
        <p:nvPicPr>
          <p:cNvPr id="167" name="Google Shape;167;g164065c128d_0_0"/>
          <p:cNvPicPr preferRelativeResize="0"/>
          <p:nvPr/>
        </p:nvPicPr>
        <p:blipFill rotWithShape="1">
          <a:blip r:embed="rId3">
            <a:alphaModFix/>
          </a:blip>
          <a:srcRect b="619"/>
          <a:stretch/>
        </p:blipFill>
        <p:spPr>
          <a:xfrm rot="2700000">
            <a:off x="16270669" y="-98947"/>
            <a:ext cx="2072513" cy="2059669"/>
          </a:xfrm>
          <a:prstGeom prst="rect">
            <a:avLst/>
          </a:prstGeom>
          <a:noFill/>
          <a:ln>
            <a:noFill/>
          </a:ln>
        </p:spPr>
      </p:pic>
      <p:grpSp>
        <p:nvGrpSpPr>
          <p:cNvPr id="168" name="Google Shape;168;g164065c128d_0_0"/>
          <p:cNvGrpSpPr/>
          <p:nvPr/>
        </p:nvGrpSpPr>
        <p:grpSpPr>
          <a:xfrm>
            <a:off x="0" y="8843309"/>
            <a:ext cx="18287996" cy="3230764"/>
            <a:chOff x="0" y="-38100"/>
            <a:chExt cx="4816592" cy="850900"/>
          </a:xfrm>
        </p:grpSpPr>
        <p:sp>
          <p:nvSpPr>
            <p:cNvPr id="169" name="Google Shape;169;g164065c128d_0_0"/>
            <p:cNvSpPr/>
            <p:nvPr/>
          </p:nvSpPr>
          <p:spPr>
            <a:xfrm>
              <a:off x="0" y="0"/>
              <a:ext cx="4816592" cy="342131"/>
            </a:xfrm>
            <a:custGeom>
              <a:avLst/>
              <a:gdLst/>
              <a:ahLst/>
              <a:cxnLst/>
              <a:rect l="l" t="t" r="r" b="b"/>
              <a:pathLst>
                <a:path w="4816592" h="342131" extrusionOk="0">
                  <a:moveTo>
                    <a:pt x="0" y="0"/>
                  </a:moveTo>
                  <a:lnTo>
                    <a:pt x="4816592" y="0"/>
                  </a:lnTo>
                  <a:lnTo>
                    <a:pt x="4816592" y="342131"/>
                  </a:lnTo>
                  <a:lnTo>
                    <a:pt x="0" y="342131"/>
                  </a:lnTo>
                  <a:close/>
                </a:path>
              </a:pathLst>
            </a:custGeom>
            <a:solidFill>
              <a:srgbClr val="FEC099"/>
            </a:solidFill>
            <a:ln>
              <a:noFill/>
            </a:ln>
          </p:spPr>
          <p:txBody>
            <a:bodyPr/>
            <a:lstStyle/>
            <a:p>
              <a:endParaRPr lang="en-CA"/>
            </a:p>
          </p:txBody>
        </p:sp>
        <p:sp>
          <p:nvSpPr>
            <p:cNvPr id="170" name="Google Shape;170;g164065c128d_0_0"/>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pic>
        <p:nvPicPr>
          <p:cNvPr id="171" name="Google Shape;171;g164065c128d_0_0"/>
          <p:cNvPicPr preferRelativeResize="0"/>
          <p:nvPr/>
        </p:nvPicPr>
        <p:blipFill rotWithShape="1">
          <a:blip r:embed="rId4">
            <a:alphaModFix/>
          </a:blip>
          <a:srcRect/>
          <a:stretch/>
        </p:blipFill>
        <p:spPr>
          <a:xfrm>
            <a:off x="107745" y="9061043"/>
            <a:ext cx="1716191" cy="1175659"/>
          </a:xfrm>
          <a:prstGeom prst="rect">
            <a:avLst/>
          </a:prstGeom>
          <a:noFill/>
          <a:ln>
            <a:noFill/>
          </a:ln>
        </p:spPr>
      </p:pic>
      <p:pic>
        <p:nvPicPr>
          <p:cNvPr id="172" name="Google Shape;172;g164065c128d_0_0"/>
          <p:cNvPicPr preferRelativeResize="0"/>
          <p:nvPr/>
        </p:nvPicPr>
        <p:blipFill rotWithShape="1">
          <a:blip r:embed="rId5">
            <a:alphaModFix/>
          </a:blip>
          <a:srcRect/>
          <a:stretch/>
        </p:blipFill>
        <p:spPr>
          <a:xfrm>
            <a:off x="15845978" y="7130810"/>
            <a:ext cx="2733798" cy="3538897"/>
          </a:xfrm>
          <a:prstGeom prst="rect">
            <a:avLst/>
          </a:prstGeom>
          <a:noFill/>
          <a:ln>
            <a:noFill/>
          </a:ln>
        </p:spPr>
      </p:pic>
      <p:sp>
        <p:nvSpPr>
          <p:cNvPr id="173" name="Google Shape;173;g164065c128d_0_0"/>
          <p:cNvSpPr txBox="1">
            <a:spLocks noGrp="1"/>
          </p:cNvSpPr>
          <p:nvPr>
            <p:ph type="title"/>
          </p:nvPr>
        </p:nvSpPr>
        <p:spPr>
          <a:xfrm>
            <a:off x="4051250" y="359376"/>
            <a:ext cx="8229600" cy="11430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SzPts val="1800"/>
              <a:buNone/>
            </a:pPr>
            <a:r>
              <a:rPr lang="en-US" b="1"/>
              <a:t>Question 1</a:t>
            </a:r>
            <a:endParaRPr b="1"/>
          </a:p>
        </p:txBody>
      </p:sp>
      <p:sp>
        <p:nvSpPr>
          <p:cNvPr id="174" name="Google Shape;174;g164065c128d_0_0"/>
          <p:cNvSpPr txBox="1">
            <a:spLocks noGrp="1"/>
          </p:cNvSpPr>
          <p:nvPr>
            <p:ph type="body" idx="1"/>
          </p:nvPr>
        </p:nvSpPr>
        <p:spPr>
          <a:xfrm>
            <a:off x="4131300" y="2168650"/>
            <a:ext cx="10025400" cy="6761400"/>
          </a:xfrm>
          <a:prstGeom prst="rect">
            <a:avLst/>
          </a:prstGeom>
          <a:noFill/>
          <a:ln>
            <a:noFill/>
          </a:ln>
        </p:spPr>
        <p:txBody>
          <a:bodyPr spcFirstLastPara="1" wrap="square" lIns="91425" tIns="45700" rIns="91425" bIns="45700" anchor="t" anchorCtr="0">
            <a:normAutofit/>
          </a:bodyPr>
          <a:lstStyle/>
          <a:p>
            <a:pPr marL="131445" lvl="0" indent="0" algn="l" rtl="0">
              <a:lnSpc>
                <a:spcPct val="100000"/>
              </a:lnSpc>
              <a:spcBef>
                <a:spcPts val="360"/>
              </a:spcBef>
              <a:spcAft>
                <a:spcPts val="0"/>
              </a:spcAft>
              <a:buSzPts val="1800"/>
              <a:buNone/>
            </a:pPr>
            <a:r>
              <a:rPr lang="en-US" dirty="0"/>
              <a:t>Which one of the following is a normative statement?</a:t>
            </a:r>
            <a:endParaRPr dirty="0"/>
          </a:p>
          <a:p>
            <a:pPr marL="131445" lvl="0" indent="0" algn="l" rtl="0">
              <a:lnSpc>
                <a:spcPct val="100000"/>
              </a:lnSpc>
              <a:spcBef>
                <a:spcPts val="360"/>
              </a:spcBef>
              <a:spcAft>
                <a:spcPts val="0"/>
              </a:spcAft>
              <a:buSzPts val="1800"/>
              <a:buNone/>
            </a:pPr>
            <a:endParaRPr dirty="0"/>
          </a:p>
          <a:p>
            <a:pPr marL="131445" lvl="0" indent="0" algn="l" rtl="0">
              <a:lnSpc>
                <a:spcPct val="100000"/>
              </a:lnSpc>
              <a:spcBef>
                <a:spcPts val="360"/>
              </a:spcBef>
              <a:spcAft>
                <a:spcPts val="0"/>
              </a:spcAft>
              <a:buSzPts val="1800"/>
              <a:buNone/>
            </a:pPr>
            <a:endParaRPr dirty="0"/>
          </a:p>
          <a:p>
            <a:pPr marL="457200" lvl="0" indent="-342900" algn="l" rtl="0">
              <a:lnSpc>
                <a:spcPct val="100000"/>
              </a:lnSpc>
              <a:spcBef>
                <a:spcPts val="360"/>
              </a:spcBef>
              <a:spcAft>
                <a:spcPts val="0"/>
              </a:spcAft>
              <a:buSzPts val="1800"/>
              <a:buAutoNum type="alphaUcPeriod"/>
            </a:pPr>
            <a:r>
              <a:rPr lang="en-US" dirty="0"/>
              <a:t>Higher advertising expenses lead to higher sales revenue.</a:t>
            </a:r>
            <a:endParaRPr dirty="0"/>
          </a:p>
          <a:p>
            <a:pPr marL="457200" lvl="0" indent="-342900" algn="l" rtl="0">
              <a:lnSpc>
                <a:spcPct val="100000"/>
              </a:lnSpc>
              <a:spcBef>
                <a:spcPts val="0"/>
              </a:spcBef>
              <a:spcAft>
                <a:spcPts val="0"/>
              </a:spcAft>
              <a:buSzPts val="1800"/>
              <a:buAutoNum type="alphaUcPeriod"/>
            </a:pPr>
            <a:r>
              <a:rPr lang="en-US" b="1" dirty="0"/>
              <a:t>You should study Commerce rather than Arts.</a:t>
            </a:r>
            <a:endParaRPr b="1" dirty="0"/>
          </a:p>
          <a:p>
            <a:pPr marL="457200" lvl="0" indent="-342900" algn="l" rtl="0">
              <a:lnSpc>
                <a:spcPct val="100000"/>
              </a:lnSpc>
              <a:spcBef>
                <a:spcPts val="0"/>
              </a:spcBef>
              <a:spcAft>
                <a:spcPts val="0"/>
              </a:spcAft>
              <a:buSzPts val="1800"/>
              <a:buAutoNum type="alphaUcPeriod"/>
            </a:pPr>
            <a:r>
              <a:rPr lang="en-US" dirty="0"/>
              <a:t>Commerce graduates earn higher incomes than Arts graduates.</a:t>
            </a:r>
            <a:endParaRPr dirty="0"/>
          </a:p>
          <a:p>
            <a:pPr marL="457200" lvl="0" indent="-342900" algn="l" rtl="0">
              <a:lnSpc>
                <a:spcPct val="100000"/>
              </a:lnSpc>
              <a:spcBef>
                <a:spcPts val="0"/>
              </a:spcBef>
              <a:spcAft>
                <a:spcPts val="0"/>
              </a:spcAft>
              <a:buSzPts val="1800"/>
              <a:buAutoNum type="alphaUcPeriod"/>
            </a:pPr>
            <a:r>
              <a:rPr lang="en-US" dirty="0"/>
              <a:t>High-risk actions taken by many financial institutions caused the “great recession” of 2007-2009.</a:t>
            </a:r>
            <a:endParaRPr dirty="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796"/>
        <p:cNvGrpSpPr/>
        <p:nvPr/>
      </p:nvGrpSpPr>
      <p:grpSpPr>
        <a:xfrm>
          <a:off x="0" y="0"/>
          <a:ext cx="0" cy="0"/>
          <a:chOff x="0" y="0"/>
          <a:chExt cx="0" cy="0"/>
        </a:xfrm>
      </p:grpSpPr>
      <p:pic>
        <p:nvPicPr>
          <p:cNvPr id="797" name="Google Shape;797;p44"/>
          <p:cNvPicPr preferRelativeResize="0"/>
          <p:nvPr/>
        </p:nvPicPr>
        <p:blipFill rotWithShape="1">
          <a:blip r:embed="rId3">
            <a:alphaModFix/>
          </a:blip>
          <a:srcRect b="619"/>
          <a:stretch/>
        </p:blipFill>
        <p:spPr>
          <a:xfrm rot="2700000">
            <a:off x="16270669" y="-98947"/>
            <a:ext cx="2072513" cy="2059669"/>
          </a:xfrm>
          <a:prstGeom prst="rect">
            <a:avLst/>
          </a:prstGeom>
          <a:noFill/>
          <a:ln>
            <a:noFill/>
          </a:ln>
        </p:spPr>
      </p:pic>
      <p:grpSp>
        <p:nvGrpSpPr>
          <p:cNvPr id="798" name="Google Shape;798;p44"/>
          <p:cNvGrpSpPr/>
          <p:nvPr/>
        </p:nvGrpSpPr>
        <p:grpSpPr>
          <a:xfrm>
            <a:off x="0" y="8843309"/>
            <a:ext cx="18287996" cy="3230764"/>
            <a:chOff x="0" y="-38100"/>
            <a:chExt cx="4816592" cy="850900"/>
          </a:xfrm>
        </p:grpSpPr>
        <p:sp>
          <p:nvSpPr>
            <p:cNvPr id="799" name="Google Shape;799;p44"/>
            <p:cNvSpPr/>
            <p:nvPr/>
          </p:nvSpPr>
          <p:spPr>
            <a:xfrm>
              <a:off x="0" y="0"/>
              <a:ext cx="4816592" cy="342131"/>
            </a:xfrm>
            <a:custGeom>
              <a:avLst/>
              <a:gdLst/>
              <a:ahLst/>
              <a:cxnLst/>
              <a:rect l="l" t="t" r="r" b="b"/>
              <a:pathLst>
                <a:path w="4816592" h="342131" extrusionOk="0">
                  <a:moveTo>
                    <a:pt x="0" y="0"/>
                  </a:moveTo>
                  <a:lnTo>
                    <a:pt x="4816592" y="0"/>
                  </a:lnTo>
                  <a:lnTo>
                    <a:pt x="4816592" y="342131"/>
                  </a:lnTo>
                  <a:lnTo>
                    <a:pt x="0" y="342131"/>
                  </a:lnTo>
                  <a:close/>
                </a:path>
              </a:pathLst>
            </a:custGeom>
            <a:solidFill>
              <a:srgbClr val="FEC099"/>
            </a:solidFill>
            <a:ln>
              <a:noFill/>
            </a:ln>
          </p:spPr>
          <p:txBody>
            <a:bodyPr/>
            <a:lstStyle/>
            <a:p>
              <a:endParaRPr lang="en-CA"/>
            </a:p>
          </p:txBody>
        </p:sp>
        <p:sp>
          <p:nvSpPr>
            <p:cNvPr id="800" name="Google Shape;800;p44"/>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pic>
        <p:nvPicPr>
          <p:cNvPr id="801" name="Google Shape;801;p44"/>
          <p:cNvPicPr preferRelativeResize="0"/>
          <p:nvPr/>
        </p:nvPicPr>
        <p:blipFill rotWithShape="1">
          <a:blip r:embed="rId4">
            <a:alphaModFix/>
          </a:blip>
          <a:srcRect/>
          <a:stretch/>
        </p:blipFill>
        <p:spPr>
          <a:xfrm>
            <a:off x="107745" y="9061043"/>
            <a:ext cx="1716191" cy="1175659"/>
          </a:xfrm>
          <a:prstGeom prst="rect">
            <a:avLst/>
          </a:prstGeom>
          <a:noFill/>
          <a:ln>
            <a:noFill/>
          </a:ln>
        </p:spPr>
      </p:pic>
      <p:pic>
        <p:nvPicPr>
          <p:cNvPr id="802" name="Google Shape;802;p44"/>
          <p:cNvPicPr preferRelativeResize="0"/>
          <p:nvPr/>
        </p:nvPicPr>
        <p:blipFill rotWithShape="1">
          <a:blip r:embed="rId5">
            <a:alphaModFix/>
          </a:blip>
          <a:srcRect/>
          <a:stretch/>
        </p:blipFill>
        <p:spPr>
          <a:xfrm>
            <a:off x="15845978" y="7130810"/>
            <a:ext cx="2733798" cy="3538897"/>
          </a:xfrm>
          <a:prstGeom prst="rect">
            <a:avLst/>
          </a:prstGeom>
          <a:noFill/>
          <a:ln>
            <a:noFill/>
          </a:ln>
        </p:spPr>
      </p:pic>
      <p:sp>
        <p:nvSpPr>
          <p:cNvPr id="803" name="Google Shape;803;p44"/>
          <p:cNvSpPr txBox="1"/>
          <p:nvPr/>
        </p:nvSpPr>
        <p:spPr>
          <a:xfrm>
            <a:off x="4051250" y="359376"/>
            <a:ext cx="8229600" cy="1143000"/>
          </a:xfrm>
          <a:prstGeom prst="rect">
            <a:avLst/>
          </a:prstGeom>
          <a:noFill/>
          <a:ln>
            <a:noFill/>
          </a:ln>
        </p:spPr>
        <p:txBody>
          <a:bodyPr spcFirstLastPara="1" wrap="square" lIns="91425" tIns="45700" rIns="91425" bIns="45700" anchor="ctr" anchorCtr="0">
            <a:normAutofit/>
          </a:bodyPr>
          <a:lstStyle/>
          <a:p>
            <a:pPr marL="131445" marR="0" lvl="0" indent="0" algn="ctr" rtl="0">
              <a:lnSpc>
                <a:spcPct val="100000"/>
              </a:lnSpc>
              <a:spcBef>
                <a:spcPts val="0"/>
              </a:spcBef>
              <a:spcAft>
                <a:spcPts val="0"/>
              </a:spcAft>
              <a:buClr>
                <a:schemeClr val="dk1"/>
              </a:buClr>
              <a:buSzPts val="2475"/>
              <a:buFont typeface="Calibri"/>
              <a:buNone/>
            </a:pPr>
            <a:r>
              <a:rPr lang="en-US" sz="4400" b="1" i="0" u="none" strike="noStrike" cap="none" dirty="0">
                <a:solidFill>
                  <a:schemeClr val="dk1"/>
                </a:solidFill>
                <a:latin typeface="Calibri"/>
                <a:ea typeface="Calibri"/>
                <a:cs typeface="Calibri"/>
                <a:sym typeface="Calibri"/>
              </a:rPr>
              <a:t>Question 16</a:t>
            </a:r>
            <a:endParaRPr dirty="0"/>
          </a:p>
        </p:txBody>
      </p:sp>
      <mc:AlternateContent xmlns:mc="http://schemas.openxmlformats.org/markup-compatibility/2006" xmlns:a14="http://schemas.microsoft.com/office/drawing/2010/main">
        <mc:Choice Requires="a14">
          <p:sp>
            <p:nvSpPr>
              <p:cNvPr id="804" name="Google Shape;804;p44"/>
              <p:cNvSpPr txBox="1"/>
              <p:nvPr/>
            </p:nvSpPr>
            <p:spPr>
              <a:xfrm>
                <a:off x="2632866" y="1647037"/>
                <a:ext cx="11066367" cy="6841870"/>
              </a:xfrm>
              <a:prstGeom prst="rect">
                <a:avLst/>
              </a:prstGeom>
              <a:noFill/>
              <a:ln>
                <a:noFill/>
              </a:ln>
            </p:spPr>
            <p:txBody>
              <a:bodyPr spcFirstLastPara="1" wrap="square" lIns="91425" tIns="45700" rIns="91425" bIns="45700" anchor="t" anchorCtr="0">
                <a:normAutofit/>
              </a:bodyPr>
              <a:lstStyle/>
              <a:p>
                <a:pPr marL="131445" marR="0" lvl="0" indent="0" algn="l" rtl="0">
                  <a:lnSpc>
                    <a:spcPct val="100000"/>
                  </a:lnSpc>
                  <a:spcBef>
                    <a:spcPts val="360"/>
                  </a:spcBef>
                  <a:spcAft>
                    <a:spcPts val="0"/>
                  </a:spcAft>
                  <a:buClr>
                    <a:schemeClr val="dk1"/>
                  </a:buClr>
                  <a:buSzPct val="56250"/>
                  <a:buFont typeface="Arial"/>
                  <a:buNone/>
                </a:pPr>
                <a:r>
                  <a:rPr lang="en-CA" sz="3200" b="0" i="0" u="none" strike="noStrike" cap="none" dirty="0">
                    <a:solidFill>
                      <a:schemeClr val="dk1"/>
                    </a:solidFill>
                    <a:latin typeface="Calibri"/>
                    <a:ea typeface="Calibri"/>
                    <a:cs typeface="Calibri"/>
                    <a:sym typeface="Calibri"/>
                  </a:rPr>
                  <a:t>Suppose an industry consists of 100 competitive firms, each operating with a cost function </a:t>
                </a:r>
                <a14:m>
                  <m:oMath xmlns:m="http://schemas.openxmlformats.org/officeDocument/2006/math">
                    <m:r>
                      <a:rPr lang="en-CA" sz="3200" b="0" i="1" u="none" strike="noStrike" cap="none" smtClean="0">
                        <a:solidFill>
                          <a:schemeClr val="dk1"/>
                        </a:solidFill>
                        <a:latin typeface="Cambria Math" panose="02040503050406030204" pitchFamily="18" charset="0"/>
                        <a:ea typeface="Calibri"/>
                        <a:cs typeface="Calibri"/>
                        <a:sym typeface="Calibri"/>
                      </a:rPr>
                      <m:t>𝐶</m:t>
                    </m:r>
                    <m:d>
                      <m:dPr>
                        <m:ctrlPr>
                          <a:rPr lang="en-CA" sz="3200" b="0" i="1" u="none" strike="noStrike" cap="none" smtClean="0">
                            <a:solidFill>
                              <a:schemeClr val="dk1"/>
                            </a:solidFill>
                            <a:latin typeface="Cambria Math" panose="02040503050406030204" pitchFamily="18" charset="0"/>
                            <a:ea typeface="Calibri"/>
                            <a:cs typeface="Calibri"/>
                            <a:sym typeface="Calibri"/>
                          </a:rPr>
                        </m:ctrlPr>
                      </m:dPr>
                      <m:e>
                        <m:r>
                          <a:rPr lang="en-CA" sz="3200" b="0" i="1" u="none" strike="noStrike" cap="none" smtClean="0">
                            <a:solidFill>
                              <a:schemeClr val="dk1"/>
                            </a:solidFill>
                            <a:latin typeface="Cambria Math" panose="02040503050406030204" pitchFamily="18" charset="0"/>
                            <a:ea typeface="Calibri"/>
                            <a:cs typeface="Calibri"/>
                            <a:sym typeface="Calibri"/>
                          </a:rPr>
                          <m:t>𝑞</m:t>
                        </m:r>
                      </m:e>
                    </m:d>
                    <m:r>
                      <a:rPr lang="en-CA" sz="3200" b="0" i="1" u="none" strike="noStrike" cap="none" smtClean="0">
                        <a:solidFill>
                          <a:schemeClr val="dk1"/>
                        </a:solidFill>
                        <a:latin typeface="Cambria Math" panose="02040503050406030204" pitchFamily="18" charset="0"/>
                        <a:ea typeface="Calibri"/>
                        <a:cs typeface="Calibri"/>
                        <a:sym typeface="Calibri"/>
                      </a:rPr>
                      <m:t>=18+5</m:t>
                    </m:r>
                    <m:r>
                      <a:rPr lang="en-CA" sz="3200" b="0" i="1" u="none" strike="noStrike" cap="none" smtClean="0">
                        <a:solidFill>
                          <a:schemeClr val="dk1"/>
                        </a:solidFill>
                        <a:latin typeface="Cambria Math" panose="02040503050406030204" pitchFamily="18" charset="0"/>
                        <a:ea typeface="Calibri"/>
                        <a:cs typeface="Calibri"/>
                        <a:sym typeface="Calibri"/>
                      </a:rPr>
                      <m:t>𝑞</m:t>
                    </m:r>
                    <m:r>
                      <a:rPr lang="en-CA" sz="3200" b="0" i="1" u="none" strike="noStrike" cap="none" smtClean="0">
                        <a:solidFill>
                          <a:schemeClr val="dk1"/>
                        </a:solidFill>
                        <a:latin typeface="Cambria Math" panose="02040503050406030204" pitchFamily="18" charset="0"/>
                        <a:ea typeface="Calibri"/>
                        <a:cs typeface="Calibri"/>
                        <a:sym typeface="Calibri"/>
                      </a:rPr>
                      <m:t>+2</m:t>
                    </m:r>
                    <m:sSup>
                      <m:sSupPr>
                        <m:ctrlPr>
                          <a:rPr lang="en-CA" sz="3200" b="0" i="1" u="none" strike="noStrike" cap="none" smtClean="0">
                            <a:solidFill>
                              <a:schemeClr val="dk1"/>
                            </a:solidFill>
                            <a:latin typeface="Cambria Math" panose="02040503050406030204" pitchFamily="18" charset="0"/>
                            <a:ea typeface="Calibri"/>
                            <a:cs typeface="Calibri"/>
                            <a:sym typeface="Calibri"/>
                          </a:rPr>
                        </m:ctrlPr>
                      </m:sSupPr>
                      <m:e>
                        <m:r>
                          <a:rPr lang="en-CA" sz="3200" b="0" i="1" u="none" strike="noStrike" cap="none" smtClean="0">
                            <a:solidFill>
                              <a:schemeClr val="dk1"/>
                            </a:solidFill>
                            <a:latin typeface="Cambria Math" panose="02040503050406030204" pitchFamily="18" charset="0"/>
                            <a:ea typeface="Calibri"/>
                            <a:cs typeface="Calibri"/>
                            <a:sym typeface="Calibri"/>
                          </a:rPr>
                          <m:t>𝑞</m:t>
                        </m:r>
                      </m:e>
                      <m:sup>
                        <m:r>
                          <a:rPr lang="en-CA" sz="3200" b="0" i="1" u="none" strike="noStrike" cap="none" smtClean="0">
                            <a:solidFill>
                              <a:schemeClr val="dk1"/>
                            </a:solidFill>
                            <a:latin typeface="Cambria Math" panose="02040503050406030204" pitchFamily="18" charset="0"/>
                            <a:ea typeface="Calibri"/>
                            <a:cs typeface="Calibri"/>
                            <a:sym typeface="Calibri"/>
                          </a:rPr>
                          <m:t>2</m:t>
                        </m:r>
                      </m:sup>
                    </m:sSup>
                  </m:oMath>
                </a14:m>
                <a:r>
                  <a:rPr lang="en-CA" sz="3200" b="0" i="0" u="none" strike="noStrike" cap="none" dirty="0">
                    <a:solidFill>
                      <a:schemeClr val="dk1"/>
                    </a:solidFill>
                    <a:latin typeface="Calibri"/>
                    <a:ea typeface="Calibri"/>
                    <a:cs typeface="Calibri"/>
                    <a:sym typeface="Calibri"/>
                  </a:rPr>
                  <a:t>.</a:t>
                </a:r>
              </a:p>
              <a:p>
                <a:pPr marL="131445" marR="0" lvl="0" indent="0" algn="l" rtl="0">
                  <a:lnSpc>
                    <a:spcPct val="100000"/>
                  </a:lnSpc>
                  <a:spcBef>
                    <a:spcPts val="360"/>
                  </a:spcBef>
                  <a:spcAft>
                    <a:spcPts val="0"/>
                  </a:spcAft>
                  <a:buClr>
                    <a:schemeClr val="dk1"/>
                  </a:buClr>
                  <a:buSzPct val="56250"/>
                  <a:buFont typeface="Arial"/>
                  <a:buNone/>
                </a:pPr>
                <a:endParaRPr lang="en-CA" sz="3200" dirty="0">
                  <a:solidFill>
                    <a:schemeClr val="dk1"/>
                  </a:solidFill>
                  <a:latin typeface="Calibri"/>
                  <a:ea typeface="Calibri"/>
                  <a:cs typeface="Calibri"/>
                  <a:sym typeface="Calibri"/>
                </a:endParaRPr>
              </a:p>
              <a:p>
                <a:pPr marL="131445" marR="0" lvl="0" indent="0" algn="l" rtl="0">
                  <a:lnSpc>
                    <a:spcPct val="100000"/>
                  </a:lnSpc>
                  <a:spcBef>
                    <a:spcPts val="360"/>
                  </a:spcBef>
                  <a:spcAft>
                    <a:spcPts val="0"/>
                  </a:spcAft>
                  <a:buClr>
                    <a:schemeClr val="dk1"/>
                  </a:buClr>
                  <a:buSzPct val="56250"/>
                  <a:buFont typeface="Arial"/>
                  <a:buNone/>
                </a:pPr>
                <a:r>
                  <a:rPr lang="en-CA" sz="3200" dirty="0">
                    <a:solidFill>
                      <a:schemeClr val="dk1"/>
                    </a:solidFill>
                    <a:latin typeface="Calibri"/>
                    <a:ea typeface="Calibri"/>
                    <a:cs typeface="Calibri"/>
                    <a:sym typeface="Calibri"/>
                  </a:rPr>
                  <a:t>Calculate the long run equilibrium price for this industry.</a:t>
                </a:r>
              </a:p>
              <a:p>
                <a:pPr marL="131445" marR="0" lvl="0" indent="0" algn="l" rtl="0">
                  <a:lnSpc>
                    <a:spcPct val="100000"/>
                  </a:lnSpc>
                  <a:spcBef>
                    <a:spcPts val="360"/>
                  </a:spcBef>
                  <a:spcAft>
                    <a:spcPts val="0"/>
                  </a:spcAft>
                  <a:buClr>
                    <a:schemeClr val="dk1"/>
                  </a:buClr>
                  <a:buSzPct val="56250"/>
                  <a:buFont typeface="Arial"/>
                  <a:buNone/>
                </a:pPr>
                <a:endParaRPr lang="en-CA" sz="3200" b="0" i="0" u="none" strike="noStrike" cap="none" dirty="0">
                  <a:solidFill>
                    <a:schemeClr val="dk1"/>
                  </a:solidFill>
                  <a:latin typeface="Calibri"/>
                  <a:ea typeface="Calibri"/>
                  <a:cs typeface="Calibri"/>
                  <a:sym typeface="Calibri"/>
                </a:endParaRPr>
              </a:p>
              <a:p>
                <a:pPr marL="131445" marR="0" lvl="0" indent="0" algn="l" rtl="0">
                  <a:lnSpc>
                    <a:spcPct val="100000"/>
                  </a:lnSpc>
                  <a:spcBef>
                    <a:spcPts val="360"/>
                  </a:spcBef>
                  <a:spcAft>
                    <a:spcPts val="0"/>
                  </a:spcAft>
                  <a:buClr>
                    <a:schemeClr val="dk1"/>
                  </a:buClr>
                  <a:buSzPct val="56250"/>
                  <a:buFont typeface="Arial"/>
                  <a:buNone/>
                </a:pPr>
                <a:r>
                  <a:rPr lang="en-CA" sz="3200" b="0" i="0" u="none" strike="noStrike" cap="none" dirty="0">
                    <a:solidFill>
                      <a:schemeClr val="dk1"/>
                    </a:solidFill>
                    <a:latin typeface="Calibri"/>
                    <a:ea typeface="Calibri"/>
                    <a:cs typeface="Calibri"/>
                    <a:sym typeface="Calibri"/>
                  </a:rPr>
                  <a:t>Condition to be satisfied: </a:t>
                </a:r>
                <a:r>
                  <a:rPr lang="en-CA" sz="3200" dirty="0">
                    <a:solidFill>
                      <a:schemeClr val="dk1"/>
                    </a:solidFill>
                    <a:latin typeface="Calibri"/>
                    <a:ea typeface="Calibri"/>
                    <a:cs typeface="Calibri"/>
                    <a:sym typeface="Calibri"/>
                  </a:rPr>
                  <a:t>Price =</a:t>
                </a:r>
                <a:r>
                  <a:rPr lang="en-CA" sz="3200" b="0" i="0" u="none" strike="noStrike" cap="none" dirty="0">
                    <a:solidFill>
                      <a:schemeClr val="dk1"/>
                    </a:solidFill>
                    <a:latin typeface="Calibri"/>
                    <a:ea typeface="Calibri"/>
                    <a:cs typeface="Calibri"/>
                    <a:sym typeface="Calibri"/>
                  </a:rPr>
                  <a:t> AVC = MR</a:t>
                </a:r>
              </a:p>
              <a:p>
                <a:pPr marL="131445" marR="0" lvl="0" indent="0" algn="l" rtl="0">
                  <a:lnSpc>
                    <a:spcPct val="100000"/>
                  </a:lnSpc>
                  <a:spcBef>
                    <a:spcPts val="360"/>
                  </a:spcBef>
                  <a:spcAft>
                    <a:spcPts val="0"/>
                  </a:spcAft>
                  <a:buClr>
                    <a:schemeClr val="dk1"/>
                  </a:buClr>
                  <a:buSzPct val="56250"/>
                  <a:buFont typeface="Arial"/>
                  <a:buNone/>
                </a:pPr>
                <a14:m>
                  <m:oMathPara xmlns:m="http://schemas.openxmlformats.org/officeDocument/2006/math">
                    <m:oMathParaPr>
                      <m:jc m:val="left"/>
                    </m:oMathParaPr>
                    <m:oMath xmlns:m="http://schemas.openxmlformats.org/officeDocument/2006/math">
                      <m:r>
                        <a:rPr lang="en-CA" sz="3200" b="0" i="1" u="none" strike="noStrike" cap="none" smtClean="0">
                          <a:solidFill>
                            <a:schemeClr val="dk1"/>
                          </a:solidFill>
                          <a:latin typeface="Cambria Math" panose="02040503050406030204" pitchFamily="18" charset="0"/>
                          <a:ea typeface="Calibri"/>
                          <a:cs typeface="Calibri"/>
                          <a:sym typeface="Calibri"/>
                        </a:rPr>
                        <m:t>𝑀𝐶</m:t>
                      </m:r>
                      <m:r>
                        <a:rPr lang="en-CA" sz="3200" b="0" i="1" u="none" strike="noStrike" cap="none" smtClean="0">
                          <a:solidFill>
                            <a:schemeClr val="dk1"/>
                          </a:solidFill>
                          <a:latin typeface="Cambria Math" panose="02040503050406030204" pitchFamily="18" charset="0"/>
                          <a:ea typeface="Calibri"/>
                          <a:cs typeface="Calibri"/>
                          <a:sym typeface="Calibri"/>
                        </a:rPr>
                        <m:t>=5+4</m:t>
                      </m:r>
                      <m:r>
                        <a:rPr lang="en-CA" sz="3200" b="0" i="1" u="none" strike="noStrike" cap="none" smtClean="0">
                          <a:solidFill>
                            <a:schemeClr val="dk1"/>
                          </a:solidFill>
                          <a:latin typeface="Cambria Math" panose="02040503050406030204" pitchFamily="18" charset="0"/>
                          <a:ea typeface="Calibri"/>
                          <a:cs typeface="Calibri"/>
                          <a:sym typeface="Calibri"/>
                        </a:rPr>
                        <m:t>𝑞</m:t>
                      </m:r>
                    </m:oMath>
                  </m:oMathPara>
                </a14:m>
                <a:endParaRPr lang="en-CA" sz="3200" b="0" i="0" u="none" strike="noStrike" cap="none" dirty="0">
                  <a:solidFill>
                    <a:schemeClr val="dk1"/>
                  </a:solidFill>
                  <a:latin typeface="Calibri"/>
                  <a:ea typeface="Calibri"/>
                  <a:cs typeface="Calibri"/>
                  <a:sym typeface="Calibri"/>
                </a:endParaRPr>
              </a:p>
              <a:p>
                <a:pPr marL="131445" marR="0" lvl="0" indent="0" algn="l" rtl="0">
                  <a:lnSpc>
                    <a:spcPct val="100000"/>
                  </a:lnSpc>
                  <a:spcBef>
                    <a:spcPts val="360"/>
                  </a:spcBef>
                  <a:spcAft>
                    <a:spcPts val="0"/>
                  </a:spcAft>
                  <a:buClr>
                    <a:schemeClr val="dk1"/>
                  </a:buClr>
                  <a:buSzPct val="56250"/>
                  <a:buFont typeface="Arial"/>
                  <a:buNone/>
                </a:pPr>
                <a14:m>
                  <m:oMathPara xmlns:m="http://schemas.openxmlformats.org/officeDocument/2006/math">
                    <m:oMathParaPr>
                      <m:jc m:val="left"/>
                    </m:oMathParaPr>
                    <m:oMath xmlns:m="http://schemas.openxmlformats.org/officeDocument/2006/math">
                      <m:r>
                        <a:rPr lang="en-CA" sz="3200" b="0" i="1" u="none" strike="noStrike" cap="none" smtClean="0">
                          <a:solidFill>
                            <a:schemeClr val="dk1"/>
                          </a:solidFill>
                          <a:latin typeface="Cambria Math" panose="02040503050406030204" pitchFamily="18" charset="0"/>
                          <a:ea typeface="Calibri"/>
                          <a:cs typeface="Calibri"/>
                          <a:sym typeface="Calibri"/>
                        </a:rPr>
                        <m:t>𝐴𝑉𝐶</m:t>
                      </m:r>
                      <m:r>
                        <a:rPr lang="en-CA" sz="3200" b="0" i="1" u="none" strike="noStrike" cap="none" smtClean="0">
                          <a:solidFill>
                            <a:schemeClr val="dk1"/>
                          </a:solidFill>
                          <a:latin typeface="Cambria Math" panose="02040503050406030204" pitchFamily="18" charset="0"/>
                          <a:ea typeface="Calibri"/>
                          <a:cs typeface="Calibri"/>
                          <a:sym typeface="Calibri"/>
                        </a:rPr>
                        <m:t>=</m:t>
                      </m:r>
                      <m:f>
                        <m:fPr>
                          <m:ctrlPr>
                            <a:rPr lang="en-CA" sz="3200" b="0" i="1" u="none" strike="noStrike" cap="none" smtClean="0">
                              <a:solidFill>
                                <a:schemeClr val="dk1"/>
                              </a:solidFill>
                              <a:latin typeface="Cambria Math" panose="02040503050406030204" pitchFamily="18" charset="0"/>
                              <a:ea typeface="Calibri"/>
                              <a:cs typeface="Calibri"/>
                              <a:sym typeface="Calibri"/>
                            </a:rPr>
                          </m:ctrlPr>
                        </m:fPr>
                        <m:num>
                          <m:r>
                            <a:rPr lang="en-CA" sz="3200" b="0" i="1" u="none" strike="noStrike" cap="none" smtClean="0">
                              <a:solidFill>
                                <a:schemeClr val="dk1"/>
                              </a:solidFill>
                              <a:latin typeface="Cambria Math" panose="02040503050406030204" pitchFamily="18" charset="0"/>
                              <a:ea typeface="Calibri"/>
                              <a:cs typeface="Calibri"/>
                              <a:sym typeface="Calibri"/>
                            </a:rPr>
                            <m:t>18</m:t>
                          </m:r>
                        </m:num>
                        <m:den>
                          <m:r>
                            <a:rPr lang="en-CA" sz="3200" b="0" i="1" u="none" strike="noStrike" cap="none" smtClean="0">
                              <a:solidFill>
                                <a:schemeClr val="dk1"/>
                              </a:solidFill>
                              <a:latin typeface="Cambria Math" panose="02040503050406030204" pitchFamily="18" charset="0"/>
                              <a:ea typeface="Calibri"/>
                              <a:cs typeface="Calibri"/>
                              <a:sym typeface="Calibri"/>
                            </a:rPr>
                            <m:t>𝑞</m:t>
                          </m:r>
                        </m:den>
                      </m:f>
                      <m:r>
                        <a:rPr lang="en-CA" sz="3200" b="0" i="1" u="none" strike="noStrike" cap="none" smtClean="0">
                          <a:solidFill>
                            <a:schemeClr val="dk1"/>
                          </a:solidFill>
                          <a:latin typeface="Cambria Math" panose="02040503050406030204" pitchFamily="18" charset="0"/>
                          <a:ea typeface="Calibri"/>
                          <a:cs typeface="Calibri"/>
                          <a:sym typeface="Calibri"/>
                        </a:rPr>
                        <m:t>+5+2</m:t>
                      </m:r>
                      <m:r>
                        <a:rPr lang="en-CA" sz="3200" b="0" i="1" u="none" strike="noStrike" cap="none" smtClean="0">
                          <a:solidFill>
                            <a:schemeClr val="dk1"/>
                          </a:solidFill>
                          <a:latin typeface="Cambria Math" panose="02040503050406030204" pitchFamily="18" charset="0"/>
                          <a:ea typeface="Calibri"/>
                          <a:cs typeface="Calibri"/>
                          <a:sym typeface="Calibri"/>
                        </a:rPr>
                        <m:t>𝑞</m:t>
                      </m:r>
                    </m:oMath>
                  </m:oMathPara>
                </a14:m>
                <a:endParaRPr lang="en-CA" sz="3200" b="0" i="0" u="none" strike="noStrike" cap="none" dirty="0">
                  <a:solidFill>
                    <a:schemeClr val="dk1"/>
                  </a:solidFill>
                  <a:latin typeface="Calibri"/>
                  <a:ea typeface="Calibri"/>
                  <a:cs typeface="Calibri"/>
                  <a:sym typeface="Calibri"/>
                </a:endParaRPr>
              </a:p>
              <a:p>
                <a:pPr marL="131445">
                  <a:spcBef>
                    <a:spcPts val="360"/>
                  </a:spcBef>
                  <a:buClr>
                    <a:schemeClr val="dk1"/>
                  </a:buClr>
                  <a:buSzPct val="56250"/>
                </a:pPr>
                <a14:m>
                  <m:oMathPara xmlns:m="http://schemas.openxmlformats.org/officeDocument/2006/math">
                    <m:oMathParaPr>
                      <m:jc m:val="left"/>
                    </m:oMathParaPr>
                    <m:oMath xmlns:m="http://schemas.openxmlformats.org/officeDocument/2006/math">
                      <m:f>
                        <m:fPr>
                          <m:ctrlPr>
                            <a:rPr lang="en-CA" sz="3200" b="0" i="1" u="none" strike="noStrike" cap="none" smtClean="0">
                              <a:solidFill>
                                <a:schemeClr val="dk1"/>
                              </a:solidFill>
                              <a:latin typeface="Cambria Math" panose="02040503050406030204" pitchFamily="18" charset="0"/>
                              <a:ea typeface="Calibri"/>
                              <a:cs typeface="Calibri"/>
                              <a:sym typeface="Calibri"/>
                            </a:rPr>
                          </m:ctrlPr>
                        </m:fPr>
                        <m:num>
                          <m:r>
                            <a:rPr lang="en-CA" sz="3200" b="0" i="1" u="none" strike="noStrike" cap="none" smtClean="0">
                              <a:solidFill>
                                <a:schemeClr val="dk1"/>
                              </a:solidFill>
                              <a:latin typeface="Cambria Math" panose="02040503050406030204" pitchFamily="18" charset="0"/>
                              <a:ea typeface="Calibri"/>
                              <a:cs typeface="Calibri"/>
                              <a:sym typeface="Calibri"/>
                            </a:rPr>
                            <m:t>18</m:t>
                          </m:r>
                        </m:num>
                        <m:den>
                          <m:r>
                            <a:rPr lang="en-CA" sz="3200" b="0" i="1" u="none" strike="noStrike" cap="none" smtClean="0">
                              <a:solidFill>
                                <a:schemeClr val="dk1"/>
                              </a:solidFill>
                              <a:latin typeface="Cambria Math" panose="02040503050406030204" pitchFamily="18" charset="0"/>
                              <a:ea typeface="Calibri"/>
                              <a:cs typeface="Calibri"/>
                              <a:sym typeface="Calibri"/>
                            </a:rPr>
                            <m:t>𝑞</m:t>
                          </m:r>
                        </m:den>
                      </m:f>
                      <m:r>
                        <a:rPr lang="en-CA" sz="3200" b="0" i="1" u="none" strike="noStrike" cap="none" smtClean="0">
                          <a:solidFill>
                            <a:schemeClr val="dk1"/>
                          </a:solidFill>
                          <a:latin typeface="Cambria Math" panose="02040503050406030204" pitchFamily="18" charset="0"/>
                          <a:ea typeface="Calibri"/>
                          <a:cs typeface="Calibri"/>
                          <a:sym typeface="Calibri"/>
                        </a:rPr>
                        <m:t>+5+2</m:t>
                      </m:r>
                      <m:r>
                        <a:rPr lang="en-CA" sz="3200" b="0" i="1" u="none" strike="noStrike" cap="none" smtClean="0">
                          <a:solidFill>
                            <a:schemeClr val="dk1"/>
                          </a:solidFill>
                          <a:latin typeface="Cambria Math" panose="02040503050406030204" pitchFamily="18" charset="0"/>
                          <a:ea typeface="Calibri"/>
                          <a:cs typeface="Calibri"/>
                          <a:sym typeface="Calibri"/>
                        </a:rPr>
                        <m:t>𝑞</m:t>
                      </m:r>
                      <m:r>
                        <a:rPr lang="en-CA" sz="3200" b="0" i="1" u="none" strike="noStrike" cap="none" smtClean="0">
                          <a:solidFill>
                            <a:schemeClr val="dk1"/>
                          </a:solidFill>
                          <a:latin typeface="Cambria Math" panose="02040503050406030204" pitchFamily="18" charset="0"/>
                          <a:ea typeface="Calibri"/>
                          <a:cs typeface="Calibri"/>
                          <a:sym typeface="Calibri"/>
                        </a:rPr>
                        <m:t>=5+4</m:t>
                      </m:r>
                      <m:r>
                        <a:rPr lang="en-CA" sz="3200" b="0" i="1" u="none" strike="noStrike" cap="none" smtClean="0">
                          <a:solidFill>
                            <a:schemeClr val="dk1"/>
                          </a:solidFill>
                          <a:latin typeface="Cambria Math" panose="02040503050406030204" pitchFamily="18" charset="0"/>
                          <a:ea typeface="Calibri"/>
                          <a:cs typeface="Calibri"/>
                          <a:sym typeface="Calibri"/>
                        </a:rPr>
                        <m:t>𝑞</m:t>
                      </m:r>
                      <m:r>
                        <a:rPr lang="en-CA" sz="3200" b="0" i="1" u="none" strike="noStrike" cap="none" smtClean="0">
                          <a:solidFill>
                            <a:schemeClr val="dk1"/>
                          </a:solidFill>
                          <a:latin typeface="Cambria Math" panose="02040503050406030204" pitchFamily="18" charset="0"/>
                          <a:ea typeface="Calibri"/>
                          <a:cs typeface="Calibri"/>
                          <a:sym typeface="Calibri"/>
                        </a:rPr>
                        <m:t>⇒</m:t>
                      </m:r>
                      <m:r>
                        <a:rPr lang="en-CA" sz="3200" b="0" i="1" u="none" strike="noStrike" cap="none" smtClean="0">
                          <a:solidFill>
                            <a:schemeClr val="dk1"/>
                          </a:solidFill>
                          <a:latin typeface="Cambria Math" panose="02040503050406030204" pitchFamily="18" charset="0"/>
                          <a:ea typeface="Calibri"/>
                          <a:cs typeface="Calibri"/>
                          <a:sym typeface="Calibri"/>
                        </a:rPr>
                        <m:t>𝑞</m:t>
                      </m:r>
                      <m:r>
                        <a:rPr lang="en-CA" sz="3200" b="0" i="1" u="none" strike="noStrike" cap="none" smtClean="0">
                          <a:solidFill>
                            <a:schemeClr val="dk1"/>
                          </a:solidFill>
                          <a:latin typeface="Cambria Math" panose="02040503050406030204" pitchFamily="18" charset="0"/>
                          <a:ea typeface="Calibri"/>
                          <a:cs typeface="Calibri"/>
                          <a:sym typeface="Calibri"/>
                        </a:rPr>
                        <m:t>=3</m:t>
                      </m:r>
                    </m:oMath>
                  </m:oMathPara>
                </a14:m>
                <a:endParaRPr lang="en-CA" sz="3200" b="0" i="0" u="none" strike="noStrike" cap="none" dirty="0">
                  <a:solidFill>
                    <a:schemeClr val="dk1"/>
                  </a:solidFill>
                  <a:latin typeface="Calibri"/>
                  <a:ea typeface="Calibri"/>
                  <a:cs typeface="Calibri"/>
                  <a:sym typeface="Calibri"/>
                </a:endParaRPr>
              </a:p>
              <a:p>
                <a:pPr marL="131445" marR="0" lvl="0" indent="0" algn="l" rtl="0">
                  <a:lnSpc>
                    <a:spcPct val="100000"/>
                  </a:lnSpc>
                  <a:spcBef>
                    <a:spcPts val="360"/>
                  </a:spcBef>
                  <a:spcAft>
                    <a:spcPts val="0"/>
                  </a:spcAft>
                  <a:buClr>
                    <a:schemeClr val="dk1"/>
                  </a:buClr>
                  <a:buSzPct val="56250"/>
                  <a:buFont typeface="Arial"/>
                  <a:buNone/>
                </a:pPr>
                <a14:m>
                  <m:oMathPara xmlns:m="http://schemas.openxmlformats.org/officeDocument/2006/math">
                    <m:oMathParaPr>
                      <m:jc m:val="left"/>
                    </m:oMathParaPr>
                    <m:oMath xmlns:m="http://schemas.openxmlformats.org/officeDocument/2006/math">
                      <m:r>
                        <a:rPr lang="en-CA" sz="3200" b="0" i="1" u="none" strike="noStrike" cap="none" smtClean="0">
                          <a:solidFill>
                            <a:schemeClr val="dk1"/>
                          </a:solidFill>
                          <a:latin typeface="Cambria Math" panose="02040503050406030204" pitchFamily="18" charset="0"/>
                          <a:ea typeface="Calibri"/>
                          <a:cs typeface="Calibri"/>
                          <a:sym typeface="Calibri"/>
                        </a:rPr>
                        <m:t>𝑃</m:t>
                      </m:r>
                      <m:r>
                        <a:rPr lang="en-CA" sz="3200" b="0" i="1" u="none" strike="noStrike" cap="none" smtClean="0">
                          <a:solidFill>
                            <a:schemeClr val="dk1"/>
                          </a:solidFill>
                          <a:latin typeface="Cambria Math" panose="02040503050406030204" pitchFamily="18" charset="0"/>
                          <a:ea typeface="Calibri"/>
                          <a:cs typeface="Calibri"/>
                          <a:sym typeface="Calibri"/>
                        </a:rPr>
                        <m:t>=5+4</m:t>
                      </m:r>
                      <m:d>
                        <m:dPr>
                          <m:ctrlPr>
                            <a:rPr lang="en-CA" sz="3200" b="0" i="1" u="none" strike="noStrike" cap="none" smtClean="0">
                              <a:solidFill>
                                <a:schemeClr val="dk1"/>
                              </a:solidFill>
                              <a:latin typeface="Cambria Math" panose="02040503050406030204" pitchFamily="18" charset="0"/>
                              <a:ea typeface="Calibri"/>
                              <a:cs typeface="Calibri"/>
                              <a:sym typeface="Calibri"/>
                            </a:rPr>
                          </m:ctrlPr>
                        </m:dPr>
                        <m:e>
                          <m:r>
                            <a:rPr lang="en-CA" sz="3200" b="0" i="1" u="none" strike="noStrike" cap="none" smtClean="0">
                              <a:solidFill>
                                <a:schemeClr val="dk1"/>
                              </a:solidFill>
                              <a:latin typeface="Cambria Math" panose="02040503050406030204" pitchFamily="18" charset="0"/>
                              <a:ea typeface="Calibri"/>
                              <a:cs typeface="Calibri"/>
                              <a:sym typeface="Calibri"/>
                            </a:rPr>
                            <m:t>3</m:t>
                          </m:r>
                        </m:e>
                      </m:d>
                      <m:r>
                        <a:rPr lang="en-CA" sz="3200" b="0" i="1" u="none" strike="noStrike" cap="none" smtClean="0">
                          <a:solidFill>
                            <a:schemeClr val="dk1"/>
                          </a:solidFill>
                          <a:latin typeface="Cambria Math" panose="02040503050406030204" pitchFamily="18" charset="0"/>
                          <a:ea typeface="Calibri"/>
                          <a:cs typeface="Calibri"/>
                          <a:sym typeface="Calibri"/>
                        </a:rPr>
                        <m:t>=$17</m:t>
                      </m:r>
                    </m:oMath>
                  </m:oMathPara>
                </a14:m>
                <a:endParaRPr sz="3200" b="0" i="0" u="none" strike="noStrike" cap="none" dirty="0">
                  <a:solidFill>
                    <a:schemeClr val="dk1"/>
                  </a:solidFill>
                  <a:latin typeface="Calibri"/>
                  <a:ea typeface="Calibri"/>
                  <a:cs typeface="Calibri"/>
                  <a:sym typeface="Calibri"/>
                </a:endParaRPr>
              </a:p>
            </p:txBody>
          </p:sp>
        </mc:Choice>
        <mc:Fallback xmlns="">
          <p:sp>
            <p:nvSpPr>
              <p:cNvPr id="804" name="Google Shape;804;p44"/>
              <p:cNvSpPr txBox="1">
                <a:spLocks noRot="1" noChangeAspect="1" noMove="1" noResize="1" noEditPoints="1" noAdjustHandles="1" noChangeArrowheads="1" noChangeShapeType="1" noTextEdit="1"/>
              </p:cNvSpPr>
              <p:nvPr/>
            </p:nvSpPr>
            <p:spPr>
              <a:xfrm>
                <a:off x="2632866" y="1647037"/>
                <a:ext cx="11066367" cy="6841870"/>
              </a:xfrm>
              <a:prstGeom prst="rect">
                <a:avLst/>
              </a:prstGeom>
              <a:blipFill>
                <a:blip r:embed="rId6"/>
                <a:stretch>
                  <a:fillRect l="-220" t="-356"/>
                </a:stretch>
              </a:blipFill>
              <a:ln>
                <a:noFill/>
              </a:ln>
            </p:spPr>
            <p:txBody>
              <a:bodyPr/>
              <a:lstStyle/>
              <a:p>
                <a:r>
                  <a:rPr lang="en-CA">
                    <a:noFill/>
                  </a:rPr>
                  <a:t> </a:t>
                </a:r>
              </a:p>
            </p:txBody>
          </p:sp>
        </mc:Fallback>
      </mc:AlternateContent>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809"/>
        <p:cNvGrpSpPr/>
        <p:nvPr/>
      </p:nvGrpSpPr>
      <p:grpSpPr>
        <a:xfrm>
          <a:off x="0" y="0"/>
          <a:ext cx="0" cy="0"/>
          <a:chOff x="0" y="0"/>
          <a:chExt cx="0" cy="0"/>
        </a:xfrm>
      </p:grpSpPr>
      <p:pic>
        <p:nvPicPr>
          <p:cNvPr id="810" name="Google Shape;810;p45"/>
          <p:cNvPicPr preferRelativeResize="0"/>
          <p:nvPr/>
        </p:nvPicPr>
        <p:blipFill rotWithShape="1">
          <a:blip r:embed="rId3">
            <a:alphaModFix/>
          </a:blip>
          <a:srcRect b="619"/>
          <a:stretch/>
        </p:blipFill>
        <p:spPr>
          <a:xfrm rot="2700000">
            <a:off x="16270669" y="-98947"/>
            <a:ext cx="2072513" cy="2059669"/>
          </a:xfrm>
          <a:prstGeom prst="rect">
            <a:avLst/>
          </a:prstGeom>
          <a:noFill/>
          <a:ln>
            <a:noFill/>
          </a:ln>
        </p:spPr>
      </p:pic>
      <p:grpSp>
        <p:nvGrpSpPr>
          <p:cNvPr id="811" name="Google Shape;811;p45"/>
          <p:cNvGrpSpPr/>
          <p:nvPr/>
        </p:nvGrpSpPr>
        <p:grpSpPr>
          <a:xfrm>
            <a:off x="0" y="8843309"/>
            <a:ext cx="18287996" cy="3230764"/>
            <a:chOff x="0" y="-38100"/>
            <a:chExt cx="4816592" cy="850900"/>
          </a:xfrm>
        </p:grpSpPr>
        <p:sp>
          <p:nvSpPr>
            <p:cNvPr id="812" name="Google Shape;812;p45"/>
            <p:cNvSpPr/>
            <p:nvPr/>
          </p:nvSpPr>
          <p:spPr>
            <a:xfrm>
              <a:off x="0" y="0"/>
              <a:ext cx="4816592" cy="342131"/>
            </a:xfrm>
            <a:custGeom>
              <a:avLst/>
              <a:gdLst/>
              <a:ahLst/>
              <a:cxnLst/>
              <a:rect l="l" t="t" r="r" b="b"/>
              <a:pathLst>
                <a:path w="4816592" h="342131" extrusionOk="0">
                  <a:moveTo>
                    <a:pt x="0" y="0"/>
                  </a:moveTo>
                  <a:lnTo>
                    <a:pt x="4816592" y="0"/>
                  </a:lnTo>
                  <a:lnTo>
                    <a:pt x="4816592" y="342131"/>
                  </a:lnTo>
                  <a:lnTo>
                    <a:pt x="0" y="342131"/>
                  </a:lnTo>
                  <a:close/>
                </a:path>
              </a:pathLst>
            </a:custGeom>
            <a:solidFill>
              <a:srgbClr val="FEC099"/>
            </a:solidFill>
            <a:ln>
              <a:noFill/>
            </a:ln>
          </p:spPr>
          <p:txBody>
            <a:bodyPr/>
            <a:lstStyle/>
            <a:p>
              <a:endParaRPr lang="en-CA"/>
            </a:p>
          </p:txBody>
        </p:sp>
        <p:sp>
          <p:nvSpPr>
            <p:cNvPr id="813" name="Google Shape;813;p45"/>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pic>
        <p:nvPicPr>
          <p:cNvPr id="814" name="Google Shape;814;p45"/>
          <p:cNvPicPr preferRelativeResize="0"/>
          <p:nvPr/>
        </p:nvPicPr>
        <p:blipFill rotWithShape="1">
          <a:blip r:embed="rId4">
            <a:alphaModFix/>
          </a:blip>
          <a:srcRect/>
          <a:stretch/>
        </p:blipFill>
        <p:spPr>
          <a:xfrm>
            <a:off x="107745" y="9061043"/>
            <a:ext cx="1716191" cy="1175659"/>
          </a:xfrm>
          <a:prstGeom prst="rect">
            <a:avLst/>
          </a:prstGeom>
          <a:noFill/>
          <a:ln>
            <a:noFill/>
          </a:ln>
        </p:spPr>
      </p:pic>
      <p:pic>
        <p:nvPicPr>
          <p:cNvPr id="815" name="Google Shape;815;p45"/>
          <p:cNvPicPr preferRelativeResize="0"/>
          <p:nvPr/>
        </p:nvPicPr>
        <p:blipFill rotWithShape="1">
          <a:blip r:embed="rId5">
            <a:alphaModFix/>
          </a:blip>
          <a:srcRect/>
          <a:stretch/>
        </p:blipFill>
        <p:spPr>
          <a:xfrm>
            <a:off x="15845978" y="7130810"/>
            <a:ext cx="2733798" cy="3538897"/>
          </a:xfrm>
          <a:prstGeom prst="rect">
            <a:avLst/>
          </a:prstGeom>
          <a:noFill/>
          <a:ln>
            <a:noFill/>
          </a:ln>
        </p:spPr>
      </p:pic>
      <p:sp>
        <p:nvSpPr>
          <p:cNvPr id="816" name="Google Shape;816;p45"/>
          <p:cNvSpPr txBox="1">
            <a:spLocks noGrp="1"/>
          </p:cNvSpPr>
          <p:nvPr>
            <p:ph type="body" idx="1"/>
          </p:nvPr>
        </p:nvSpPr>
        <p:spPr>
          <a:xfrm>
            <a:off x="4418463" y="4003240"/>
            <a:ext cx="9451075" cy="2280520"/>
          </a:xfrm>
          <a:prstGeom prst="rect">
            <a:avLst/>
          </a:prstGeom>
          <a:noFill/>
          <a:ln>
            <a:noFill/>
          </a:ln>
        </p:spPr>
        <p:txBody>
          <a:bodyPr spcFirstLastPara="1" wrap="square" lIns="91425" tIns="45700" rIns="91425" bIns="45700" anchor="t" anchorCtr="0">
            <a:normAutofit/>
          </a:bodyPr>
          <a:lstStyle/>
          <a:p>
            <a:pPr marL="131445" lvl="0" indent="0" algn="ctr" rtl="0">
              <a:lnSpc>
                <a:spcPct val="100000"/>
              </a:lnSpc>
              <a:spcBef>
                <a:spcPts val="360"/>
              </a:spcBef>
              <a:spcAft>
                <a:spcPts val="0"/>
              </a:spcAft>
              <a:buSzPct val="56250"/>
              <a:buNone/>
            </a:pPr>
            <a:r>
              <a:rPr lang="en-US" sz="8000" b="1" dirty="0"/>
              <a:t>MONOPOLY</a:t>
            </a:r>
            <a:endParaRPr lang="en-US" dirty="0"/>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820"/>
        <p:cNvGrpSpPr/>
        <p:nvPr/>
      </p:nvGrpSpPr>
      <p:grpSpPr>
        <a:xfrm>
          <a:off x="0" y="0"/>
          <a:ext cx="0" cy="0"/>
          <a:chOff x="0" y="0"/>
          <a:chExt cx="0" cy="0"/>
        </a:xfrm>
      </p:grpSpPr>
      <p:pic>
        <p:nvPicPr>
          <p:cNvPr id="821" name="Google Shape;821;p46"/>
          <p:cNvPicPr preferRelativeResize="0"/>
          <p:nvPr/>
        </p:nvPicPr>
        <p:blipFill rotWithShape="1">
          <a:blip r:embed="rId3">
            <a:alphaModFix/>
          </a:blip>
          <a:srcRect b="619"/>
          <a:stretch/>
        </p:blipFill>
        <p:spPr>
          <a:xfrm rot="2700000">
            <a:off x="16270669" y="-98947"/>
            <a:ext cx="2072513" cy="2059669"/>
          </a:xfrm>
          <a:prstGeom prst="rect">
            <a:avLst/>
          </a:prstGeom>
          <a:noFill/>
          <a:ln>
            <a:noFill/>
          </a:ln>
        </p:spPr>
      </p:pic>
      <p:grpSp>
        <p:nvGrpSpPr>
          <p:cNvPr id="822" name="Google Shape;822;p46"/>
          <p:cNvGrpSpPr/>
          <p:nvPr/>
        </p:nvGrpSpPr>
        <p:grpSpPr>
          <a:xfrm>
            <a:off x="0" y="8843309"/>
            <a:ext cx="18287996" cy="3230764"/>
            <a:chOff x="0" y="-38100"/>
            <a:chExt cx="4816592" cy="850900"/>
          </a:xfrm>
        </p:grpSpPr>
        <p:sp>
          <p:nvSpPr>
            <p:cNvPr id="823" name="Google Shape;823;p46"/>
            <p:cNvSpPr/>
            <p:nvPr/>
          </p:nvSpPr>
          <p:spPr>
            <a:xfrm>
              <a:off x="0" y="0"/>
              <a:ext cx="4816592" cy="342131"/>
            </a:xfrm>
            <a:custGeom>
              <a:avLst/>
              <a:gdLst/>
              <a:ahLst/>
              <a:cxnLst/>
              <a:rect l="l" t="t" r="r" b="b"/>
              <a:pathLst>
                <a:path w="4816592" h="342131" extrusionOk="0">
                  <a:moveTo>
                    <a:pt x="0" y="0"/>
                  </a:moveTo>
                  <a:lnTo>
                    <a:pt x="4816592" y="0"/>
                  </a:lnTo>
                  <a:lnTo>
                    <a:pt x="4816592" y="342131"/>
                  </a:lnTo>
                  <a:lnTo>
                    <a:pt x="0" y="342131"/>
                  </a:lnTo>
                  <a:close/>
                </a:path>
              </a:pathLst>
            </a:custGeom>
            <a:solidFill>
              <a:srgbClr val="FEC099"/>
            </a:solidFill>
            <a:ln>
              <a:noFill/>
            </a:ln>
          </p:spPr>
          <p:txBody>
            <a:bodyPr/>
            <a:lstStyle/>
            <a:p>
              <a:endParaRPr lang="en-CA"/>
            </a:p>
          </p:txBody>
        </p:sp>
        <p:sp>
          <p:nvSpPr>
            <p:cNvPr id="824" name="Google Shape;824;p46"/>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pic>
        <p:nvPicPr>
          <p:cNvPr id="825" name="Google Shape;825;p46"/>
          <p:cNvPicPr preferRelativeResize="0"/>
          <p:nvPr/>
        </p:nvPicPr>
        <p:blipFill rotWithShape="1">
          <a:blip r:embed="rId4">
            <a:alphaModFix/>
          </a:blip>
          <a:srcRect/>
          <a:stretch/>
        </p:blipFill>
        <p:spPr>
          <a:xfrm>
            <a:off x="107745" y="9061043"/>
            <a:ext cx="1716191" cy="1175659"/>
          </a:xfrm>
          <a:prstGeom prst="rect">
            <a:avLst/>
          </a:prstGeom>
          <a:noFill/>
          <a:ln>
            <a:noFill/>
          </a:ln>
        </p:spPr>
      </p:pic>
      <p:pic>
        <p:nvPicPr>
          <p:cNvPr id="826" name="Google Shape;826;p46"/>
          <p:cNvPicPr preferRelativeResize="0"/>
          <p:nvPr/>
        </p:nvPicPr>
        <p:blipFill rotWithShape="1">
          <a:blip r:embed="rId5">
            <a:alphaModFix/>
          </a:blip>
          <a:srcRect/>
          <a:stretch/>
        </p:blipFill>
        <p:spPr>
          <a:xfrm>
            <a:off x="15845978" y="7130810"/>
            <a:ext cx="2733798" cy="3538897"/>
          </a:xfrm>
          <a:prstGeom prst="rect">
            <a:avLst/>
          </a:prstGeom>
          <a:noFill/>
          <a:ln>
            <a:noFill/>
          </a:ln>
        </p:spPr>
      </p:pic>
      <p:sp>
        <p:nvSpPr>
          <p:cNvPr id="827" name="Google Shape;827;p46"/>
          <p:cNvSpPr txBox="1"/>
          <p:nvPr/>
        </p:nvSpPr>
        <p:spPr>
          <a:xfrm>
            <a:off x="4051250" y="359376"/>
            <a:ext cx="8229600" cy="1143000"/>
          </a:xfrm>
          <a:prstGeom prst="rect">
            <a:avLst/>
          </a:prstGeom>
          <a:noFill/>
          <a:ln>
            <a:noFill/>
          </a:ln>
        </p:spPr>
        <p:txBody>
          <a:bodyPr spcFirstLastPara="1" wrap="square" lIns="91425" tIns="45700" rIns="91425" bIns="45700" anchor="ctr" anchorCtr="0">
            <a:normAutofit/>
          </a:bodyPr>
          <a:lstStyle/>
          <a:p>
            <a:pPr marL="131445" marR="0" lvl="0" indent="0" algn="ctr" rtl="0">
              <a:lnSpc>
                <a:spcPct val="100000"/>
              </a:lnSpc>
              <a:spcBef>
                <a:spcPts val="0"/>
              </a:spcBef>
              <a:spcAft>
                <a:spcPts val="0"/>
              </a:spcAft>
              <a:buClr>
                <a:schemeClr val="dk1"/>
              </a:buClr>
              <a:buSzPts val="2475"/>
              <a:buFont typeface="Calibri"/>
              <a:buNone/>
            </a:pPr>
            <a:r>
              <a:rPr lang="en-US" sz="4400" b="1" i="0" u="none" strike="noStrike" cap="none">
                <a:solidFill>
                  <a:schemeClr val="dk1"/>
                </a:solidFill>
                <a:latin typeface="Calibri"/>
                <a:ea typeface="Calibri"/>
                <a:cs typeface="Calibri"/>
                <a:sym typeface="Calibri"/>
              </a:rPr>
              <a:t>Monopoly</a:t>
            </a:r>
            <a:endParaRPr/>
          </a:p>
        </p:txBody>
      </p:sp>
      <mc:AlternateContent xmlns:mc="http://schemas.openxmlformats.org/markup-compatibility/2006" xmlns:a14="http://schemas.microsoft.com/office/drawing/2010/main">
        <mc:Choice Requires="a14">
          <p:sp>
            <p:nvSpPr>
              <p:cNvPr id="828" name="Google Shape;828;p46"/>
              <p:cNvSpPr txBox="1"/>
              <p:nvPr/>
            </p:nvSpPr>
            <p:spPr>
              <a:xfrm>
                <a:off x="1823936" y="1917265"/>
                <a:ext cx="14022042" cy="5733404"/>
              </a:xfrm>
              <a:prstGeom prst="rect">
                <a:avLst/>
              </a:prstGeom>
              <a:noFill/>
              <a:ln>
                <a:noFill/>
              </a:ln>
            </p:spPr>
            <p:txBody>
              <a:bodyPr spcFirstLastPara="1" wrap="square" lIns="91425" tIns="45700" rIns="91425" bIns="45700" anchor="t" anchorCtr="0">
                <a:normAutofit/>
              </a:bodyPr>
              <a:lstStyle/>
              <a:p>
                <a:pPr marL="588645" marR="0" lvl="0" indent="-457200" algn="l" rtl="0">
                  <a:lnSpc>
                    <a:spcPct val="100000"/>
                  </a:lnSpc>
                  <a:spcBef>
                    <a:spcPts val="360"/>
                  </a:spcBef>
                  <a:spcAft>
                    <a:spcPts val="0"/>
                  </a:spcAft>
                  <a:buClr>
                    <a:schemeClr val="dk1"/>
                  </a:buClr>
                  <a:buSzPts val="1800"/>
                  <a:buFont typeface="Arial"/>
                  <a:buChar char="•"/>
                </a:pPr>
                <a:r>
                  <a:rPr lang="en-US" sz="3200" b="1" i="0" u="none" strike="noStrike" cap="none">
                    <a:solidFill>
                      <a:schemeClr val="dk1"/>
                    </a:solidFill>
                    <a:latin typeface="Calibri"/>
                    <a:ea typeface="Calibri"/>
                    <a:cs typeface="Calibri"/>
                    <a:sym typeface="Calibri"/>
                  </a:rPr>
                  <a:t>Monopoly: </a:t>
                </a:r>
                <a:r>
                  <a:rPr lang="en-US" sz="3200" b="0" i="0" u="none" strike="noStrike" cap="none">
                    <a:solidFill>
                      <a:schemeClr val="dk1"/>
                    </a:solidFill>
                    <a:latin typeface="Calibri"/>
                    <a:ea typeface="Calibri"/>
                    <a:cs typeface="Calibri"/>
                    <a:sym typeface="Calibri"/>
                  </a:rPr>
                  <a:t>a sole supplier of a good for which there is no close substitute.</a:t>
                </a:r>
                <a:endParaRPr lang="en-US" sz="3200"/>
              </a:p>
              <a:p>
                <a:pPr marL="1045845" marR="0" lvl="1" indent="-457200" algn="l" rtl="0">
                  <a:lnSpc>
                    <a:spcPct val="100000"/>
                  </a:lnSpc>
                  <a:spcBef>
                    <a:spcPts val="360"/>
                  </a:spcBef>
                  <a:spcAft>
                    <a:spcPts val="0"/>
                  </a:spcAft>
                  <a:buClr>
                    <a:schemeClr val="dk1"/>
                  </a:buClr>
                  <a:buSzPts val="1575"/>
                  <a:buFont typeface="Arial"/>
                  <a:buChar char="–"/>
                </a:pPr>
                <a:r>
                  <a:rPr lang="en-US" sz="3200" b="0" i="0" u="none" strike="noStrike" cap="none">
                    <a:solidFill>
                      <a:schemeClr val="dk1"/>
                    </a:solidFill>
                    <a:latin typeface="Calibri"/>
                    <a:ea typeface="Calibri"/>
                    <a:cs typeface="Calibri"/>
                    <a:sym typeface="Calibri"/>
                  </a:rPr>
                  <a:t>as a single supplier, a monopolist faces the entire (downward sloping) market demand.</a:t>
                </a:r>
                <a:endParaRPr lang="en-US" sz="3200"/>
              </a:p>
              <a:p>
                <a:pPr marL="588645" marR="0" lvl="0" indent="-457200" algn="l" rtl="0">
                  <a:lnSpc>
                    <a:spcPct val="100000"/>
                  </a:lnSpc>
                  <a:spcBef>
                    <a:spcPts val="360"/>
                  </a:spcBef>
                  <a:spcAft>
                    <a:spcPts val="0"/>
                  </a:spcAft>
                  <a:buClr>
                    <a:schemeClr val="dk1"/>
                  </a:buClr>
                  <a:buSzPts val="1800"/>
                  <a:buFont typeface="Arial"/>
                  <a:buChar char="•"/>
                </a:pPr>
                <a:r>
                  <a:rPr lang="en-US" sz="3200" b="0" i="0" u="none" strike="noStrike" cap="none">
                    <a:solidFill>
                      <a:schemeClr val="dk1"/>
                    </a:solidFill>
                    <a:latin typeface="Calibri"/>
                    <a:ea typeface="Calibri"/>
                    <a:cs typeface="Calibri"/>
                    <a:sym typeface="Calibri"/>
                  </a:rPr>
                  <a:t>a monopoly’s output is the market output</a:t>
                </a:r>
                <a:endParaRPr lang="en-US" sz="3200"/>
              </a:p>
              <a:p>
                <a:pPr marL="131445" marR="0" lvl="0" indent="0" algn="l" rtl="0">
                  <a:lnSpc>
                    <a:spcPct val="100000"/>
                  </a:lnSpc>
                  <a:spcBef>
                    <a:spcPts val="360"/>
                  </a:spcBef>
                  <a:spcAft>
                    <a:spcPts val="0"/>
                  </a:spcAft>
                  <a:buClr>
                    <a:schemeClr val="dk1"/>
                  </a:buClr>
                  <a:buSzPts val="1800"/>
                  <a:buFont typeface="Arial"/>
                  <a:buNone/>
                </a:pPr>
                <a:endParaRPr lang="en-US" sz="3200" b="0" i="0" u="none" strike="noStrike" cap="none">
                  <a:solidFill>
                    <a:schemeClr val="dk1"/>
                  </a:solidFill>
                  <a:latin typeface="Calibri"/>
                  <a:ea typeface="Calibri"/>
                  <a:cs typeface="Calibri"/>
                  <a:sym typeface="Calibri"/>
                </a:endParaRPr>
              </a:p>
              <a:p>
                <a:pPr marL="588645" marR="0" lvl="0" indent="-457200" algn="l" rtl="0">
                  <a:lnSpc>
                    <a:spcPct val="100000"/>
                  </a:lnSpc>
                  <a:spcBef>
                    <a:spcPts val="360"/>
                  </a:spcBef>
                  <a:spcAft>
                    <a:spcPts val="0"/>
                  </a:spcAft>
                  <a:buClr>
                    <a:schemeClr val="dk1"/>
                  </a:buClr>
                  <a:buSzPts val="1800"/>
                  <a:buFont typeface="Arial"/>
                  <a:buChar char="•"/>
                </a:pPr>
                <a:r>
                  <a:rPr lang="en-US" sz="3200" b="0" i="0" u="none" strike="noStrike" cap="none">
                    <a:solidFill>
                      <a:schemeClr val="dk1"/>
                    </a:solidFill>
                    <a:latin typeface="Calibri"/>
                    <a:ea typeface="Calibri"/>
                    <a:cs typeface="Calibri"/>
                    <a:sym typeface="Calibri"/>
                  </a:rPr>
                  <a:t>Profit Maximization: MR=MC</a:t>
                </a:r>
                <a:endParaRPr lang="en-US" sz="3200">
                  <a:ea typeface="Calibri"/>
                </a:endParaRPr>
              </a:p>
              <a:p>
                <a:pPr marL="588645" marR="0" lvl="0" indent="-457200" algn="l" rtl="0">
                  <a:lnSpc>
                    <a:spcPct val="100000"/>
                  </a:lnSpc>
                  <a:spcBef>
                    <a:spcPts val="360"/>
                  </a:spcBef>
                  <a:spcAft>
                    <a:spcPts val="0"/>
                  </a:spcAft>
                  <a:buClr>
                    <a:schemeClr val="dk1"/>
                  </a:buClr>
                  <a:buSzPts val="1800"/>
                  <a:buFont typeface="Arial"/>
                  <a:buChar char="•"/>
                </a:pPr>
                <a:endParaRPr lang="en-US" sz="3200" b="0" i="0" u="none" strike="noStrike" cap="none">
                  <a:solidFill>
                    <a:schemeClr val="dk1"/>
                  </a:solidFill>
                  <a:latin typeface="Calibri"/>
                  <a:ea typeface="Calibri"/>
                  <a:cs typeface="Calibri"/>
                  <a:sym typeface="Calibri"/>
                </a:endParaRPr>
              </a:p>
              <a:p>
                <a:pPr marL="131445" marR="0" lvl="0" algn="l" rtl="0">
                  <a:lnSpc>
                    <a:spcPct val="100000"/>
                  </a:lnSpc>
                  <a:spcBef>
                    <a:spcPts val="360"/>
                  </a:spcBef>
                  <a:spcAft>
                    <a:spcPts val="0"/>
                  </a:spcAft>
                  <a:buClr>
                    <a:schemeClr val="dk1"/>
                  </a:buClr>
                  <a:buSzPts val="1800"/>
                </a:pPr>
                <a:r>
                  <a:rPr lang="en-US" sz="3200" b="0" i="0" u="none" strike="noStrike" cap="none">
                    <a:solidFill>
                      <a:schemeClr val="dk1"/>
                    </a:solidFill>
                    <a:latin typeface="Calibri"/>
                    <a:ea typeface="Calibri"/>
                    <a:cs typeface="Calibri"/>
                    <a:sym typeface="Calibri"/>
                  </a:rPr>
                  <a:t>Profit-maximizing managers set their quantity according to this formula: </a:t>
                </a:r>
              </a:p>
              <a:p>
                <a:pPr marL="131445" marR="0" lvl="0" algn="l" rtl="0">
                  <a:lnSpc>
                    <a:spcPct val="100000"/>
                  </a:lnSpc>
                  <a:spcBef>
                    <a:spcPts val="360"/>
                  </a:spcBef>
                  <a:spcAft>
                    <a:spcPts val="0"/>
                  </a:spcAft>
                  <a:buClr>
                    <a:schemeClr val="dk1"/>
                  </a:buClr>
                  <a:buSzPts val="1800"/>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𝑀</m:t>
                      </m:r>
                      <m:r>
                        <a:rPr lang="en-CA" sz="3200" b="0" i="1" smtClean="0">
                          <a:latin typeface="Cambria Math" panose="02040503050406030204" pitchFamily="18" charset="0"/>
                        </a:rPr>
                        <m:t>𝑅</m:t>
                      </m:r>
                      <m:r>
                        <a:rPr lang="en-CA" sz="3200" b="0" i="1" smtClean="0">
                          <a:latin typeface="Cambria Math" panose="02040503050406030204" pitchFamily="18" charset="0"/>
                        </a:rPr>
                        <m:t>=</m:t>
                      </m:r>
                      <m:r>
                        <a:rPr lang="en-CA" sz="3200" b="0" i="1" smtClean="0">
                          <a:latin typeface="Cambria Math" panose="02040503050406030204" pitchFamily="18" charset="0"/>
                        </a:rPr>
                        <m:t>𝑝</m:t>
                      </m:r>
                      <m:d>
                        <m:dPr>
                          <m:ctrlPr>
                            <a:rPr lang="en-CA" sz="3200" b="0" i="1" smtClean="0">
                              <a:latin typeface="Cambria Math" panose="02040503050406030204" pitchFamily="18" charset="0"/>
                            </a:rPr>
                          </m:ctrlPr>
                        </m:dPr>
                        <m:e>
                          <m:r>
                            <a:rPr lang="en-CA" sz="3200" b="0" i="1" smtClean="0">
                              <a:latin typeface="Cambria Math" panose="02040503050406030204" pitchFamily="18" charset="0"/>
                            </a:rPr>
                            <m:t>1</m:t>
                          </m:r>
                          <m:r>
                            <a:rPr lang="en-CA" sz="3200" b="0" i="1" smtClean="0">
                              <a:latin typeface="Cambria Math" panose="02040503050406030204" pitchFamily="18" charset="0"/>
                            </a:rPr>
                            <m:t>+ </m:t>
                          </m:r>
                          <m:f>
                            <m:fPr>
                              <m:ctrlPr>
                                <a:rPr lang="en-CA" sz="3200" b="0" i="1" smtClean="0">
                                  <a:latin typeface="Cambria Math" panose="02040503050406030204" pitchFamily="18" charset="0"/>
                                </a:rPr>
                              </m:ctrlPr>
                            </m:fPr>
                            <m:num>
                              <m:r>
                                <a:rPr lang="en-CA" sz="3200" b="0" i="1" smtClean="0">
                                  <a:latin typeface="Cambria Math" panose="02040503050406030204" pitchFamily="18" charset="0"/>
                                </a:rPr>
                                <m:t>1</m:t>
                              </m:r>
                            </m:num>
                            <m:den>
                              <m:r>
                                <a:rPr lang="en-CA" sz="3200" b="0" i="1" smtClean="0">
                                  <a:latin typeface="Cambria Math" panose="02040503050406030204" pitchFamily="18" charset="0"/>
                                  <a:ea typeface="Cambria Math" panose="02040503050406030204" pitchFamily="18" charset="0"/>
                                </a:rPr>
                                <m:t>𝜀</m:t>
                              </m:r>
                            </m:den>
                          </m:f>
                        </m:e>
                      </m:d>
                      <m:r>
                        <a:rPr lang="en-CA" sz="3200" b="0" i="1" smtClean="0">
                          <a:latin typeface="Cambria Math" panose="02040503050406030204" pitchFamily="18" charset="0"/>
                        </a:rPr>
                        <m:t>=</m:t>
                      </m:r>
                      <m:r>
                        <a:rPr lang="en-CA" sz="3200" b="0" i="1" smtClean="0">
                          <a:latin typeface="Cambria Math" panose="02040503050406030204" pitchFamily="18" charset="0"/>
                        </a:rPr>
                        <m:t>𝑀𝐶</m:t>
                      </m:r>
                    </m:oMath>
                  </m:oMathPara>
                </a14:m>
                <a:endParaRPr lang="en-CA" sz="3200"/>
              </a:p>
            </p:txBody>
          </p:sp>
        </mc:Choice>
        <mc:Fallback xmlns="">
          <p:sp>
            <p:nvSpPr>
              <p:cNvPr id="828" name="Google Shape;828;p46"/>
              <p:cNvSpPr txBox="1">
                <a:spLocks noRot="1" noChangeAspect="1" noMove="1" noResize="1" noEditPoints="1" noAdjustHandles="1" noChangeArrowheads="1" noChangeShapeType="1" noTextEdit="1"/>
              </p:cNvSpPr>
              <p:nvPr/>
            </p:nvSpPr>
            <p:spPr>
              <a:xfrm>
                <a:off x="1823936" y="1917265"/>
                <a:ext cx="14022042" cy="5733404"/>
              </a:xfrm>
              <a:prstGeom prst="rect">
                <a:avLst/>
              </a:prstGeom>
              <a:blipFill>
                <a:blip r:embed="rId6"/>
                <a:stretch>
                  <a:fillRect l="-130" t="-426"/>
                </a:stretch>
              </a:blipFill>
              <a:ln>
                <a:noFill/>
              </a:ln>
            </p:spPr>
            <p:txBody>
              <a:bodyPr/>
              <a:lstStyle/>
              <a:p>
                <a:r>
                  <a:rPr lang="en-CA">
                    <a:noFill/>
                  </a:rPr>
                  <a:t> </a:t>
                </a:r>
              </a:p>
            </p:txBody>
          </p:sp>
        </mc:Fallback>
      </mc:AlternateContent>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833"/>
        <p:cNvGrpSpPr/>
        <p:nvPr/>
      </p:nvGrpSpPr>
      <p:grpSpPr>
        <a:xfrm>
          <a:off x="0" y="0"/>
          <a:ext cx="0" cy="0"/>
          <a:chOff x="0" y="0"/>
          <a:chExt cx="0" cy="0"/>
        </a:xfrm>
      </p:grpSpPr>
      <p:pic>
        <p:nvPicPr>
          <p:cNvPr id="834" name="Google Shape;834;p47"/>
          <p:cNvPicPr preferRelativeResize="0"/>
          <p:nvPr/>
        </p:nvPicPr>
        <p:blipFill rotWithShape="1">
          <a:blip r:embed="rId3">
            <a:alphaModFix/>
          </a:blip>
          <a:srcRect b="619"/>
          <a:stretch/>
        </p:blipFill>
        <p:spPr>
          <a:xfrm rot="2700000">
            <a:off x="16270669" y="-98947"/>
            <a:ext cx="2072513" cy="2059669"/>
          </a:xfrm>
          <a:prstGeom prst="rect">
            <a:avLst/>
          </a:prstGeom>
          <a:noFill/>
          <a:ln>
            <a:noFill/>
          </a:ln>
        </p:spPr>
      </p:pic>
      <p:grpSp>
        <p:nvGrpSpPr>
          <p:cNvPr id="835" name="Google Shape;835;p47"/>
          <p:cNvGrpSpPr/>
          <p:nvPr/>
        </p:nvGrpSpPr>
        <p:grpSpPr>
          <a:xfrm>
            <a:off x="0" y="8843309"/>
            <a:ext cx="18287996" cy="3230764"/>
            <a:chOff x="0" y="-38100"/>
            <a:chExt cx="4816592" cy="850900"/>
          </a:xfrm>
        </p:grpSpPr>
        <p:sp>
          <p:nvSpPr>
            <p:cNvPr id="836" name="Google Shape;836;p47"/>
            <p:cNvSpPr/>
            <p:nvPr/>
          </p:nvSpPr>
          <p:spPr>
            <a:xfrm>
              <a:off x="0" y="0"/>
              <a:ext cx="4816592" cy="342131"/>
            </a:xfrm>
            <a:custGeom>
              <a:avLst/>
              <a:gdLst/>
              <a:ahLst/>
              <a:cxnLst/>
              <a:rect l="l" t="t" r="r" b="b"/>
              <a:pathLst>
                <a:path w="4816592" h="342131" extrusionOk="0">
                  <a:moveTo>
                    <a:pt x="0" y="0"/>
                  </a:moveTo>
                  <a:lnTo>
                    <a:pt x="4816592" y="0"/>
                  </a:lnTo>
                  <a:lnTo>
                    <a:pt x="4816592" y="342131"/>
                  </a:lnTo>
                  <a:lnTo>
                    <a:pt x="0" y="342131"/>
                  </a:lnTo>
                  <a:close/>
                </a:path>
              </a:pathLst>
            </a:custGeom>
            <a:solidFill>
              <a:srgbClr val="FEC099"/>
            </a:solidFill>
            <a:ln>
              <a:noFill/>
            </a:ln>
          </p:spPr>
          <p:txBody>
            <a:bodyPr/>
            <a:lstStyle/>
            <a:p>
              <a:endParaRPr lang="en-CA"/>
            </a:p>
          </p:txBody>
        </p:sp>
        <p:sp>
          <p:nvSpPr>
            <p:cNvPr id="837" name="Google Shape;837;p47"/>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pic>
        <p:nvPicPr>
          <p:cNvPr id="838" name="Google Shape;838;p47"/>
          <p:cNvPicPr preferRelativeResize="0"/>
          <p:nvPr/>
        </p:nvPicPr>
        <p:blipFill rotWithShape="1">
          <a:blip r:embed="rId4">
            <a:alphaModFix/>
          </a:blip>
          <a:srcRect/>
          <a:stretch/>
        </p:blipFill>
        <p:spPr>
          <a:xfrm>
            <a:off x="107745" y="9061043"/>
            <a:ext cx="1716191" cy="1175659"/>
          </a:xfrm>
          <a:prstGeom prst="rect">
            <a:avLst/>
          </a:prstGeom>
          <a:noFill/>
          <a:ln>
            <a:noFill/>
          </a:ln>
        </p:spPr>
      </p:pic>
      <p:pic>
        <p:nvPicPr>
          <p:cNvPr id="839" name="Google Shape;839;p47"/>
          <p:cNvPicPr preferRelativeResize="0"/>
          <p:nvPr/>
        </p:nvPicPr>
        <p:blipFill rotWithShape="1">
          <a:blip r:embed="rId5">
            <a:alphaModFix/>
          </a:blip>
          <a:srcRect/>
          <a:stretch/>
        </p:blipFill>
        <p:spPr>
          <a:xfrm>
            <a:off x="15845978" y="7130810"/>
            <a:ext cx="2733798" cy="3538897"/>
          </a:xfrm>
          <a:prstGeom prst="rect">
            <a:avLst/>
          </a:prstGeom>
          <a:noFill/>
          <a:ln>
            <a:noFill/>
          </a:ln>
        </p:spPr>
      </p:pic>
      <p:sp>
        <p:nvSpPr>
          <p:cNvPr id="840" name="Google Shape;840;p47"/>
          <p:cNvSpPr txBox="1"/>
          <p:nvPr/>
        </p:nvSpPr>
        <p:spPr>
          <a:xfrm>
            <a:off x="4051250" y="359376"/>
            <a:ext cx="8229600" cy="1143000"/>
          </a:xfrm>
          <a:prstGeom prst="rect">
            <a:avLst/>
          </a:prstGeom>
          <a:noFill/>
          <a:ln>
            <a:noFill/>
          </a:ln>
        </p:spPr>
        <p:txBody>
          <a:bodyPr spcFirstLastPara="1" wrap="square" lIns="91425" tIns="45700" rIns="91425" bIns="45700" anchor="ctr" anchorCtr="0">
            <a:normAutofit fontScale="92500" lnSpcReduction="20000"/>
          </a:bodyPr>
          <a:lstStyle/>
          <a:p>
            <a:pPr marL="131445" marR="0" lvl="0" indent="0" algn="ctr" rtl="0">
              <a:lnSpc>
                <a:spcPct val="100000"/>
              </a:lnSpc>
              <a:spcBef>
                <a:spcPts val="0"/>
              </a:spcBef>
              <a:spcAft>
                <a:spcPts val="0"/>
              </a:spcAft>
              <a:buClr>
                <a:schemeClr val="dk1"/>
              </a:buClr>
              <a:buSzPct val="56250"/>
              <a:buFont typeface="Calibri"/>
              <a:buNone/>
            </a:pPr>
            <a:r>
              <a:rPr lang="en-US" sz="4400" b="1" i="0" u="none" strike="noStrike" cap="none">
                <a:solidFill>
                  <a:schemeClr val="dk1"/>
                </a:solidFill>
                <a:latin typeface="Calibri"/>
                <a:ea typeface="Calibri"/>
                <a:cs typeface="Calibri"/>
                <a:sym typeface="Calibri"/>
              </a:rPr>
              <a:t>Comparison of Consumer and Producer Surplus </a:t>
            </a:r>
            <a:endParaRPr/>
          </a:p>
        </p:txBody>
      </p:sp>
      <p:graphicFrame>
        <p:nvGraphicFramePr>
          <p:cNvPr id="2" name="Table 1">
            <a:extLst>
              <a:ext uri="{FF2B5EF4-FFF2-40B4-BE49-F238E27FC236}">
                <a16:creationId xmlns:a16="http://schemas.microsoft.com/office/drawing/2014/main" id="{669377DF-1F30-25BF-06B6-C397465C5165}"/>
              </a:ext>
            </a:extLst>
          </p:cNvPr>
          <p:cNvGraphicFramePr>
            <a:graphicFrameLocks noGrp="1"/>
          </p:cNvGraphicFramePr>
          <p:nvPr>
            <p:extLst>
              <p:ext uri="{D42A27DB-BD31-4B8C-83A1-F6EECF244321}">
                <p14:modId xmlns:p14="http://schemas.microsoft.com/office/powerpoint/2010/main" val="3330137587"/>
              </p:ext>
            </p:extLst>
          </p:nvPr>
        </p:nvGraphicFramePr>
        <p:xfrm>
          <a:off x="7060057" y="3289448"/>
          <a:ext cx="10441586" cy="2799282"/>
        </p:xfrm>
        <a:graphic>
          <a:graphicData uri="http://schemas.openxmlformats.org/drawingml/2006/table">
            <a:tbl>
              <a:tblPr firstRow="1" bandRow="1">
                <a:tableStyleId>{A220FB78-5EFA-46FD-98BA-AE0514786C3B}</a:tableStyleId>
              </a:tblPr>
              <a:tblGrid>
                <a:gridCol w="3522599">
                  <a:extLst>
                    <a:ext uri="{9D8B030D-6E8A-4147-A177-3AD203B41FA5}">
                      <a16:colId xmlns:a16="http://schemas.microsoft.com/office/drawing/2014/main" val="4024444668"/>
                    </a:ext>
                  </a:extLst>
                </a:gridCol>
                <a:gridCol w="2639431">
                  <a:extLst>
                    <a:ext uri="{9D8B030D-6E8A-4147-A177-3AD203B41FA5}">
                      <a16:colId xmlns:a16="http://schemas.microsoft.com/office/drawing/2014/main" val="3312035521"/>
                    </a:ext>
                  </a:extLst>
                </a:gridCol>
                <a:gridCol w="2002183">
                  <a:extLst>
                    <a:ext uri="{9D8B030D-6E8A-4147-A177-3AD203B41FA5}">
                      <a16:colId xmlns:a16="http://schemas.microsoft.com/office/drawing/2014/main" val="2662675830"/>
                    </a:ext>
                  </a:extLst>
                </a:gridCol>
                <a:gridCol w="2277373">
                  <a:extLst>
                    <a:ext uri="{9D8B030D-6E8A-4147-A177-3AD203B41FA5}">
                      <a16:colId xmlns:a16="http://schemas.microsoft.com/office/drawing/2014/main" val="3165004646"/>
                    </a:ext>
                  </a:extLst>
                </a:gridCol>
              </a:tblGrid>
              <a:tr h="702269">
                <a:tc>
                  <a:txBody>
                    <a:bodyPr/>
                    <a:lstStyle/>
                    <a:p>
                      <a:endParaRPr lang="en-US" sz="2400"/>
                    </a:p>
                  </a:txBody>
                  <a:tcPr/>
                </a:tc>
                <a:tc>
                  <a:txBody>
                    <a:bodyPr/>
                    <a:lstStyle/>
                    <a:p>
                      <a:r>
                        <a:rPr lang="en-US" sz="2400"/>
                        <a:t>Perfectly Competitive</a:t>
                      </a:r>
                    </a:p>
                  </a:txBody>
                  <a:tcPr/>
                </a:tc>
                <a:tc>
                  <a:txBody>
                    <a:bodyPr/>
                    <a:lstStyle/>
                    <a:p>
                      <a:r>
                        <a:rPr lang="en-US" sz="2400"/>
                        <a:t>Monopoly</a:t>
                      </a:r>
                    </a:p>
                  </a:txBody>
                  <a:tcPr/>
                </a:tc>
                <a:tc>
                  <a:txBody>
                    <a:bodyPr/>
                    <a:lstStyle/>
                    <a:p>
                      <a:r>
                        <a:rPr lang="en-US" sz="2400"/>
                        <a:t>Change</a:t>
                      </a:r>
                    </a:p>
                  </a:txBody>
                  <a:tcPr/>
                </a:tc>
                <a:extLst>
                  <a:ext uri="{0D108BD9-81ED-4DB2-BD59-A6C34878D82A}">
                    <a16:rowId xmlns:a16="http://schemas.microsoft.com/office/drawing/2014/main" val="1575643019"/>
                  </a:ext>
                </a:extLst>
              </a:tr>
              <a:tr h="658774">
                <a:tc>
                  <a:txBody>
                    <a:bodyPr/>
                    <a:lstStyle/>
                    <a:p>
                      <a:r>
                        <a:rPr lang="en-US" sz="2400"/>
                        <a:t>Consumer Surplus, CS</a:t>
                      </a:r>
                    </a:p>
                  </a:txBody>
                  <a:tcPr/>
                </a:tc>
                <a:tc>
                  <a:txBody>
                    <a:bodyPr/>
                    <a:lstStyle/>
                    <a:p>
                      <a:r>
                        <a:rPr lang="en-US" sz="2400"/>
                        <a:t>A + B + D</a:t>
                      </a:r>
                    </a:p>
                  </a:txBody>
                  <a:tcPr/>
                </a:tc>
                <a:tc>
                  <a:txBody>
                    <a:bodyPr/>
                    <a:lstStyle/>
                    <a:p>
                      <a:r>
                        <a:rPr lang="en-US" sz="2400"/>
                        <a:t>A</a:t>
                      </a:r>
                    </a:p>
                  </a:txBody>
                  <a:tcPr/>
                </a:tc>
                <a:tc>
                  <a:txBody>
                    <a:bodyPr/>
                    <a:lstStyle/>
                    <a:p>
                      <a:r>
                        <a:rPr lang="en-US" sz="2400"/>
                        <a:t>- B - D</a:t>
                      </a:r>
                    </a:p>
                  </a:txBody>
                  <a:tcPr/>
                </a:tc>
                <a:extLst>
                  <a:ext uri="{0D108BD9-81ED-4DB2-BD59-A6C34878D82A}">
                    <a16:rowId xmlns:a16="http://schemas.microsoft.com/office/drawing/2014/main" val="2559591965"/>
                  </a:ext>
                </a:extLst>
              </a:tr>
              <a:tr h="658774">
                <a:tc>
                  <a:txBody>
                    <a:bodyPr/>
                    <a:lstStyle/>
                    <a:p>
                      <a:r>
                        <a:rPr lang="en-US" sz="2400"/>
                        <a:t>Producer Surplus, PS</a:t>
                      </a:r>
                    </a:p>
                  </a:txBody>
                  <a:tcPr/>
                </a:tc>
                <a:tc>
                  <a:txBody>
                    <a:bodyPr/>
                    <a:lstStyle/>
                    <a:p>
                      <a:r>
                        <a:rPr lang="en-US" sz="2400"/>
                        <a:t>C + E</a:t>
                      </a:r>
                    </a:p>
                  </a:txBody>
                  <a:tcPr/>
                </a:tc>
                <a:tc>
                  <a:txBody>
                    <a:bodyPr/>
                    <a:lstStyle/>
                    <a:p>
                      <a:r>
                        <a:rPr lang="en-US" sz="2400"/>
                        <a:t>C + B</a:t>
                      </a:r>
                    </a:p>
                  </a:txBody>
                  <a:tcPr/>
                </a:tc>
                <a:tc>
                  <a:txBody>
                    <a:bodyPr/>
                    <a:lstStyle/>
                    <a:p>
                      <a:r>
                        <a:rPr lang="en-US" sz="2400"/>
                        <a:t>B - E</a:t>
                      </a:r>
                    </a:p>
                  </a:txBody>
                  <a:tcPr/>
                </a:tc>
                <a:extLst>
                  <a:ext uri="{0D108BD9-81ED-4DB2-BD59-A6C34878D82A}">
                    <a16:rowId xmlns:a16="http://schemas.microsoft.com/office/drawing/2014/main" val="2647764178"/>
                  </a:ext>
                </a:extLst>
              </a:tr>
              <a:tr h="658774">
                <a:tc>
                  <a:txBody>
                    <a:bodyPr/>
                    <a:lstStyle/>
                    <a:p>
                      <a:r>
                        <a:rPr lang="en-US" sz="2400"/>
                        <a:t>Total Surplus</a:t>
                      </a:r>
                    </a:p>
                  </a:txBody>
                  <a:tcPr/>
                </a:tc>
                <a:tc>
                  <a:txBody>
                    <a:bodyPr/>
                    <a:lstStyle/>
                    <a:p>
                      <a:r>
                        <a:rPr lang="en-US" sz="2400"/>
                        <a:t>A + B + C + D + E</a:t>
                      </a:r>
                    </a:p>
                  </a:txBody>
                  <a:tcPr/>
                </a:tc>
                <a:tc>
                  <a:txBody>
                    <a:bodyPr/>
                    <a:lstStyle/>
                    <a:p>
                      <a:r>
                        <a:rPr lang="en-US" sz="2400"/>
                        <a:t>A + B + C</a:t>
                      </a:r>
                    </a:p>
                  </a:txBody>
                  <a:tcPr/>
                </a:tc>
                <a:tc>
                  <a:txBody>
                    <a:bodyPr/>
                    <a:lstStyle/>
                    <a:p>
                      <a:r>
                        <a:rPr lang="en-US" sz="2400"/>
                        <a:t>- D - E = DWL</a:t>
                      </a:r>
                    </a:p>
                  </a:txBody>
                  <a:tcPr/>
                </a:tc>
                <a:extLst>
                  <a:ext uri="{0D108BD9-81ED-4DB2-BD59-A6C34878D82A}">
                    <a16:rowId xmlns:a16="http://schemas.microsoft.com/office/drawing/2014/main" val="1980197775"/>
                  </a:ext>
                </a:extLst>
              </a:tr>
            </a:tbl>
          </a:graphicData>
        </a:graphic>
      </p:graphicFrame>
      <p:pic>
        <p:nvPicPr>
          <p:cNvPr id="4" name="Picture 3" descr="A diagram of a triangle&#10;&#10;Description automatically generated">
            <a:extLst>
              <a:ext uri="{FF2B5EF4-FFF2-40B4-BE49-F238E27FC236}">
                <a16:creationId xmlns:a16="http://schemas.microsoft.com/office/drawing/2014/main" id="{F276D928-C231-044F-AAF3-9771DE4DAFC8}"/>
              </a:ext>
            </a:extLst>
          </p:cNvPr>
          <p:cNvPicPr>
            <a:picLocks noChangeAspect="1"/>
          </p:cNvPicPr>
          <p:nvPr/>
        </p:nvPicPr>
        <p:blipFill>
          <a:blip r:embed="rId6"/>
          <a:stretch>
            <a:fillRect/>
          </a:stretch>
        </p:blipFill>
        <p:spPr>
          <a:xfrm>
            <a:off x="965840" y="1753862"/>
            <a:ext cx="5667321" cy="5447036"/>
          </a:xfrm>
          <a:prstGeom prst="rect">
            <a:avLst/>
          </a:prstGeom>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857"/>
        <p:cNvGrpSpPr/>
        <p:nvPr/>
      </p:nvGrpSpPr>
      <p:grpSpPr>
        <a:xfrm>
          <a:off x="0" y="0"/>
          <a:ext cx="0" cy="0"/>
          <a:chOff x="0" y="0"/>
          <a:chExt cx="0" cy="0"/>
        </a:xfrm>
      </p:grpSpPr>
      <p:pic>
        <p:nvPicPr>
          <p:cNvPr id="858" name="Google Shape;858;p49"/>
          <p:cNvPicPr preferRelativeResize="0"/>
          <p:nvPr/>
        </p:nvPicPr>
        <p:blipFill rotWithShape="1">
          <a:blip r:embed="rId3">
            <a:alphaModFix/>
          </a:blip>
          <a:srcRect b="619"/>
          <a:stretch/>
        </p:blipFill>
        <p:spPr>
          <a:xfrm rot="2700000">
            <a:off x="16270669" y="-98947"/>
            <a:ext cx="2072513" cy="2059669"/>
          </a:xfrm>
          <a:prstGeom prst="rect">
            <a:avLst/>
          </a:prstGeom>
          <a:noFill/>
          <a:ln>
            <a:noFill/>
          </a:ln>
        </p:spPr>
      </p:pic>
      <p:grpSp>
        <p:nvGrpSpPr>
          <p:cNvPr id="859" name="Google Shape;859;p49"/>
          <p:cNvGrpSpPr/>
          <p:nvPr/>
        </p:nvGrpSpPr>
        <p:grpSpPr>
          <a:xfrm>
            <a:off x="0" y="8843309"/>
            <a:ext cx="18287996" cy="3230764"/>
            <a:chOff x="0" y="-38100"/>
            <a:chExt cx="4816592" cy="850900"/>
          </a:xfrm>
        </p:grpSpPr>
        <p:sp>
          <p:nvSpPr>
            <p:cNvPr id="860" name="Google Shape;860;p49"/>
            <p:cNvSpPr/>
            <p:nvPr/>
          </p:nvSpPr>
          <p:spPr>
            <a:xfrm>
              <a:off x="0" y="0"/>
              <a:ext cx="4816592" cy="342131"/>
            </a:xfrm>
            <a:custGeom>
              <a:avLst/>
              <a:gdLst/>
              <a:ahLst/>
              <a:cxnLst/>
              <a:rect l="l" t="t" r="r" b="b"/>
              <a:pathLst>
                <a:path w="4816592" h="342131" extrusionOk="0">
                  <a:moveTo>
                    <a:pt x="0" y="0"/>
                  </a:moveTo>
                  <a:lnTo>
                    <a:pt x="4816592" y="0"/>
                  </a:lnTo>
                  <a:lnTo>
                    <a:pt x="4816592" y="342131"/>
                  </a:lnTo>
                  <a:lnTo>
                    <a:pt x="0" y="342131"/>
                  </a:lnTo>
                  <a:close/>
                </a:path>
              </a:pathLst>
            </a:custGeom>
            <a:solidFill>
              <a:srgbClr val="FEC099"/>
            </a:solidFill>
            <a:ln>
              <a:noFill/>
            </a:ln>
          </p:spPr>
          <p:txBody>
            <a:bodyPr/>
            <a:lstStyle/>
            <a:p>
              <a:endParaRPr lang="en-CA"/>
            </a:p>
          </p:txBody>
        </p:sp>
        <p:sp>
          <p:nvSpPr>
            <p:cNvPr id="861" name="Google Shape;861;p49"/>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pic>
        <p:nvPicPr>
          <p:cNvPr id="862" name="Google Shape;862;p49"/>
          <p:cNvPicPr preferRelativeResize="0"/>
          <p:nvPr/>
        </p:nvPicPr>
        <p:blipFill rotWithShape="1">
          <a:blip r:embed="rId4">
            <a:alphaModFix/>
          </a:blip>
          <a:srcRect/>
          <a:stretch/>
        </p:blipFill>
        <p:spPr>
          <a:xfrm>
            <a:off x="107745" y="9061043"/>
            <a:ext cx="1716191" cy="1175659"/>
          </a:xfrm>
          <a:prstGeom prst="rect">
            <a:avLst/>
          </a:prstGeom>
          <a:noFill/>
          <a:ln>
            <a:noFill/>
          </a:ln>
        </p:spPr>
      </p:pic>
      <p:pic>
        <p:nvPicPr>
          <p:cNvPr id="863" name="Google Shape;863;p49"/>
          <p:cNvPicPr preferRelativeResize="0"/>
          <p:nvPr/>
        </p:nvPicPr>
        <p:blipFill rotWithShape="1">
          <a:blip r:embed="rId5">
            <a:alphaModFix/>
          </a:blip>
          <a:srcRect/>
          <a:stretch/>
        </p:blipFill>
        <p:spPr>
          <a:xfrm>
            <a:off x="15845978" y="7130810"/>
            <a:ext cx="2733798" cy="3538897"/>
          </a:xfrm>
          <a:prstGeom prst="rect">
            <a:avLst/>
          </a:prstGeom>
          <a:noFill/>
          <a:ln>
            <a:noFill/>
          </a:ln>
        </p:spPr>
      </p:pic>
      <p:sp>
        <p:nvSpPr>
          <p:cNvPr id="864" name="Google Shape;864;p49"/>
          <p:cNvSpPr txBox="1"/>
          <p:nvPr/>
        </p:nvSpPr>
        <p:spPr>
          <a:xfrm>
            <a:off x="4051250" y="359376"/>
            <a:ext cx="8229600" cy="1143000"/>
          </a:xfrm>
          <a:prstGeom prst="rect">
            <a:avLst/>
          </a:prstGeom>
          <a:noFill/>
          <a:ln>
            <a:noFill/>
          </a:ln>
        </p:spPr>
        <p:txBody>
          <a:bodyPr spcFirstLastPara="1" wrap="square" lIns="91425" tIns="45700" rIns="91425" bIns="45700" anchor="ctr" anchorCtr="0">
            <a:normAutofit/>
          </a:bodyPr>
          <a:lstStyle/>
          <a:p>
            <a:pPr marL="131445" marR="0" lvl="0" indent="0" algn="ctr" rtl="0">
              <a:lnSpc>
                <a:spcPct val="100000"/>
              </a:lnSpc>
              <a:spcBef>
                <a:spcPts val="0"/>
              </a:spcBef>
              <a:spcAft>
                <a:spcPts val="0"/>
              </a:spcAft>
              <a:buClr>
                <a:schemeClr val="dk1"/>
              </a:buClr>
              <a:buSzPts val="2475"/>
              <a:buFont typeface="Calibri"/>
              <a:buNone/>
            </a:pPr>
            <a:r>
              <a:rPr lang="en-US" sz="4400" b="1" i="0" u="none" strike="noStrike" cap="none" dirty="0">
                <a:solidFill>
                  <a:schemeClr val="dk1"/>
                </a:solidFill>
                <a:latin typeface="Calibri"/>
                <a:ea typeface="Calibri"/>
                <a:cs typeface="Calibri"/>
                <a:sym typeface="Calibri"/>
              </a:rPr>
              <a:t>Question 17</a:t>
            </a:r>
            <a:endParaRPr dirty="0"/>
          </a:p>
        </p:txBody>
      </p:sp>
      <mc:AlternateContent xmlns:mc="http://schemas.openxmlformats.org/markup-compatibility/2006">
        <mc:Choice xmlns:a14="http://schemas.microsoft.com/office/drawing/2010/main" Requires="a14">
          <p:sp>
            <p:nvSpPr>
              <p:cNvPr id="865" name="Google Shape;865;p49"/>
              <p:cNvSpPr txBox="1"/>
              <p:nvPr/>
            </p:nvSpPr>
            <p:spPr>
              <a:xfrm>
                <a:off x="1409832" y="1045028"/>
                <a:ext cx="14592168" cy="7942941"/>
              </a:xfrm>
              <a:prstGeom prst="rect">
                <a:avLst/>
              </a:prstGeom>
              <a:noFill/>
              <a:ln>
                <a:noFill/>
              </a:ln>
            </p:spPr>
            <p:txBody>
              <a:bodyPr spcFirstLastPara="1" wrap="square" lIns="91425" tIns="45700" rIns="91425" bIns="45700" anchor="t" anchorCtr="0">
                <a:normAutofit fontScale="92500" lnSpcReduction="20000"/>
              </a:bodyPr>
              <a:lstStyle/>
              <a:p>
                <a:pPr marL="131445" marR="0" lvl="0" indent="0" algn="l" rtl="0">
                  <a:lnSpc>
                    <a:spcPct val="100000"/>
                  </a:lnSpc>
                  <a:spcBef>
                    <a:spcPts val="360"/>
                  </a:spcBef>
                  <a:spcAft>
                    <a:spcPts val="0"/>
                  </a:spcAft>
                  <a:buClr>
                    <a:schemeClr val="dk1"/>
                  </a:buClr>
                  <a:buSzPts val="1800"/>
                  <a:buFont typeface="Arial"/>
                  <a:buNone/>
                </a:pPr>
                <a:r>
                  <a:rPr lang="en-US" sz="3200" b="0" i="0" u="none" strike="noStrike" cap="none" dirty="0">
                    <a:solidFill>
                      <a:schemeClr val="dk1"/>
                    </a:solidFill>
                    <a:latin typeface="Calibri"/>
                    <a:ea typeface="Calibri"/>
                    <a:cs typeface="Calibri"/>
                    <a:sym typeface="Calibri"/>
                  </a:rPr>
                  <a:t>A monopoly faces a market demand curve given by P = 15-0.25Q. Its cost function is C=15+5Q</a:t>
                </a:r>
                <a:endParaRPr lang="en-US" dirty="0"/>
              </a:p>
              <a:p>
                <a:pPr marL="131445" marR="0" lvl="0" algn="l" rtl="0">
                  <a:lnSpc>
                    <a:spcPct val="100000"/>
                  </a:lnSpc>
                  <a:spcBef>
                    <a:spcPts val="360"/>
                  </a:spcBef>
                  <a:spcAft>
                    <a:spcPts val="0"/>
                  </a:spcAft>
                  <a:buClr>
                    <a:schemeClr val="dk1"/>
                  </a:buClr>
                  <a:buSzPts val="1800"/>
                </a:pPr>
                <a:endParaRPr lang="en-US" sz="3200" dirty="0">
                  <a:solidFill>
                    <a:schemeClr val="dk1"/>
                  </a:solidFill>
                  <a:latin typeface="Calibri"/>
                  <a:ea typeface="Calibri"/>
                  <a:cs typeface="Calibri"/>
                  <a:sym typeface="Calibri"/>
                </a:endParaRPr>
              </a:p>
              <a:p>
                <a:pPr marL="131445" marR="0" lvl="0" algn="l" rtl="0">
                  <a:lnSpc>
                    <a:spcPct val="100000"/>
                  </a:lnSpc>
                  <a:spcBef>
                    <a:spcPts val="360"/>
                  </a:spcBef>
                  <a:spcAft>
                    <a:spcPts val="0"/>
                  </a:spcAft>
                  <a:buClr>
                    <a:schemeClr val="dk1"/>
                  </a:buClr>
                  <a:buSzPts val="1800"/>
                </a:pPr>
                <a:r>
                  <a:rPr lang="en-US" sz="3200" b="0" i="0" u="none" strike="noStrike" cap="none" dirty="0">
                    <a:solidFill>
                      <a:schemeClr val="dk1"/>
                    </a:solidFill>
                    <a:latin typeface="Calibri"/>
                    <a:ea typeface="Calibri"/>
                    <a:cs typeface="Calibri"/>
                    <a:sym typeface="Calibri"/>
                  </a:rPr>
                  <a:t>(A) Calculate the profit maximizing output and price for the monopolist (under uniform pricing strategy).</a:t>
                </a:r>
              </a:p>
              <a:p>
                <a:pPr marL="131445" marR="0" lvl="0" algn="l" rtl="0">
                  <a:lnSpc>
                    <a:spcPct val="100000"/>
                  </a:lnSpc>
                  <a:spcBef>
                    <a:spcPts val="360"/>
                  </a:spcBef>
                  <a:spcAft>
                    <a:spcPts val="0"/>
                  </a:spcAft>
                  <a:buClr>
                    <a:schemeClr val="dk1"/>
                  </a:buClr>
                  <a:buSzPts val="1800"/>
                </a:pPr>
                <a14:m>
                  <m:oMathPara xmlns:m="http://schemas.openxmlformats.org/officeDocument/2006/math">
                    <m:oMathParaPr>
                      <m:jc m:val="left"/>
                    </m:oMathParaPr>
                    <m:oMath xmlns:m="http://schemas.openxmlformats.org/officeDocument/2006/math">
                      <m:r>
                        <a:rPr lang="en-US" sz="3200" b="0" i="1" u="none" strike="noStrike" cap="none" smtClean="0">
                          <a:solidFill>
                            <a:schemeClr val="dk1"/>
                          </a:solidFill>
                          <a:latin typeface="Cambria Math" panose="02040503050406030204" pitchFamily="18" charset="0"/>
                          <a:ea typeface="Calibri"/>
                          <a:cs typeface="Calibri"/>
                          <a:sym typeface="Calibri"/>
                        </a:rPr>
                        <m:t>𝑇</m:t>
                      </m:r>
                      <m:r>
                        <a:rPr lang="en-CA" sz="3200" b="0" i="1" u="none" strike="noStrike" cap="none" smtClean="0">
                          <a:solidFill>
                            <a:schemeClr val="dk1"/>
                          </a:solidFill>
                          <a:latin typeface="Cambria Math" panose="02040503050406030204" pitchFamily="18" charset="0"/>
                          <a:ea typeface="Calibri"/>
                          <a:cs typeface="Calibri"/>
                          <a:sym typeface="Calibri"/>
                        </a:rPr>
                        <m:t>𝑅</m:t>
                      </m:r>
                      <m:r>
                        <a:rPr lang="en-CA" sz="3200" b="0" i="1" u="none" strike="noStrike" cap="none" smtClean="0">
                          <a:solidFill>
                            <a:schemeClr val="dk1"/>
                          </a:solidFill>
                          <a:latin typeface="Cambria Math" panose="02040503050406030204" pitchFamily="18" charset="0"/>
                          <a:ea typeface="Calibri"/>
                          <a:cs typeface="Calibri"/>
                          <a:sym typeface="Calibri"/>
                        </a:rPr>
                        <m:t>=15</m:t>
                      </m:r>
                      <m:r>
                        <a:rPr lang="en-CA" sz="3200" b="0" i="1" u="none" strike="noStrike" cap="none" smtClean="0">
                          <a:solidFill>
                            <a:schemeClr val="dk1"/>
                          </a:solidFill>
                          <a:latin typeface="Cambria Math" panose="02040503050406030204" pitchFamily="18" charset="0"/>
                          <a:ea typeface="Calibri"/>
                          <a:cs typeface="Calibri"/>
                          <a:sym typeface="Calibri"/>
                        </a:rPr>
                        <m:t>𝑄</m:t>
                      </m:r>
                      <m:r>
                        <a:rPr lang="en-CA" sz="3200" b="0" i="1" u="none" strike="noStrike" cap="none" smtClean="0">
                          <a:solidFill>
                            <a:schemeClr val="dk1"/>
                          </a:solidFill>
                          <a:latin typeface="Cambria Math" panose="02040503050406030204" pitchFamily="18" charset="0"/>
                          <a:ea typeface="Calibri"/>
                          <a:cs typeface="Calibri"/>
                          <a:sym typeface="Calibri"/>
                        </a:rPr>
                        <m:t>−0.25</m:t>
                      </m:r>
                      <m:sSup>
                        <m:sSupPr>
                          <m:ctrlPr>
                            <a:rPr lang="en-CA" sz="3200" b="0" i="1" u="none" strike="noStrike" cap="none" smtClean="0">
                              <a:solidFill>
                                <a:schemeClr val="dk1"/>
                              </a:solidFill>
                              <a:latin typeface="Cambria Math" panose="02040503050406030204" pitchFamily="18" charset="0"/>
                              <a:ea typeface="Calibri"/>
                              <a:cs typeface="Calibri"/>
                              <a:sym typeface="Calibri"/>
                            </a:rPr>
                          </m:ctrlPr>
                        </m:sSupPr>
                        <m:e>
                          <m:r>
                            <a:rPr lang="en-CA" sz="3200" b="0" i="1" u="none" strike="noStrike" cap="none" smtClean="0">
                              <a:solidFill>
                                <a:schemeClr val="dk1"/>
                              </a:solidFill>
                              <a:latin typeface="Cambria Math" panose="02040503050406030204" pitchFamily="18" charset="0"/>
                              <a:ea typeface="Calibri"/>
                              <a:cs typeface="Calibri"/>
                              <a:sym typeface="Calibri"/>
                            </a:rPr>
                            <m:t>𝑄</m:t>
                          </m:r>
                        </m:e>
                        <m:sup>
                          <m:r>
                            <a:rPr lang="en-CA" sz="3200" b="0" i="1" u="none" strike="noStrike" cap="none" smtClean="0">
                              <a:solidFill>
                                <a:schemeClr val="dk1"/>
                              </a:solidFill>
                              <a:latin typeface="Cambria Math" panose="02040503050406030204" pitchFamily="18" charset="0"/>
                              <a:ea typeface="Calibri"/>
                              <a:cs typeface="Calibri"/>
                              <a:sym typeface="Calibri"/>
                            </a:rPr>
                            <m:t>2</m:t>
                          </m:r>
                        </m:sup>
                      </m:sSup>
                    </m:oMath>
                  </m:oMathPara>
                </a14:m>
                <a:endParaRPr lang="en-US" sz="3200" b="0" i="0" u="none" strike="noStrike" cap="none" dirty="0">
                  <a:solidFill>
                    <a:schemeClr val="dk1"/>
                  </a:solidFill>
                  <a:latin typeface="Calibri"/>
                  <a:ea typeface="Calibri"/>
                  <a:cs typeface="Calibri"/>
                  <a:sym typeface="Calibri"/>
                </a:endParaRPr>
              </a:p>
              <a:p>
                <a:pPr marL="131445" marR="0" lvl="0" algn="l" rtl="0">
                  <a:lnSpc>
                    <a:spcPct val="100000"/>
                  </a:lnSpc>
                  <a:spcBef>
                    <a:spcPts val="360"/>
                  </a:spcBef>
                  <a:spcAft>
                    <a:spcPts val="0"/>
                  </a:spcAft>
                  <a:buClr>
                    <a:schemeClr val="dk1"/>
                  </a:buClr>
                  <a:buSzPts val="1800"/>
                </a:pPr>
                <a14:m>
                  <m:oMathPara xmlns:m="http://schemas.openxmlformats.org/officeDocument/2006/math">
                    <m:oMathParaPr>
                      <m:jc m:val="left"/>
                    </m:oMathParaPr>
                    <m:oMath xmlns:m="http://schemas.openxmlformats.org/officeDocument/2006/math">
                      <m:r>
                        <a:rPr lang="en-CA" sz="3200" b="0" i="1" u="none" strike="noStrike" cap="none" smtClean="0">
                          <a:solidFill>
                            <a:schemeClr val="dk1"/>
                          </a:solidFill>
                          <a:latin typeface="Cambria Math" panose="02040503050406030204" pitchFamily="18" charset="0"/>
                          <a:ea typeface="Calibri"/>
                          <a:cs typeface="Calibri"/>
                          <a:sym typeface="Calibri"/>
                        </a:rPr>
                        <m:t>𝑀𝑅</m:t>
                      </m:r>
                      <m:r>
                        <a:rPr lang="en-CA" sz="3200" b="0" i="1" u="none" strike="noStrike" cap="none" smtClean="0">
                          <a:solidFill>
                            <a:schemeClr val="dk1"/>
                          </a:solidFill>
                          <a:latin typeface="Cambria Math" panose="02040503050406030204" pitchFamily="18" charset="0"/>
                          <a:ea typeface="Calibri"/>
                          <a:cs typeface="Calibri"/>
                          <a:sym typeface="Calibri"/>
                        </a:rPr>
                        <m:t>=15−0.5</m:t>
                      </m:r>
                      <m:r>
                        <a:rPr lang="en-CA" sz="3200" b="0" i="1" u="none" strike="noStrike" cap="none" smtClean="0">
                          <a:solidFill>
                            <a:schemeClr val="dk1"/>
                          </a:solidFill>
                          <a:latin typeface="Cambria Math" panose="02040503050406030204" pitchFamily="18" charset="0"/>
                          <a:ea typeface="Calibri"/>
                          <a:cs typeface="Calibri"/>
                          <a:sym typeface="Calibri"/>
                        </a:rPr>
                        <m:t>𝑄</m:t>
                      </m:r>
                    </m:oMath>
                  </m:oMathPara>
                </a14:m>
                <a:endParaRPr lang="en-US" sz="3200" b="0" i="0" u="none" strike="noStrike" cap="none" dirty="0">
                  <a:solidFill>
                    <a:schemeClr val="dk1"/>
                  </a:solidFill>
                  <a:latin typeface="Calibri"/>
                  <a:ea typeface="Calibri"/>
                  <a:cs typeface="Calibri"/>
                  <a:sym typeface="Calibri"/>
                </a:endParaRPr>
              </a:p>
              <a:p>
                <a:pPr marL="131445" marR="0" lvl="0" algn="l" rtl="0">
                  <a:lnSpc>
                    <a:spcPct val="100000"/>
                  </a:lnSpc>
                  <a:spcBef>
                    <a:spcPts val="360"/>
                  </a:spcBef>
                  <a:spcAft>
                    <a:spcPts val="0"/>
                  </a:spcAft>
                  <a:buClr>
                    <a:schemeClr val="dk1"/>
                  </a:buClr>
                  <a:buSzPts val="1800"/>
                </a:pPr>
                <a14:m>
                  <m:oMathPara xmlns:m="http://schemas.openxmlformats.org/officeDocument/2006/math">
                    <m:oMathParaPr>
                      <m:jc m:val="left"/>
                    </m:oMathParaPr>
                    <m:oMath xmlns:m="http://schemas.openxmlformats.org/officeDocument/2006/math">
                      <m:r>
                        <a:rPr lang="en-CA" sz="3200" b="0" i="1" u="none" strike="noStrike" cap="none" smtClean="0">
                          <a:solidFill>
                            <a:schemeClr val="dk1"/>
                          </a:solidFill>
                          <a:latin typeface="Cambria Math" panose="02040503050406030204" pitchFamily="18" charset="0"/>
                          <a:ea typeface="Calibri"/>
                          <a:cs typeface="Calibri"/>
                          <a:sym typeface="Calibri"/>
                        </a:rPr>
                        <m:t>𝑀𝐶</m:t>
                      </m:r>
                      <m:r>
                        <a:rPr lang="en-CA" sz="3200" b="0" i="1" u="none" strike="noStrike" cap="none" smtClean="0">
                          <a:solidFill>
                            <a:schemeClr val="dk1"/>
                          </a:solidFill>
                          <a:latin typeface="Cambria Math" panose="02040503050406030204" pitchFamily="18" charset="0"/>
                          <a:ea typeface="Calibri"/>
                          <a:cs typeface="Calibri"/>
                          <a:sym typeface="Calibri"/>
                        </a:rPr>
                        <m:t>=5</m:t>
                      </m:r>
                    </m:oMath>
                  </m:oMathPara>
                </a14:m>
                <a:endParaRPr lang="en-CA" sz="3200" b="0" i="0" u="none" strike="noStrike" cap="none" dirty="0">
                  <a:solidFill>
                    <a:schemeClr val="dk1"/>
                  </a:solidFill>
                  <a:latin typeface="Calibri"/>
                  <a:ea typeface="Calibri"/>
                  <a:cs typeface="Calibri"/>
                  <a:sym typeface="Calibri"/>
                </a:endParaRPr>
              </a:p>
              <a:p>
                <a:pPr marL="131445">
                  <a:spcBef>
                    <a:spcPts val="360"/>
                  </a:spcBef>
                  <a:buClr>
                    <a:schemeClr val="dk1"/>
                  </a:buClr>
                  <a:buSzPts val="1800"/>
                </a:pPr>
                <a14:m>
                  <m:oMath xmlns:m="http://schemas.openxmlformats.org/officeDocument/2006/math">
                    <m:r>
                      <a:rPr lang="en-CA" sz="3200" b="0" i="1" u="none" strike="noStrike" cap="none" smtClean="0">
                        <a:solidFill>
                          <a:schemeClr val="dk1"/>
                        </a:solidFill>
                        <a:latin typeface="Cambria Math" panose="02040503050406030204" pitchFamily="18" charset="0"/>
                        <a:ea typeface="Calibri"/>
                        <a:cs typeface="Calibri"/>
                        <a:sym typeface="Calibri"/>
                      </a:rPr>
                      <m:t>15−0.5</m:t>
                    </m:r>
                    <m:r>
                      <a:rPr lang="en-CA" sz="3200" b="0" i="1" u="none" strike="noStrike" cap="none" smtClean="0">
                        <a:solidFill>
                          <a:schemeClr val="dk1"/>
                        </a:solidFill>
                        <a:latin typeface="Cambria Math" panose="02040503050406030204" pitchFamily="18" charset="0"/>
                        <a:ea typeface="Calibri"/>
                        <a:cs typeface="Calibri"/>
                        <a:sym typeface="Calibri"/>
                      </a:rPr>
                      <m:t>𝑄</m:t>
                    </m:r>
                    <m:r>
                      <a:rPr lang="en-CA" sz="3200" b="0" i="1" u="none" strike="noStrike" cap="none" smtClean="0">
                        <a:solidFill>
                          <a:schemeClr val="dk1"/>
                        </a:solidFill>
                        <a:latin typeface="Cambria Math" panose="02040503050406030204" pitchFamily="18" charset="0"/>
                        <a:ea typeface="Calibri"/>
                        <a:cs typeface="Calibri"/>
                        <a:sym typeface="Calibri"/>
                      </a:rPr>
                      <m:t>=5           ⇒</m:t>
                    </m:r>
                    <m:r>
                      <a:rPr lang="en-CA" sz="3200" b="0" i="1" u="none" strike="noStrike" cap="none" smtClean="0">
                        <a:solidFill>
                          <a:schemeClr val="dk1"/>
                        </a:solidFill>
                        <a:latin typeface="Cambria Math" panose="02040503050406030204" pitchFamily="18" charset="0"/>
                        <a:ea typeface="Calibri"/>
                        <a:cs typeface="Calibri"/>
                        <a:sym typeface="Calibri"/>
                      </a:rPr>
                      <m:t>𝑄</m:t>
                    </m:r>
                    <m:r>
                      <a:rPr lang="en-CA" sz="3200" b="0" i="1" u="none" strike="noStrike" cap="none" smtClean="0">
                        <a:solidFill>
                          <a:schemeClr val="dk1"/>
                        </a:solidFill>
                        <a:latin typeface="Cambria Math" panose="02040503050406030204" pitchFamily="18" charset="0"/>
                        <a:ea typeface="Calibri"/>
                        <a:cs typeface="Calibri"/>
                        <a:sym typeface="Calibri"/>
                      </a:rPr>
                      <m:t>=20</m:t>
                    </m:r>
                  </m:oMath>
                </a14:m>
                <a:r>
                  <a:rPr lang="en-US" sz="3200" b="0" i="0" u="none" strike="noStrike" cap="none" dirty="0">
                    <a:solidFill>
                      <a:schemeClr val="dk1"/>
                    </a:solidFill>
                    <a:latin typeface="Calibri"/>
                    <a:ea typeface="Calibri"/>
                    <a:cs typeface="Calibri"/>
                    <a:sym typeface="Calibri"/>
                  </a:rPr>
                  <a:t> units</a:t>
                </a:r>
              </a:p>
              <a:p>
                <a:pPr marL="131445" marR="0" lvl="0" algn="l" rtl="0">
                  <a:lnSpc>
                    <a:spcPct val="100000"/>
                  </a:lnSpc>
                  <a:spcBef>
                    <a:spcPts val="360"/>
                  </a:spcBef>
                  <a:spcAft>
                    <a:spcPts val="0"/>
                  </a:spcAft>
                  <a:buClr>
                    <a:schemeClr val="dk1"/>
                  </a:buClr>
                  <a:buSzPts val="1800"/>
                </a:pPr>
                <a14:m>
                  <m:oMathPara xmlns:m="http://schemas.openxmlformats.org/officeDocument/2006/math">
                    <m:oMathParaPr>
                      <m:jc m:val="left"/>
                    </m:oMathParaPr>
                    <m:oMath xmlns:m="http://schemas.openxmlformats.org/officeDocument/2006/math">
                      <m:r>
                        <a:rPr lang="en-CA" sz="3200" b="0" i="1" u="none" strike="noStrike" cap="none" smtClean="0">
                          <a:solidFill>
                            <a:schemeClr val="dk1"/>
                          </a:solidFill>
                          <a:latin typeface="Cambria Math" panose="02040503050406030204" pitchFamily="18" charset="0"/>
                          <a:ea typeface="Calibri"/>
                          <a:cs typeface="Calibri"/>
                          <a:sym typeface="Calibri"/>
                        </a:rPr>
                        <m:t>𝑃</m:t>
                      </m:r>
                      <m:r>
                        <a:rPr lang="en-CA" sz="3200" b="0" i="1" u="none" strike="noStrike" cap="none" smtClean="0">
                          <a:solidFill>
                            <a:schemeClr val="dk1"/>
                          </a:solidFill>
                          <a:latin typeface="Cambria Math" panose="02040503050406030204" pitchFamily="18" charset="0"/>
                          <a:ea typeface="Calibri"/>
                          <a:cs typeface="Calibri"/>
                          <a:sym typeface="Calibri"/>
                        </a:rPr>
                        <m:t>=15−0.25</m:t>
                      </m:r>
                      <m:d>
                        <m:dPr>
                          <m:ctrlPr>
                            <a:rPr lang="en-CA" sz="3200" b="0" i="1" u="none" strike="noStrike" cap="none" smtClean="0">
                              <a:solidFill>
                                <a:schemeClr val="dk1"/>
                              </a:solidFill>
                              <a:latin typeface="Cambria Math" panose="02040503050406030204" pitchFamily="18" charset="0"/>
                              <a:ea typeface="Calibri"/>
                              <a:cs typeface="Calibri"/>
                              <a:sym typeface="Calibri"/>
                            </a:rPr>
                          </m:ctrlPr>
                        </m:dPr>
                        <m:e>
                          <m:r>
                            <a:rPr lang="en-CA" sz="3200" b="0" i="1" u="none" strike="noStrike" cap="none" smtClean="0">
                              <a:solidFill>
                                <a:schemeClr val="dk1"/>
                              </a:solidFill>
                              <a:latin typeface="Cambria Math" panose="02040503050406030204" pitchFamily="18" charset="0"/>
                              <a:ea typeface="Calibri"/>
                              <a:cs typeface="Calibri"/>
                              <a:sym typeface="Calibri"/>
                            </a:rPr>
                            <m:t>20</m:t>
                          </m:r>
                        </m:e>
                      </m:d>
                      <m:r>
                        <a:rPr lang="en-CA" sz="3200" b="0" i="1" u="none" strike="noStrike" cap="none" smtClean="0">
                          <a:solidFill>
                            <a:schemeClr val="dk1"/>
                          </a:solidFill>
                          <a:latin typeface="Cambria Math" panose="02040503050406030204" pitchFamily="18" charset="0"/>
                          <a:ea typeface="Calibri"/>
                          <a:cs typeface="Calibri"/>
                          <a:sym typeface="Calibri"/>
                        </a:rPr>
                        <m:t>=$10</m:t>
                      </m:r>
                    </m:oMath>
                  </m:oMathPara>
                </a14:m>
                <a:endParaRPr lang="en-CA" sz="3200" b="0" i="0" u="none" strike="noStrike" cap="none" dirty="0">
                  <a:solidFill>
                    <a:schemeClr val="dk1"/>
                  </a:solidFill>
                  <a:latin typeface="Calibri"/>
                  <a:ea typeface="Calibri"/>
                  <a:cs typeface="Calibri"/>
                  <a:sym typeface="Calibri"/>
                </a:endParaRPr>
              </a:p>
              <a:p>
                <a:pPr marL="131445" marR="0" lvl="0" algn="l" rtl="0">
                  <a:lnSpc>
                    <a:spcPct val="100000"/>
                  </a:lnSpc>
                  <a:spcBef>
                    <a:spcPts val="360"/>
                  </a:spcBef>
                  <a:spcAft>
                    <a:spcPts val="0"/>
                  </a:spcAft>
                  <a:buClr>
                    <a:schemeClr val="dk1"/>
                  </a:buClr>
                  <a:buSzPts val="1800"/>
                </a:pPr>
                <a:endParaRPr lang="en-US" sz="3200" b="0" i="0" u="none" strike="noStrike" cap="none" dirty="0">
                  <a:solidFill>
                    <a:schemeClr val="dk1"/>
                  </a:solidFill>
                  <a:latin typeface="Calibri"/>
                  <a:ea typeface="Calibri"/>
                  <a:cs typeface="Calibri"/>
                  <a:sym typeface="Calibri"/>
                </a:endParaRPr>
              </a:p>
              <a:p>
                <a:pPr marL="131445" marR="0" lvl="0" algn="l" rtl="0">
                  <a:lnSpc>
                    <a:spcPct val="100000"/>
                  </a:lnSpc>
                  <a:spcBef>
                    <a:spcPts val="360"/>
                  </a:spcBef>
                  <a:spcAft>
                    <a:spcPts val="0"/>
                  </a:spcAft>
                  <a:buClr>
                    <a:schemeClr val="dk1"/>
                  </a:buClr>
                  <a:buSzPts val="1800"/>
                </a:pPr>
                <a:r>
                  <a:rPr lang="en-US" sz="3200" b="0" i="0" u="none" strike="noStrike" cap="none" dirty="0">
                    <a:solidFill>
                      <a:schemeClr val="dk1"/>
                    </a:solidFill>
                    <a:latin typeface="Calibri"/>
                    <a:ea typeface="Calibri"/>
                    <a:cs typeface="Calibri"/>
                    <a:sym typeface="Calibri"/>
                  </a:rPr>
                  <a:t>(B) The deadweight loss under this uniform pricing strategy is </a:t>
                </a:r>
              </a:p>
              <a:p>
                <a:pPr marL="131445" marR="0" lvl="0" algn="l" rtl="0">
                  <a:lnSpc>
                    <a:spcPct val="100000"/>
                  </a:lnSpc>
                  <a:spcBef>
                    <a:spcPts val="360"/>
                  </a:spcBef>
                  <a:spcAft>
                    <a:spcPts val="0"/>
                  </a:spcAft>
                  <a:buClr>
                    <a:schemeClr val="dk1"/>
                  </a:buClr>
                  <a:buSzPts val="1800"/>
                </a:pPr>
                <a:r>
                  <a:rPr lang="en-US" sz="3200" dirty="0">
                    <a:solidFill>
                      <a:schemeClr val="dk1"/>
                    </a:solidFill>
                    <a:latin typeface="Calibri"/>
                    <a:ea typeface="Calibri"/>
                    <a:cs typeface="Calibri"/>
                    <a:sym typeface="Calibri"/>
                  </a:rPr>
                  <a:t>P under Perfect competition = MC = $5</a:t>
                </a:r>
                <a:r>
                  <a:rPr lang="en-US" sz="3200" b="0" i="0" u="none" strike="noStrike" cap="none" dirty="0">
                    <a:solidFill>
                      <a:schemeClr val="dk1"/>
                    </a:solidFill>
                    <a:latin typeface="Calibri"/>
                    <a:ea typeface="Calibri"/>
                    <a:cs typeface="Calibri"/>
                    <a:sym typeface="Calibri"/>
                  </a:rPr>
                  <a:t> </a:t>
                </a:r>
              </a:p>
              <a:p>
                <a:pPr marL="131445" marR="0" lvl="0" algn="l" rtl="0">
                  <a:lnSpc>
                    <a:spcPct val="100000"/>
                  </a:lnSpc>
                  <a:spcBef>
                    <a:spcPts val="360"/>
                  </a:spcBef>
                  <a:spcAft>
                    <a:spcPts val="0"/>
                  </a:spcAft>
                  <a:buClr>
                    <a:schemeClr val="dk1"/>
                  </a:buClr>
                  <a:buSzPts val="1800"/>
                </a:pPr>
                <a:r>
                  <a:rPr lang="en-US" sz="3200" b="0" i="0" u="none" strike="noStrike" cap="none" dirty="0">
                    <a:solidFill>
                      <a:schemeClr val="dk1"/>
                    </a:solidFill>
                    <a:latin typeface="Calibri"/>
                    <a:ea typeface="Calibri"/>
                    <a:cs typeface="Calibri"/>
                    <a:sym typeface="Calibri"/>
                  </a:rPr>
                  <a:t>Q under Perfect competition = (15 – 5)/0.25 = 40 units</a:t>
                </a:r>
              </a:p>
              <a:p>
                <a:pPr marL="131445" marR="0" lvl="0" algn="l" rtl="0">
                  <a:lnSpc>
                    <a:spcPct val="100000"/>
                  </a:lnSpc>
                  <a:spcBef>
                    <a:spcPts val="360"/>
                  </a:spcBef>
                  <a:spcAft>
                    <a:spcPts val="0"/>
                  </a:spcAft>
                  <a:buClr>
                    <a:schemeClr val="dk1"/>
                  </a:buClr>
                  <a:buSzPts val="1800"/>
                </a:pPr>
                <a:r>
                  <a:rPr lang="en-US" sz="3200" b="0" i="0" u="none" strike="noStrike" cap="none" dirty="0">
                    <a:solidFill>
                      <a:schemeClr val="dk1"/>
                    </a:solidFill>
                    <a:latin typeface="Calibri"/>
                    <a:ea typeface="Calibri"/>
                    <a:cs typeface="Calibri"/>
                    <a:sym typeface="Calibri"/>
                  </a:rPr>
                  <a:t>DWL = </a:t>
                </a:r>
                <a14:m>
                  <m:oMath xmlns:m="http://schemas.openxmlformats.org/officeDocument/2006/math">
                    <m:d>
                      <m:dPr>
                        <m:ctrlPr>
                          <a:rPr lang="en-CA" sz="3200" b="0" i="1" u="none" strike="noStrike" cap="none" smtClean="0">
                            <a:solidFill>
                              <a:schemeClr val="dk1"/>
                            </a:solidFill>
                            <a:latin typeface="Cambria Math" panose="02040503050406030204" pitchFamily="18" charset="0"/>
                            <a:ea typeface="Calibri"/>
                            <a:cs typeface="Calibri"/>
                            <a:sym typeface="Calibri"/>
                          </a:rPr>
                        </m:ctrlPr>
                      </m:dPr>
                      <m:e>
                        <m:r>
                          <a:rPr lang="en-CA" sz="3200" b="0" i="1" u="none" strike="noStrike" cap="none" smtClean="0">
                            <a:solidFill>
                              <a:schemeClr val="dk1"/>
                            </a:solidFill>
                            <a:latin typeface="Cambria Math" panose="02040503050406030204" pitchFamily="18" charset="0"/>
                            <a:ea typeface="Calibri"/>
                            <a:cs typeface="Calibri"/>
                            <a:sym typeface="Calibri"/>
                          </a:rPr>
                          <m:t>𝑃</m:t>
                        </m:r>
                        <m:r>
                          <a:rPr lang="en-CA" sz="3200" b="0" i="1" u="none" strike="noStrike" cap="none" smtClean="0">
                            <a:solidFill>
                              <a:schemeClr val="dk1"/>
                            </a:solidFill>
                            <a:latin typeface="Cambria Math" panose="02040503050406030204" pitchFamily="18" charset="0"/>
                            <a:ea typeface="Calibri"/>
                            <a:cs typeface="Calibri"/>
                            <a:sym typeface="Calibri"/>
                          </a:rPr>
                          <m:t>−</m:t>
                        </m:r>
                        <m:r>
                          <a:rPr lang="en-CA" sz="3200" b="0" i="1" u="none" strike="noStrike" cap="none" smtClean="0">
                            <a:solidFill>
                              <a:schemeClr val="dk1"/>
                            </a:solidFill>
                            <a:latin typeface="Cambria Math" panose="02040503050406030204" pitchFamily="18" charset="0"/>
                            <a:ea typeface="Calibri"/>
                            <a:cs typeface="Calibri"/>
                            <a:sym typeface="Calibri"/>
                          </a:rPr>
                          <m:t>𝑀𝐶</m:t>
                        </m:r>
                      </m:e>
                    </m:d>
                    <m:r>
                      <a:rPr lang="en-CA" sz="3200" b="0" i="1" u="none" strike="noStrike" cap="none" smtClean="0">
                        <a:solidFill>
                          <a:schemeClr val="dk1"/>
                        </a:solidFill>
                        <a:latin typeface="Cambria Math" panose="02040503050406030204" pitchFamily="18" charset="0"/>
                        <a:ea typeface="Calibri"/>
                        <a:cs typeface="Calibri"/>
                        <a:sym typeface="Calibri"/>
                      </a:rPr>
                      <m:t>∗</m:t>
                    </m:r>
                    <m:f>
                      <m:fPr>
                        <m:ctrlPr>
                          <a:rPr lang="en-CA" sz="3200" b="0" i="1" u="none" strike="noStrike" cap="none" smtClean="0">
                            <a:solidFill>
                              <a:schemeClr val="dk1"/>
                            </a:solidFill>
                            <a:latin typeface="Cambria Math" panose="02040503050406030204" pitchFamily="18" charset="0"/>
                            <a:ea typeface="Calibri"/>
                            <a:cs typeface="Calibri"/>
                            <a:sym typeface="Calibri"/>
                          </a:rPr>
                        </m:ctrlPr>
                      </m:fPr>
                      <m:num>
                        <m:sSub>
                          <m:sSubPr>
                            <m:ctrlPr>
                              <a:rPr lang="en-CA" sz="3200" b="0" i="1" u="none" strike="noStrike" cap="none" smtClean="0">
                                <a:solidFill>
                                  <a:schemeClr val="dk1"/>
                                </a:solidFill>
                                <a:latin typeface="Cambria Math" panose="02040503050406030204" pitchFamily="18" charset="0"/>
                                <a:ea typeface="Calibri"/>
                                <a:cs typeface="Calibri"/>
                                <a:sym typeface="Calibri"/>
                              </a:rPr>
                            </m:ctrlPr>
                          </m:sSubPr>
                          <m:e>
                            <m:r>
                              <a:rPr lang="en-CA" sz="3200" b="0" i="1" u="none" strike="noStrike" cap="none" smtClean="0">
                                <a:solidFill>
                                  <a:schemeClr val="dk1"/>
                                </a:solidFill>
                                <a:latin typeface="Cambria Math" panose="02040503050406030204" pitchFamily="18" charset="0"/>
                                <a:ea typeface="Calibri"/>
                                <a:cs typeface="Calibri"/>
                                <a:sym typeface="Calibri"/>
                              </a:rPr>
                              <m:t>𝑄</m:t>
                            </m:r>
                          </m:e>
                          <m:sub>
                            <m:r>
                              <a:rPr lang="en-CA" sz="3200" b="0" i="1" u="none" strike="noStrike" cap="none" smtClean="0">
                                <a:solidFill>
                                  <a:schemeClr val="dk1"/>
                                </a:solidFill>
                                <a:latin typeface="Cambria Math" panose="02040503050406030204" pitchFamily="18" charset="0"/>
                                <a:ea typeface="Calibri"/>
                                <a:cs typeface="Calibri"/>
                                <a:sym typeface="Calibri"/>
                              </a:rPr>
                              <m:t>𝑃𝐶</m:t>
                            </m:r>
                          </m:sub>
                        </m:sSub>
                        <m:r>
                          <a:rPr lang="en-CA" sz="3200" b="0" i="1" u="none" strike="noStrike" cap="none" smtClean="0">
                            <a:solidFill>
                              <a:schemeClr val="dk1"/>
                            </a:solidFill>
                            <a:latin typeface="Cambria Math" panose="02040503050406030204" pitchFamily="18" charset="0"/>
                            <a:ea typeface="Calibri"/>
                            <a:cs typeface="Calibri"/>
                            <a:sym typeface="Calibri"/>
                          </a:rPr>
                          <m:t>−</m:t>
                        </m:r>
                        <m:sSub>
                          <m:sSubPr>
                            <m:ctrlPr>
                              <a:rPr lang="en-CA" sz="3200" b="0" i="1" u="none" strike="noStrike" cap="none" smtClean="0">
                                <a:solidFill>
                                  <a:schemeClr val="dk1"/>
                                </a:solidFill>
                                <a:latin typeface="Cambria Math" panose="02040503050406030204" pitchFamily="18" charset="0"/>
                                <a:ea typeface="Calibri"/>
                                <a:cs typeface="Calibri"/>
                                <a:sym typeface="Calibri"/>
                              </a:rPr>
                            </m:ctrlPr>
                          </m:sSubPr>
                          <m:e>
                            <m:r>
                              <a:rPr lang="en-CA" sz="3200" b="0" i="1" u="none" strike="noStrike" cap="none" smtClean="0">
                                <a:solidFill>
                                  <a:schemeClr val="dk1"/>
                                </a:solidFill>
                                <a:latin typeface="Cambria Math" panose="02040503050406030204" pitchFamily="18" charset="0"/>
                                <a:ea typeface="Calibri"/>
                                <a:cs typeface="Calibri"/>
                                <a:sym typeface="Calibri"/>
                              </a:rPr>
                              <m:t>𝑄</m:t>
                            </m:r>
                          </m:e>
                          <m:sub>
                            <m:r>
                              <a:rPr lang="en-CA" sz="3200" b="0" i="1" u="none" strike="noStrike" cap="none" smtClean="0">
                                <a:solidFill>
                                  <a:schemeClr val="dk1"/>
                                </a:solidFill>
                                <a:latin typeface="Cambria Math" panose="02040503050406030204" pitchFamily="18" charset="0"/>
                                <a:ea typeface="Calibri"/>
                                <a:cs typeface="Calibri"/>
                                <a:sym typeface="Calibri"/>
                              </a:rPr>
                              <m:t>𝑀</m:t>
                            </m:r>
                          </m:sub>
                        </m:sSub>
                      </m:num>
                      <m:den>
                        <m:r>
                          <a:rPr lang="en-CA" sz="3200" b="0" i="1" u="none" strike="noStrike" cap="none" smtClean="0">
                            <a:solidFill>
                              <a:schemeClr val="dk1"/>
                            </a:solidFill>
                            <a:latin typeface="Cambria Math" panose="02040503050406030204" pitchFamily="18" charset="0"/>
                            <a:ea typeface="Calibri"/>
                            <a:cs typeface="Calibri"/>
                            <a:sym typeface="Calibri"/>
                          </a:rPr>
                          <m:t>2</m:t>
                        </m:r>
                      </m:den>
                    </m:f>
                    <m:r>
                      <a:rPr lang="en-CA" sz="3200" b="0" i="1" u="none" strike="noStrike" cap="none" smtClean="0">
                        <a:solidFill>
                          <a:schemeClr val="dk1"/>
                        </a:solidFill>
                        <a:latin typeface="Cambria Math" panose="02040503050406030204" pitchFamily="18" charset="0"/>
                        <a:ea typeface="Calibri"/>
                        <a:cs typeface="Calibri"/>
                        <a:sym typeface="Calibri"/>
                      </a:rPr>
                      <m:t>=</m:t>
                    </m:r>
                    <m:f>
                      <m:fPr>
                        <m:ctrlPr>
                          <a:rPr lang="en-CA" sz="3200" b="0" i="1" u="none" strike="noStrike" cap="none" smtClean="0">
                            <a:solidFill>
                              <a:schemeClr val="dk1"/>
                            </a:solidFill>
                            <a:latin typeface="Cambria Math" panose="02040503050406030204" pitchFamily="18" charset="0"/>
                            <a:ea typeface="Calibri"/>
                            <a:cs typeface="Calibri"/>
                            <a:sym typeface="Calibri"/>
                          </a:rPr>
                        </m:ctrlPr>
                      </m:fPr>
                      <m:num>
                        <m:d>
                          <m:dPr>
                            <m:ctrlPr>
                              <a:rPr lang="en-CA" sz="3200" b="0" i="1" u="none" strike="noStrike" cap="none" smtClean="0">
                                <a:solidFill>
                                  <a:schemeClr val="dk1"/>
                                </a:solidFill>
                                <a:latin typeface="Cambria Math" panose="02040503050406030204" pitchFamily="18" charset="0"/>
                                <a:ea typeface="Calibri"/>
                                <a:cs typeface="Calibri"/>
                                <a:sym typeface="Calibri"/>
                              </a:rPr>
                            </m:ctrlPr>
                          </m:dPr>
                          <m:e>
                            <m:r>
                              <a:rPr lang="en-CA" sz="3200" b="0" i="1" u="none" strike="noStrike" cap="none" smtClean="0">
                                <a:solidFill>
                                  <a:schemeClr val="dk1"/>
                                </a:solidFill>
                                <a:latin typeface="Cambria Math" panose="02040503050406030204" pitchFamily="18" charset="0"/>
                                <a:ea typeface="Calibri"/>
                                <a:cs typeface="Calibri"/>
                                <a:sym typeface="Calibri"/>
                              </a:rPr>
                              <m:t>10−5</m:t>
                            </m:r>
                          </m:e>
                        </m:d>
                        <m:d>
                          <m:dPr>
                            <m:ctrlPr>
                              <a:rPr lang="en-CA" sz="3200" b="0" i="1" u="none" strike="noStrike" cap="none" smtClean="0">
                                <a:solidFill>
                                  <a:schemeClr val="dk1"/>
                                </a:solidFill>
                                <a:latin typeface="Cambria Math" panose="02040503050406030204" pitchFamily="18" charset="0"/>
                                <a:ea typeface="Calibri"/>
                                <a:cs typeface="Calibri"/>
                                <a:sym typeface="Calibri"/>
                              </a:rPr>
                            </m:ctrlPr>
                          </m:dPr>
                          <m:e>
                            <m:r>
                              <a:rPr lang="en-CA" sz="3200" b="0" i="1" u="none" strike="noStrike" cap="none" smtClean="0">
                                <a:solidFill>
                                  <a:schemeClr val="dk1"/>
                                </a:solidFill>
                                <a:latin typeface="Cambria Math" panose="02040503050406030204" pitchFamily="18" charset="0"/>
                                <a:ea typeface="Calibri"/>
                                <a:cs typeface="Calibri"/>
                                <a:sym typeface="Calibri"/>
                              </a:rPr>
                              <m:t>40−20</m:t>
                            </m:r>
                          </m:e>
                        </m:d>
                      </m:num>
                      <m:den>
                        <m:r>
                          <a:rPr lang="en-CA" sz="3200" b="0" i="1" u="none" strike="noStrike" cap="none" smtClean="0">
                            <a:solidFill>
                              <a:schemeClr val="dk1"/>
                            </a:solidFill>
                            <a:latin typeface="Cambria Math" panose="02040503050406030204" pitchFamily="18" charset="0"/>
                            <a:ea typeface="Calibri"/>
                            <a:cs typeface="Calibri"/>
                            <a:sym typeface="Calibri"/>
                          </a:rPr>
                          <m:t>2</m:t>
                        </m:r>
                      </m:den>
                    </m:f>
                    <m:r>
                      <a:rPr lang="en-CA" sz="3200" b="0" i="1" u="none" strike="noStrike" cap="none" smtClean="0">
                        <a:solidFill>
                          <a:schemeClr val="dk1"/>
                        </a:solidFill>
                        <a:latin typeface="Cambria Math" panose="02040503050406030204" pitchFamily="18" charset="0"/>
                        <a:ea typeface="Calibri"/>
                        <a:cs typeface="Calibri"/>
                        <a:sym typeface="Calibri"/>
                      </a:rPr>
                      <m:t>=$50</m:t>
                    </m:r>
                  </m:oMath>
                </a14:m>
                <a:endParaRPr lang="en-US" sz="3200" b="0" i="0" u="none" strike="noStrike" cap="none" dirty="0">
                  <a:solidFill>
                    <a:schemeClr val="dk1"/>
                  </a:solidFill>
                  <a:latin typeface="Calibri"/>
                  <a:ea typeface="Calibri"/>
                  <a:cs typeface="Calibri"/>
                  <a:sym typeface="Calibri"/>
                </a:endParaRPr>
              </a:p>
              <a:p>
                <a:pPr marL="131445" marR="0" lvl="0" algn="l" rtl="0">
                  <a:lnSpc>
                    <a:spcPct val="100000"/>
                  </a:lnSpc>
                  <a:spcBef>
                    <a:spcPts val="360"/>
                  </a:spcBef>
                  <a:spcAft>
                    <a:spcPts val="0"/>
                  </a:spcAft>
                  <a:buClr>
                    <a:schemeClr val="dk1"/>
                  </a:buClr>
                  <a:buSzPts val="1800"/>
                </a:pPr>
                <a:r>
                  <a:rPr lang="en-US" sz="3200" b="0" i="0" u="none" strike="noStrike" cap="none" dirty="0">
                    <a:solidFill>
                      <a:schemeClr val="dk1"/>
                    </a:solidFill>
                    <a:latin typeface="Calibri"/>
                    <a:ea typeface="Calibri"/>
                    <a:cs typeface="Calibri"/>
                    <a:sym typeface="Calibri"/>
                  </a:rPr>
                  <a:t>If the monopoly can carry out first-degree price discrimination, the deadweight loss in that case would be zero (total surplus under Perfect Competition </a:t>
                </a:r>
                <a:r>
                  <a:rPr lang="en-US" sz="3200" dirty="0">
                    <a:solidFill>
                      <a:schemeClr val="dk1"/>
                    </a:solidFill>
                    <a:latin typeface="Calibri"/>
                    <a:ea typeface="Calibri"/>
                    <a:cs typeface="Calibri"/>
                    <a:sym typeface="Calibri"/>
                  </a:rPr>
                  <a:t>will be </a:t>
                </a:r>
                <a:r>
                  <a:rPr lang="en-US" sz="3200" b="0" i="0" u="none" strike="noStrike" cap="none" dirty="0">
                    <a:solidFill>
                      <a:schemeClr val="dk1"/>
                    </a:solidFill>
                    <a:latin typeface="Calibri"/>
                    <a:ea typeface="Calibri"/>
                    <a:cs typeface="Calibri"/>
                    <a:sym typeface="Calibri"/>
                  </a:rPr>
                  <a:t>Producer surplus).</a:t>
                </a:r>
                <a:endParaRPr lang="en-US" dirty="0"/>
              </a:p>
              <a:p>
                <a:pPr marL="131445" marR="0" lvl="0" indent="0" algn="l" rtl="0">
                  <a:lnSpc>
                    <a:spcPct val="100000"/>
                  </a:lnSpc>
                  <a:spcBef>
                    <a:spcPts val="360"/>
                  </a:spcBef>
                  <a:spcAft>
                    <a:spcPts val="0"/>
                  </a:spcAft>
                  <a:buClr>
                    <a:schemeClr val="dk1"/>
                  </a:buClr>
                  <a:buSzPts val="1800"/>
                  <a:buFont typeface="Arial"/>
                  <a:buNone/>
                </a:pPr>
                <a:endParaRPr lang="en-US" sz="3200" b="0" i="0" u="none" strike="noStrike" cap="none" dirty="0">
                  <a:solidFill>
                    <a:schemeClr val="dk1"/>
                  </a:solidFill>
                  <a:latin typeface="Calibri"/>
                  <a:ea typeface="Calibri"/>
                  <a:cs typeface="Calibri"/>
                  <a:sym typeface="Calibri"/>
                </a:endParaRPr>
              </a:p>
              <a:p>
                <a:pPr marL="131445" marR="0" lvl="0" indent="0" algn="l" rtl="0">
                  <a:lnSpc>
                    <a:spcPct val="100000"/>
                  </a:lnSpc>
                  <a:spcBef>
                    <a:spcPts val="360"/>
                  </a:spcBef>
                  <a:spcAft>
                    <a:spcPts val="0"/>
                  </a:spcAft>
                  <a:buClr>
                    <a:schemeClr val="dk1"/>
                  </a:buClr>
                  <a:buSzPts val="1800"/>
                  <a:buFont typeface="Arial"/>
                  <a:buNone/>
                </a:pPr>
                <a:endParaRPr lang="en-US" sz="3200" b="1" i="1" u="none" strike="noStrike" cap="none" dirty="0">
                  <a:solidFill>
                    <a:schemeClr val="dk1"/>
                  </a:solidFill>
                  <a:latin typeface="Calibri"/>
                  <a:ea typeface="Calibri"/>
                  <a:cs typeface="Calibri"/>
                  <a:sym typeface="Calibri"/>
                </a:endParaRPr>
              </a:p>
              <a:p>
                <a:pPr marL="588645" marR="0" lvl="1" indent="0" algn="l" rtl="0">
                  <a:lnSpc>
                    <a:spcPct val="100000"/>
                  </a:lnSpc>
                  <a:spcBef>
                    <a:spcPts val="360"/>
                  </a:spcBef>
                  <a:spcAft>
                    <a:spcPts val="0"/>
                  </a:spcAft>
                  <a:buClr>
                    <a:schemeClr val="dk1"/>
                  </a:buClr>
                  <a:buSzPts val="1575"/>
                  <a:buFont typeface="Arial"/>
                  <a:buNone/>
                </a:pPr>
                <a:endParaRPr sz="2800" b="1" i="1" u="none" strike="noStrike" cap="none" dirty="0">
                  <a:solidFill>
                    <a:schemeClr val="dk1"/>
                  </a:solidFill>
                  <a:latin typeface="Calibri"/>
                  <a:ea typeface="Calibri"/>
                  <a:cs typeface="Calibri"/>
                  <a:sym typeface="Calibri"/>
                </a:endParaRPr>
              </a:p>
            </p:txBody>
          </p:sp>
        </mc:Choice>
        <mc:Fallback>
          <p:sp>
            <p:nvSpPr>
              <p:cNvPr id="865" name="Google Shape;865;p49"/>
              <p:cNvSpPr txBox="1">
                <a:spLocks noRot="1" noChangeAspect="1" noMove="1" noResize="1" noEditPoints="1" noAdjustHandles="1" noChangeArrowheads="1" noChangeShapeType="1" noTextEdit="1"/>
              </p:cNvSpPr>
              <p:nvPr/>
            </p:nvSpPr>
            <p:spPr>
              <a:xfrm>
                <a:off x="1409832" y="1045028"/>
                <a:ext cx="14592168" cy="7942941"/>
              </a:xfrm>
              <a:prstGeom prst="rect">
                <a:avLst/>
              </a:prstGeom>
              <a:blipFill>
                <a:blip r:embed="rId6"/>
                <a:stretch>
                  <a:fillRect l="-42" t="-1381"/>
                </a:stretch>
              </a:blipFill>
              <a:ln>
                <a:noFill/>
              </a:ln>
            </p:spPr>
            <p:txBody>
              <a:bodyPr/>
              <a:lstStyle/>
              <a:p>
                <a:r>
                  <a:rPr lang="en-CA">
                    <a:noFill/>
                  </a:rPr>
                  <a:t> </a:t>
                </a:r>
              </a:p>
            </p:txBody>
          </p:sp>
        </mc:Fallback>
      </mc:AlternateContent>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809"/>
        <p:cNvGrpSpPr/>
        <p:nvPr/>
      </p:nvGrpSpPr>
      <p:grpSpPr>
        <a:xfrm>
          <a:off x="0" y="0"/>
          <a:ext cx="0" cy="0"/>
          <a:chOff x="0" y="0"/>
          <a:chExt cx="0" cy="0"/>
        </a:xfrm>
      </p:grpSpPr>
      <p:pic>
        <p:nvPicPr>
          <p:cNvPr id="810" name="Google Shape;810;p45"/>
          <p:cNvPicPr preferRelativeResize="0"/>
          <p:nvPr/>
        </p:nvPicPr>
        <p:blipFill rotWithShape="1">
          <a:blip r:embed="rId3">
            <a:alphaModFix/>
          </a:blip>
          <a:srcRect b="619"/>
          <a:stretch/>
        </p:blipFill>
        <p:spPr>
          <a:xfrm rot="2700000">
            <a:off x="16270669" y="-98947"/>
            <a:ext cx="2072513" cy="2059669"/>
          </a:xfrm>
          <a:prstGeom prst="rect">
            <a:avLst/>
          </a:prstGeom>
          <a:noFill/>
          <a:ln>
            <a:noFill/>
          </a:ln>
        </p:spPr>
      </p:pic>
      <p:grpSp>
        <p:nvGrpSpPr>
          <p:cNvPr id="811" name="Google Shape;811;p45"/>
          <p:cNvGrpSpPr/>
          <p:nvPr/>
        </p:nvGrpSpPr>
        <p:grpSpPr>
          <a:xfrm>
            <a:off x="0" y="8843309"/>
            <a:ext cx="18287996" cy="3230764"/>
            <a:chOff x="0" y="-38100"/>
            <a:chExt cx="4816592" cy="850900"/>
          </a:xfrm>
        </p:grpSpPr>
        <p:sp>
          <p:nvSpPr>
            <p:cNvPr id="812" name="Google Shape;812;p45"/>
            <p:cNvSpPr/>
            <p:nvPr/>
          </p:nvSpPr>
          <p:spPr>
            <a:xfrm>
              <a:off x="0" y="0"/>
              <a:ext cx="4816592" cy="342131"/>
            </a:xfrm>
            <a:custGeom>
              <a:avLst/>
              <a:gdLst/>
              <a:ahLst/>
              <a:cxnLst/>
              <a:rect l="l" t="t" r="r" b="b"/>
              <a:pathLst>
                <a:path w="4816592" h="342131" extrusionOk="0">
                  <a:moveTo>
                    <a:pt x="0" y="0"/>
                  </a:moveTo>
                  <a:lnTo>
                    <a:pt x="4816592" y="0"/>
                  </a:lnTo>
                  <a:lnTo>
                    <a:pt x="4816592" y="342131"/>
                  </a:lnTo>
                  <a:lnTo>
                    <a:pt x="0" y="342131"/>
                  </a:lnTo>
                  <a:close/>
                </a:path>
              </a:pathLst>
            </a:custGeom>
            <a:solidFill>
              <a:srgbClr val="FEC099"/>
            </a:solidFill>
            <a:ln>
              <a:noFill/>
            </a:ln>
          </p:spPr>
          <p:txBody>
            <a:bodyPr/>
            <a:lstStyle/>
            <a:p>
              <a:endParaRPr lang="en-CA"/>
            </a:p>
          </p:txBody>
        </p:sp>
        <p:sp>
          <p:nvSpPr>
            <p:cNvPr id="813" name="Google Shape;813;p45"/>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pic>
        <p:nvPicPr>
          <p:cNvPr id="814" name="Google Shape;814;p45"/>
          <p:cNvPicPr preferRelativeResize="0"/>
          <p:nvPr/>
        </p:nvPicPr>
        <p:blipFill rotWithShape="1">
          <a:blip r:embed="rId4">
            <a:alphaModFix/>
          </a:blip>
          <a:srcRect/>
          <a:stretch/>
        </p:blipFill>
        <p:spPr>
          <a:xfrm>
            <a:off x="107745" y="9061043"/>
            <a:ext cx="1716191" cy="1175659"/>
          </a:xfrm>
          <a:prstGeom prst="rect">
            <a:avLst/>
          </a:prstGeom>
          <a:noFill/>
          <a:ln>
            <a:noFill/>
          </a:ln>
        </p:spPr>
      </p:pic>
      <p:pic>
        <p:nvPicPr>
          <p:cNvPr id="815" name="Google Shape;815;p45"/>
          <p:cNvPicPr preferRelativeResize="0"/>
          <p:nvPr/>
        </p:nvPicPr>
        <p:blipFill rotWithShape="1">
          <a:blip r:embed="rId5">
            <a:alphaModFix/>
          </a:blip>
          <a:srcRect/>
          <a:stretch/>
        </p:blipFill>
        <p:spPr>
          <a:xfrm>
            <a:off x="15845978" y="7130810"/>
            <a:ext cx="2733798" cy="3538897"/>
          </a:xfrm>
          <a:prstGeom prst="rect">
            <a:avLst/>
          </a:prstGeom>
          <a:noFill/>
          <a:ln>
            <a:noFill/>
          </a:ln>
        </p:spPr>
      </p:pic>
      <p:sp>
        <p:nvSpPr>
          <p:cNvPr id="816" name="Google Shape;816;p45"/>
          <p:cNvSpPr txBox="1">
            <a:spLocks noGrp="1"/>
          </p:cNvSpPr>
          <p:nvPr>
            <p:ph type="body" idx="1"/>
          </p:nvPr>
        </p:nvSpPr>
        <p:spPr>
          <a:xfrm>
            <a:off x="4418463" y="4003240"/>
            <a:ext cx="9451075" cy="2280520"/>
          </a:xfrm>
          <a:prstGeom prst="rect">
            <a:avLst/>
          </a:prstGeom>
          <a:noFill/>
          <a:ln>
            <a:noFill/>
          </a:ln>
        </p:spPr>
        <p:txBody>
          <a:bodyPr spcFirstLastPara="1" wrap="square" lIns="91425" tIns="45700" rIns="91425" bIns="45700" anchor="t" anchorCtr="0">
            <a:normAutofit fontScale="92500" lnSpcReduction="10000"/>
          </a:bodyPr>
          <a:lstStyle/>
          <a:p>
            <a:pPr marL="131445" lvl="0" indent="0" algn="ctr" rtl="0">
              <a:lnSpc>
                <a:spcPct val="100000"/>
              </a:lnSpc>
              <a:spcBef>
                <a:spcPts val="360"/>
              </a:spcBef>
              <a:spcAft>
                <a:spcPts val="0"/>
              </a:spcAft>
              <a:buSzPct val="56250"/>
              <a:buNone/>
            </a:pPr>
            <a:r>
              <a:rPr lang="en-US" sz="8000" b="1" dirty="0"/>
              <a:t>PRICING WITH MARKET POWER</a:t>
            </a:r>
            <a:endParaRPr lang="en-US" dirty="0"/>
          </a:p>
        </p:txBody>
      </p:sp>
    </p:spTree>
    <p:extLst>
      <p:ext uri="{BB962C8B-B14F-4D97-AF65-F5344CB8AC3E}">
        <p14:creationId xmlns:p14="http://schemas.microsoft.com/office/powerpoint/2010/main" val="353830418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845"/>
        <p:cNvGrpSpPr/>
        <p:nvPr/>
      </p:nvGrpSpPr>
      <p:grpSpPr>
        <a:xfrm>
          <a:off x="0" y="0"/>
          <a:ext cx="0" cy="0"/>
          <a:chOff x="0" y="0"/>
          <a:chExt cx="0" cy="0"/>
        </a:xfrm>
      </p:grpSpPr>
      <p:pic>
        <p:nvPicPr>
          <p:cNvPr id="846" name="Google Shape;846;p48"/>
          <p:cNvPicPr preferRelativeResize="0"/>
          <p:nvPr/>
        </p:nvPicPr>
        <p:blipFill rotWithShape="1">
          <a:blip r:embed="rId3">
            <a:alphaModFix/>
          </a:blip>
          <a:srcRect b="619"/>
          <a:stretch/>
        </p:blipFill>
        <p:spPr>
          <a:xfrm rot="2700000">
            <a:off x="16270669" y="-98947"/>
            <a:ext cx="2072513" cy="2059669"/>
          </a:xfrm>
          <a:prstGeom prst="rect">
            <a:avLst/>
          </a:prstGeom>
          <a:noFill/>
          <a:ln>
            <a:noFill/>
          </a:ln>
        </p:spPr>
      </p:pic>
      <p:grpSp>
        <p:nvGrpSpPr>
          <p:cNvPr id="847" name="Google Shape;847;p48"/>
          <p:cNvGrpSpPr/>
          <p:nvPr/>
        </p:nvGrpSpPr>
        <p:grpSpPr>
          <a:xfrm>
            <a:off x="0" y="8843309"/>
            <a:ext cx="18287996" cy="3230764"/>
            <a:chOff x="0" y="-38100"/>
            <a:chExt cx="4816592" cy="850900"/>
          </a:xfrm>
        </p:grpSpPr>
        <p:sp>
          <p:nvSpPr>
            <p:cNvPr id="848" name="Google Shape;848;p48"/>
            <p:cNvSpPr/>
            <p:nvPr/>
          </p:nvSpPr>
          <p:spPr>
            <a:xfrm>
              <a:off x="0" y="0"/>
              <a:ext cx="4816592" cy="342131"/>
            </a:xfrm>
            <a:custGeom>
              <a:avLst/>
              <a:gdLst/>
              <a:ahLst/>
              <a:cxnLst/>
              <a:rect l="l" t="t" r="r" b="b"/>
              <a:pathLst>
                <a:path w="4816592" h="342131" extrusionOk="0">
                  <a:moveTo>
                    <a:pt x="0" y="0"/>
                  </a:moveTo>
                  <a:lnTo>
                    <a:pt x="4816592" y="0"/>
                  </a:lnTo>
                  <a:lnTo>
                    <a:pt x="4816592" y="342131"/>
                  </a:lnTo>
                  <a:lnTo>
                    <a:pt x="0" y="342131"/>
                  </a:lnTo>
                  <a:close/>
                </a:path>
              </a:pathLst>
            </a:custGeom>
            <a:solidFill>
              <a:srgbClr val="FEC099"/>
            </a:solidFill>
            <a:ln>
              <a:noFill/>
            </a:ln>
          </p:spPr>
          <p:txBody>
            <a:bodyPr/>
            <a:lstStyle/>
            <a:p>
              <a:endParaRPr lang="en-CA"/>
            </a:p>
          </p:txBody>
        </p:sp>
        <p:sp>
          <p:nvSpPr>
            <p:cNvPr id="849" name="Google Shape;849;p48"/>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pic>
        <p:nvPicPr>
          <p:cNvPr id="850" name="Google Shape;850;p48"/>
          <p:cNvPicPr preferRelativeResize="0"/>
          <p:nvPr/>
        </p:nvPicPr>
        <p:blipFill rotWithShape="1">
          <a:blip r:embed="rId4">
            <a:alphaModFix/>
          </a:blip>
          <a:srcRect/>
          <a:stretch/>
        </p:blipFill>
        <p:spPr>
          <a:xfrm>
            <a:off x="107745" y="9061043"/>
            <a:ext cx="1716191" cy="1175659"/>
          </a:xfrm>
          <a:prstGeom prst="rect">
            <a:avLst/>
          </a:prstGeom>
          <a:noFill/>
          <a:ln>
            <a:noFill/>
          </a:ln>
        </p:spPr>
      </p:pic>
      <p:pic>
        <p:nvPicPr>
          <p:cNvPr id="851" name="Google Shape;851;p48"/>
          <p:cNvPicPr preferRelativeResize="0"/>
          <p:nvPr/>
        </p:nvPicPr>
        <p:blipFill rotWithShape="1">
          <a:blip r:embed="rId5">
            <a:alphaModFix/>
          </a:blip>
          <a:srcRect/>
          <a:stretch/>
        </p:blipFill>
        <p:spPr>
          <a:xfrm>
            <a:off x="15845978" y="7130810"/>
            <a:ext cx="2733798" cy="3538897"/>
          </a:xfrm>
          <a:prstGeom prst="rect">
            <a:avLst/>
          </a:prstGeom>
          <a:noFill/>
          <a:ln>
            <a:noFill/>
          </a:ln>
        </p:spPr>
      </p:pic>
      <p:sp>
        <p:nvSpPr>
          <p:cNvPr id="852" name="Google Shape;852;p48"/>
          <p:cNvSpPr txBox="1"/>
          <p:nvPr/>
        </p:nvSpPr>
        <p:spPr>
          <a:xfrm>
            <a:off x="4051250" y="359376"/>
            <a:ext cx="8229600" cy="1143000"/>
          </a:xfrm>
          <a:prstGeom prst="rect">
            <a:avLst/>
          </a:prstGeom>
          <a:noFill/>
          <a:ln>
            <a:noFill/>
          </a:ln>
        </p:spPr>
        <p:txBody>
          <a:bodyPr spcFirstLastPara="1" wrap="square" lIns="91425" tIns="45700" rIns="91425" bIns="45700" anchor="ctr" anchorCtr="0">
            <a:normAutofit/>
          </a:bodyPr>
          <a:lstStyle/>
          <a:p>
            <a:pPr marL="131445" marR="0" lvl="0" indent="0" algn="ctr" rtl="0">
              <a:lnSpc>
                <a:spcPct val="100000"/>
              </a:lnSpc>
              <a:spcBef>
                <a:spcPts val="0"/>
              </a:spcBef>
              <a:spcAft>
                <a:spcPts val="0"/>
              </a:spcAft>
              <a:buClr>
                <a:schemeClr val="dk1"/>
              </a:buClr>
              <a:buSzPts val="2475"/>
              <a:buFont typeface="Calibri"/>
              <a:buNone/>
            </a:pPr>
            <a:r>
              <a:rPr lang="en-US" sz="4400" b="1" i="0" u="none" strike="noStrike" cap="none">
                <a:solidFill>
                  <a:schemeClr val="dk1"/>
                </a:solidFill>
                <a:latin typeface="Calibri"/>
                <a:ea typeface="Calibri"/>
                <a:cs typeface="Calibri"/>
                <a:sym typeface="Calibri"/>
              </a:rPr>
              <a:t>Pricing with Market Power</a:t>
            </a:r>
            <a:endParaRPr/>
          </a:p>
        </p:txBody>
      </p:sp>
      <p:sp>
        <p:nvSpPr>
          <p:cNvPr id="853" name="Google Shape;853;p48"/>
          <p:cNvSpPr txBox="1"/>
          <p:nvPr/>
        </p:nvSpPr>
        <p:spPr>
          <a:xfrm>
            <a:off x="1823936" y="1690976"/>
            <a:ext cx="13876139" cy="7152333"/>
          </a:xfrm>
          <a:prstGeom prst="rect">
            <a:avLst/>
          </a:prstGeom>
          <a:noFill/>
          <a:ln>
            <a:noFill/>
          </a:ln>
        </p:spPr>
        <p:txBody>
          <a:bodyPr spcFirstLastPara="1" wrap="square" lIns="91425" tIns="45700" rIns="91425" bIns="45700" anchor="t" anchorCtr="0">
            <a:noAutofit/>
          </a:bodyPr>
          <a:lstStyle/>
          <a:p>
            <a:pPr marL="131445" marR="0" lvl="0" indent="0" algn="l" rtl="0">
              <a:lnSpc>
                <a:spcPct val="100000"/>
              </a:lnSpc>
              <a:spcBef>
                <a:spcPts val="360"/>
              </a:spcBef>
              <a:spcAft>
                <a:spcPts val="0"/>
              </a:spcAft>
              <a:buClr>
                <a:schemeClr val="dk1"/>
              </a:buClr>
              <a:buSzPts val="1125"/>
              <a:buFont typeface="Arial"/>
              <a:buNone/>
            </a:pPr>
            <a:r>
              <a:rPr lang="en-US" sz="3200" b="1" i="0" u="sng" strike="noStrike" cap="none" dirty="0">
                <a:solidFill>
                  <a:schemeClr val="dk1"/>
                </a:solidFill>
                <a:latin typeface="Calibri"/>
                <a:ea typeface="Calibri"/>
                <a:cs typeface="Calibri"/>
                <a:sym typeface="Calibri"/>
              </a:rPr>
              <a:t>Perfect price discrimination</a:t>
            </a:r>
            <a:r>
              <a:rPr lang="en-US" sz="3200" b="0" i="0" u="none" strike="noStrike" cap="none" dirty="0">
                <a:solidFill>
                  <a:schemeClr val="dk1"/>
                </a:solidFill>
                <a:latin typeface="Calibri"/>
                <a:ea typeface="Calibri"/>
                <a:cs typeface="Calibri"/>
                <a:sym typeface="Calibri"/>
              </a:rPr>
              <a:t>: Monopolist charges the</a:t>
            </a:r>
            <a:r>
              <a:rPr lang="en-US" sz="3200" b="1" i="0" u="none" strike="noStrike" cap="none" dirty="0">
                <a:solidFill>
                  <a:schemeClr val="dk1"/>
                </a:solidFill>
                <a:latin typeface="Calibri"/>
                <a:ea typeface="Calibri"/>
                <a:cs typeface="Calibri"/>
                <a:sym typeface="Calibri"/>
              </a:rPr>
              <a:t> maximum </a:t>
            </a:r>
            <a:r>
              <a:rPr lang="en-US" sz="3200" b="0" i="0" u="none" strike="noStrike" cap="none" dirty="0">
                <a:solidFill>
                  <a:schemeClr val="dk1"/>
                </a:solidFill>
                <a:latin typeface="Calibri"/>
                <a:ea typeface="Calibri"/>
                <a:cs typeface="Calibri"/>
                <a:sym typeface="Calibri"/>
              </a:rPr>
              <a:t>price that each </a:t>
            </a:r>
            <a:endParaRPr sz="3200" dirty="0"/>
          </a:p>
          <a:p>
            <a:pPr marL="131445" marR="0" lvl="0" algn="l" rtl="0">
              <a:lnSpc>
                <a:spcPct val="100000"/>
              </a:lnSpc>
              <a:spcBef>
                <a:spcPts val="360"/>
              </a:spcBef>
              <a:spcAft>
                <a:spcPts val="0"/>
              </a:spcAft>
              <a:buClr>
                <a:schemeClr val="dk1"/>
              </a:buClr>
              <a:buSzPts val="1125"/>
            </a:pPr>
            <a:r>
              <a:rPr lang="en-US" sz="3200" b="0" i="0" u="none" strike="noStrike" cap="none" dirty="0">
                <a:solidFill>
                  <a:schemeClr val="dk1"/>
                </a:solidFill>
                <a:latin typeface="Calibri"/>
                <a:ea typeface="Calibri"/>
                <a:cs typeface="Calibri"/>
                <a:sym typeface="Calibri"/>
              </a:rPr>
              <a:t>consumer is willing to pay.</a:t>
            </a:r>
          </a:p>
          <a:p>
            <a:pPr marL="131445" marR="0" lvl="0" algn="l" rtl="0">
              <a:lnSpc>
                <a:spcPct val="100000"/>
              </a:lnSpc>
              <a:spcBef>
                <a:spcPts val="360"/>
              </a:spcBef>
              <a:spcAft>
                <a:spcPts val="0"/>
              </a:spcAft>
              <a:buClr>
                <a:schemeClr val="dk1"/>
              </a:buClr>
              <a:buSzPts val="1125"/>
            </a:pPr>
            <a:endParaRPr sz="3200" b="0" i="0" u="none" strike="noStrike" cap="none" dirty="0">
              <a:solidFill>
                <a:schemeClr val="dk1"/>
              </a:solidFill>
              <a:latin typeface="Calibri"/>
              <a:ea typeface="Calibri"/>
              <a:cs typeface="Calibri"/>
              <a:sym typeface="Calibri"/>
            </a:endParaRPr>
          </a:p>
          <a:p>
            <a:pPr marL="131445" marR="0" lvl="0" indent="0" algn="l" rtl="0">
              <a:lnSpc>
                <a:spcPct val="100000"/>
              </a:lnSpc>
              <a:spcBef>
                <a:spcPts val="360"/>
              </a:spcBef>
              <a:spcAft>
                <a:spcPts val="0"/>
              </a:spcAft>
              <a:buClr>
                <a:schemeClr val="dk1"/>
              </a:buClr>
              <a:buSzPts val="1125"/>
              <a:buFont typeface="Arial"/>
              <a:buNone/>
            </a:pPr>
            <a:r>
              <a:rPr lang="en-US" sz="3200" b="1" i="0" u="sng" strike="noStrike" cap="none" dirty="0">
                <a:solidFill>
                  <a:schemeClr val="dk1"/>
                </a:solidFill>
                <a:latin typeface="Calibri"/>
                <a:ea typeface="Calibri"/>
                <a:cs typeface="Calibri"/>
                <a:sym typeface="Calibri"/>
              </a:rPr>
              <a:t>Multi-group price discrimination</a:t>
            </a:r>
            <a:r>
              <a:rPr lang="en-US" sz="3200" b="0" i="0" u="none" strike="noStrike" cap="none" dirty="0">
                <a:solidFill>
                  <a:schemeClr val="dk1"/>
                </a:solidFill>
                <a:latin typeface="Calibri"/>
                <a:ea typeface="Calibri"/>
                <a:cs typeface="Calibri"/>
                <a:sym typeface="Calibri"/>
              </a:rPr>
              <a:t>: Splitting consumers into two or more groups based on their demand curve and charging different prices to each group.</a:t>
            </a:r>
          </a:p>
          <a:p>
            <a:pPr marL="131445" marR="0" lvl="0" indent="0" algn="l" rtl="0">
              <a:lnSpc>
                <a:spcPct val="100000"/>
              </a:lnSpc>
              <a:spcBef>
                <a:spcPts val="360"/>
              </a:spcBef>
              <a:spcAft>
                <a:spcPts val="0"/>
              </a:spcAft>
              <a:buClr>
                <a:schemeClr val="dk1"/>
              </a:buClr>
              <a:buSzPts val="1125"/>
              <a:buFont typeface="Arial"/>
              <a:buNone/>
            </a:pPr>
            <a:endParaRPr sz="3200" b="1" i="0" u="sng" strike="noStrike" cap="none" dirty="0">
              <a:solidFill>
                <a:schemeClr val="dk1"/>
              </a:solidFill>
              <a:latin typeface="Calibri"/>
              <a:ea typeface="Calibri"/>
              <a:cs typeface="Calibri"/>
              <a:sym typeface="Calibri"/>
            </a:endParaRPr>
          </a:p>
          <a:p>
            <a:pPr marL="131445" marR="0" lvl="0" indent="0" algn="l" rtl="0">
              <a:lnSpc>
                <a:spcPct val="100000"/>
              </a:lnSpc>
              <a:spcBef>
                <a:spcPts val="360"/>
              </a:spcBef>
              <a:spcAft>
                <a:spcPts val="0"/>
              </a:spcAft>
              <a:buClr>
                <a:schemeClr val="dk1"/>
              </a:buClr>
              <a:buSzPts val="1125"/>
              <a:buFont typeface="Arial"/>
              <a:buNone/>
            </a:pPr>
            <a:r>
              <a:rPr lang="en-US" sz="3200" b="1" i="0" u="sng" strike="noStrike" cap="none" dirty="0">
                <a:solidFill>
                  <a:schemeClr val="dk1"/>
                </a:solidFill>
                <a:latin typeface="Calibri"/>
                <a:ea typeface="Calibri"/>
                <a:cs typeface="Calibri"/>
                <a:sym typeface="Calibri"/>
              </a:rPr>
              <a:t>Non-linear Price Discrimination</a:t>
            </a:r>
            <a:r>
              <a:rPr lang="en-US" sz="3200" b="0" i="0" u="none" strike="noStrike" cap="none" dirty="0">
                <a:solidFill>
                  <a:schemeClr val="dk1"/>
                </a:solidFill>
                <a:latin typeface="Calibri"/>
                <a:ea typeface="Calibri"/>
                <a:cs typeface="Calibri"/>
                <a:sym typeface="Calibri"/>
              </a:rPr>
              <a:t>: Charging different prices based on the quantity</a:t>
            </a:r>
          </a:p>
          <a:p>
            <a:pPr marL="131445" marR="0" lvl="0" indent="0" algn="l" rtl="0">
              <a:lnSpc>
                <a:spcPct val="100000"/>
              </a:lnSpc>
              <a:spcBef>
                <a:spcPts val="360"/>
              </a:spcBef>
              <a:spcAft>
                <a:spcPts val="0"/>
              </a:spcAft>
              <a:buClr>
                <a:schemeClr val="dk1"/>
              </a:buClr>
              <a:buSzPts val="1125"/>
              <a:buFont typeface="Arial"/>
              <a:buNone/>
            </a:pPr>
            <a:endParaRPr sz="3200" b="0" i="0" u="none" strike="noStrike" cap="none" dirty="0">
              <a:solidFill>
                <a:schemeClr val="dk1"/>
              </a:solidFill>
              <a:latin typeface="Calibri"/>
              <a:ea typeface="Calibri"/>
              <a:cs typeface="Calibri"/>
              <a:sym typeface="Calibri"/>
            </a:endParaRPr>
          </a:p>
          <a:p>
            <a:pPr marL="131445" marR="0" lvl="0" indent="0" algn="l" rtl="0">
              <a:lnSpc>
                <a:spcPct val="100000"/>
              </a:lnSpc>
              <a:spcBef>
                <a:spcPts val="360"/>
              </a:spcBef>
              <a:spcAft>
                <a:spcPts val="0"/>
              </a:spcAft>
              <a:buClr>
                <a:schemeClr val="dk1"/>
              </a:buClr>
              <a:buSzPts val="1125"/>
              <a:buFont typeface="Arial"/>
              <a:buNone/>
            </a:pPr>
            <a:r>
              <a:rPr lang="en-US" sz="3200" b="1" i="0" u="sng" strike="noStrike" cap="none" dirty="0">
                <a:solidFill>
                  <a:schemeClr val="dk1"/>
                </a:solidFill>
                <a:latin typeface="Calibri"/>
                <a:ea typeface="Calibri"/>
                <a:cs typeface="Calibri"/>
                <a:sym typeface="Calibri"/>
              </a:rPr>
              <a:t>Two-Part Pricing</a:t>
            </a:r>
            <a:r>
              <a:rPr lang="en-US" sz="3200" b="0" i="0" u="none" strike="noStrike" cap="none" dirty="0">
                <a:solidFill>
                  <a:schemeClr val="dk1"/>
                </a:solidFill>
                <a:latin typeface="Calibri"/>
                <a:ea typeface="Calibri"/>
                <a:cs typeface="Calibri"/>
                <a:sym typeface="Calibri"/>
              </a:rPr>
              <a:t>: Charging an entry fee and a usage fee</a:t>
            </a:r>
            <a:endParaRPr sz="3200" b="0" i="0" u="none" strike="noStrike" cap="none" dirty="0">
              <a:solidFill>
                <a:schemeClr val="dk1"/>
              </a:solidFill>
              <a:latin typeface="Calibri"/>
              <a:ea typeface="Calibri"/>
              <a:cs typeface="Calibri"/>
              <a:sym typeface="Calibri"/>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845"/>
        <p:cNvGrpSpPr/>
        <p:nvPr/>
      </p:nvGrpSpPr>
      <p:grpSpPr>
        <a:xfrm>
          <a:off x="0" y="0"/>
          <a:ext cx="0" cy="0"/>
          <a:chOff x="0" y="0"/>
          <a:chExt cx="0" cy="0"/>
        </a:xfrm>
      </p:grpSpPr>
      <p:pic>
        <p:nvPicPr>
          <p:cNvPr id="846" name="Google Shape;846;p48"/>
          <p:cNvPicPr preferRelativeResize="0"/>
          <p:nvPr/>
        </p:nvPicPr>
        <p:blipFill rotWithShape="1">
          <a:blip r:embed="rId3">
            <a:alphaModFix/>
          </a:blip>
          <a:srcRect b="619"/>
          <a:stretch/>
        </p:blipFill>
        <p:spPr>
          <a:xfrm rot="2700000">
            <a:off x="16270669" y="-98947"/>
            <a:ext cx="2072513" cy="2059669"/>
          </a:xfrm>
          <a:prstGeom prst="rect">
            <a:avLst/>
          </a:prstGeom>
          <a:noFill/>
          <a:ln>
            <a:noFill/>
          </a:ln>
        </p:spPr>
      </p:pic>
      <p:grpSp>
        <p:nvGrpSpPr>
          <p:cNvPr id="847" name="Google Shape;847;p48"/>
          <p:cNvGrpSpPr/>
          <p:nvPr/>
        </p:nvGrpSpPr>
        <p:grpSpPr>
          <a:xfrm>
            <a:off x="0" y="8843309"/>
            <a:ext cx="18287996" cy="3230764"/>
            <a:chOff x="0" y="-38100"/>
            <a:chExt cx="4816592" cy="850900"/>
          </a:xfrm>
        </p:grpSpPr>
        <p:sp>
          <p:nvSpPr>
            <p:cNvPr id="848" name="Google Shape;848;p48"/>
            <p:cNvSpPr/>
            <p:nvPr/>
          </p:nvSpPr>
          <p:spPr>
            <a:xfrm>
              <a:off x="0" y="0"/>
              <a:ext cx="4816592" cy="342131"/>
            </a:xfrm>
            <a:custGeom>
              <a:avLst/>
              <a:gdLst/>
              <a:ahLst/>
              <a:cxnLst/>
              <a:rect l="l" t="t" r="r" b="b"/>
              <a:pathLst>
                <a:path w="4816592" h="342131" extrusionOk="0">
                  <a:moveTo>
                    <a:pt x="0" y="0"/>
                  </a:moveTo>
                  <a:lnTo>
                    <a:pt x="4816592" y="0"/>
                  </a:lnTo>
                  <a:lnTo>
                    <a:pt x="4816592" y="342131"/>
                  </a:lnTo>
                  <a:lnTo>
                    <a:pt x="0" y="342131"/>
                  </a:lnTo>
                  <a:close/>
                </a:path>
              </a:pathLst>
            </a:custGeom>
            <a:solidFill>
              <a:srgbClr val="FEC099"/>
            </a:solidFill>
            <a:ln>
              <a:noFill/>
            </a:ln>
          </p:spPr>
          <p:txBody>
            <a:bodyPr/>
            <a:lstStyle/>
            <a:p>
              <a:endParaRPr lang="en-CA"/>
            </a:p>
          </p:txBody>
        </p:sp>
        <p:sp>
          <p:nvSpPr>
            <p:cNvPr id="849" name="Google Shape;849;p48"/>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pic>
        <p:nvPicPr>
          <p:cNvPr id="850" name="Google Shape;850;p48"/>
          <p:cNvPicPr preferRelativeResize="0"/>
          <p:nvPr/>
        </p:nvPicPr>
        <p:blipFill rotWithShape="1">
          <a:blip r:embed="rId4">
            <a:alphaModFix/>
          </a:blip>
          <a:srcRect/>
          <a:stretch/>
        </p:blipFill>
        <p:spPr>
          <a:xfrm>
            <a:off x="107745" y="9061043"/>
            <a:ext cx="1716191" cy="1175659"/>
          </a:xfrm>
          <a:prstGeom prst="rect">
            <a:avLst/>
          </a:prstGeom>
          <a:noFill/>
          <a:ln>
            <a:noFill/>
          </a:ln>
        </p:spPr>
      </p:pic>
      <p:pic>
        <p:nvPicPr>
          <p:cNvPr id="851" name="Google Shape;851;p48"/>
          <p:cNvPicPr preferRelativeResize="0"/>
          <p:nvPr/>
        </p:nvPicPr>
        <p:blipFill rotWithShape="1">
          <a:blip r:embed="rId5">
            <a:alphaModFix/>
          </a:blip>
          <a:srcRect/>
          <a:stretch/>
        </p:blipFill>
        <p:spPr>
          <a:xfrm>
            <a:off x="15845978" y="7130810"/>
            <a:ext cx="2733798" cy="3538897"/>
          </a:xfrm>
          <a:prstGeom prst="rect">
            <a:avLst/>
          </a:prstGeom>
          <a:noFill/>
          <a:ln>
            <a:noFill/>
          </a:ln>
        </p:spPr>
      </p:pic>
      <p:sp>
        <p:nvSpPr>
          <p:cNvPr id="852" name="Google Shape;852;p48"/>
          <p:cNvSpPr txBox="1"/>
          <p:nvPr/>
        </p:nvSpPr>
        <p:spPr>
          <a:xfrm>
            <a:off x="4051250" y="359376"/>
            <a:ext cx="8229600" cy="1143000"/>
          </a:xfrm>
          <a:prstGeom prst="rect">
            <a:avLst/>
          </a:prstGeom>
          <a:noFill/>
          <a:ln>
            <a:noFill/>
          </a:ln>
        </p:spPr>
        <p:txBody>
          <a:bodyPr spcFirstLastPara="1" wrap="square" lIns="91425" tIns="45700" rIns="91425" bIns="45700" anchor="ctr" anchorCtr="0">
            <a:normAutofit/>
          </a:bodyPr>
          <a:lstStyle/>
          <a:p>
            <a:pPr marL="131445" marR="0" lvl="0" indent="0" algn="ctr" rtl="0">
              <a:lnSpc>
                <a:spcPct val="100000"/>
              </a:lnSpc>
              <a:spcBef>
                <a:spcPts val="0"/>
              </a:spcBef>
              <a:spcAft>
                <a:spcPts val="0"/>
              </a:spcAft>
              <a:buClr>
                <a:schemeClr val="dk1"/>
              </a:buClr>
              <a:buSzPts val="2475"/>
              <a:buFont typeface="Calibri"/>
              <a:buNone/>
            </a:pPr>
            <a:r>
              <a:rPr lang="en-US" sz="4400" b="1" i="0" u="none" strike="noStrike" cap="none">
                <a:solidFill>
                  <a:schemeClr val="dk1"/>
                </a:solidFill>
                <a:latin typeface="Calibri"/>
                <a:ea typeface="Calibri"/>
                <a:cs typeface="Calibri"/>
                <a:sym typeface="Calibri"/>
              </a:rPr>
              <a:t>Pricing with Market Power</a:t>
            </a:r>
            <a:endParaRPr/>
          </a:p>
        </p:txBody>
      </p:sp>
      <p:sp>
        <p:nvSpPr>
          <p:cNvPr id="853" name="Google Shape;853;p48"/>
          <p:cNvSpPr txBox="1"/>
          <p:nvPr/>
        </p:nvSpPr>
        <p:spPr>
          <a:xfrm>
            <a:off x="2035685" y="1567333"/>
            <a:ext cx="13876139" cy="7152333"/>
          </a:xfrm>
          <a:prstGeom prst="rect">
            <a:avLst/>
          </a:prstGeom>
          <a:noFill/>
          <a:ln>
            <a:noFill/>
          </a:ln>
        </p:spPr>
        <p:txBody>
          <a:bodyPr spcFirstLastPara="1" wrap="square" lIns="91425" tIns="45700" rIns="91425" bIns="45700" anchor="t" anchorCtr="0">
            <a:noAutofit/>
          </a:bodyPr>
          <a:lstStyle/>
          <a:p>
            <a:pPr marL="131445" marR="0" lvl="0" indent="0" algn="l" rtl="0">
              <a:lnSpc>
                <a:spcPct val="100000"/>
              </a:lnSpc>
              <a:spcBef>
                <a:spcPts val="360"/>
              </a:spcBef>
              <a:spcAft>
                <a:spcPts val="0"/>
              </a:spcAft>
              <a:buClr>
                <a:schemeClr val="dk1"/>
              </a:buClr>
              <a:buSzPts val="1125"/>
              <a:buFont typeface="Arial"/>
              <a:buNone/>
            </a:pPr>
            <a:r>
              <a:rPr lang="en-US" sz="3200" b="1" i="0" u="sng" strike="noStrike" cap="none">
                <a:solidFill>
                  <a:schemeClr val="dk1"/>
                </a:solidFill>
                <a:latin typeface="Calibri"/>
                <a:ea typeface="Calibri"/>
                <a:cs typeface="Calibri"/>
                <a:sym typeface="Calibri"/>
              </a:rPr>
              <a:t>Bundling</a:t>
            </a:r>
            <a:r>
              <a:rPr lang="en-US" sz="3200" b="0" i="0" u="none" strike="noStrike" cap="none">
                <a:solidFill>
                  <a:schemeClr val="dk1"/>
                </a:solidFill>
                <a:latin typeface="Calibri"/>
                <a:ea typeface="Calibri"/>
                <a:cs typeface="Calibri"/>
                <a:sym typeface="Calibri"/>
              </a:rPr>
              <a:t>: selling products together in sets</a:t>
            </a:r>
            <a:endParaRPr sz="3200"/>
          </a:p>
          <a:p>
            <a:pPr marL="588645" marR="0" lvl="0" indent="-457200" algn="l" rtl="0">
              <a:lnSpc>
                <a:spcPct val="100000"/>
              </a:lnSpc>
              <a:spcBef>
                <a:spcPts val="360"/>
              </a:spcBef>
              <a:spcAft>
                <a:spcPts val="0"/>
              </a:spcAft>
              <a:buClr>
                <a:schemeClr val="dk1"/>
              </a:buClr>
              <a:buSzPts val="1125"/>
              <a:buFont typeface="Arial"/>
              <a:buChar char="•"/>
            </a:pPr>
            <a:r>
              <a:rPr lang="en-US" sz="3200" b="1" i="0" u="sng" strike="noStrike" cap="none">
                <a:solidFill>
                  <a:schemeClr val="dk1"/>
                </a:solidFill>
                <a:latin typeface="Calibri"/>
                <a:ea typeface="Calibri"/>
                <a:cs typeface="Calibri"/>
                <a:sym typeface="Calibri"/>
              </a:rPr>
              <a:t>Pure Bundling</a:t>
            </a:r>
            <a:r>
              <a:rPr lang="en-US" sz="3200" b="0" i="0" u="none" strike="noStrike" cap="none">
                <a:solidFill>
                  <a:schemeClr val="dk1"/>
                </a:solidFill>
                <a:latin typeface="Calibri"/>
                <a:ea typeface="Calibri"/>
                <a:cs typeface="Calibri"/>
                <a:sym typeface="Calibri"/>
              </a:rPr>
              <a:t>: works when there is a negative correlation between the demands of consumers</a:t>
            </a:r>
            <a:endParaRPr sz="3200"/>
          </a:p>
          <a:p>
            <a:pPr marL="1045845" marR="0" lvl="1" indent="-457200" algn="l" rtl="0">
              <a:lnSpc>
                <a:spcPct val="100000"/>
              </a:lnSpc>
              <a:spcBef>
                <a:spcPts val="360"/>
              </a:spcBef>
              <a:spcAft>
                <a:spcPts val="0"/>
              </a:spcAft>
              <a:buClr>
                <a:schemeClr val="dk1"/>
              </a:buClr>
              <a:buSzPts val="1125"/>
              <a:buFont typeface="Arial"/>
              <a:buChar char="–"/>
            </a:pPr>
            <a:r>
              <a:rPr lang="en-US" sz="3200" b="0" i="0" u="none" strike="noStrike" cap="none">
                <a:solidFill>
                  <a:schemeClr val="dk1"/>
                </a:solidFill>
                <a:latin typeface="Calibri"/>
                <a:ea typeface="Calibri"/>
                <a:cs typeface="Calibri"/>
                <a:sym typeface="Calibri"/>
              </a:rPr>
              <a:t>Changes lower price but increases the number of consumers.</a:t>
            </a:r>
            <a:endParaRPr sz="3200"/>
          </a:p>
          <a:p>
            <a:pPr marL="588645" marR="0" lvl="0" indent="-457200" algn="l" rtl="0">
              <a:lnSpc>
                <a:spcPct val="100000"/>
              </a:lnSpc>
              <a:spcBef>
                <a:spcPts val="360"/>
              </a:spcBef>
              <a:spcAft>
                <a:spcPts val="0"/>
              </a:spcAft>
              <a:buClr>
                <a:schemeClr val="dk1"/>
              </a:buClr>
              <a:buSzPts val="1125"/>
              <a:buFont typeface="Arial"/>
              <a:buChar char="•"/>
            </a:pPr>
            <a:r>
              <a:rPr lang="en-US" sz="3200" b="1" i="0" u="sng" strike="noStrike" cap="none">
                <a:solidFill>
                  <a:schemeClr val="dk1"/>
                </a:solidFill>
                <a:latin typeface="Calibri"/>
                <a:ea typeface="Calibri"/>
                <a:cs typeface="Calibri"/>
                <a:sym typeface="Calibri"/>
              </a:rPr>
              <a:t>Mixed Bundling</a:t>
            </a:r>
            <a:r>
              <a:rPr lang="en-US" sz="3200" b="0" i="0" u="none" strike="noStrike" cap="none">
                <a:solidFill>
                  <a:schemeClr val="dk1"/>
                </a:solidFill>
                <a:latin typeface="Calibri"/>
                <a:ea typeface="Calibri"/>
                <a:cs typeface="Calibri"/>
                <a:sym typeface="Calibri"/>
              </a:rPr>
              <a:t>: allow the customer to buy the pure bundle or any of the bundle’s components separately</a:t>
            </a:r>
          </a:p>
          <a:p>
            <a:pPr marL="131445" marR="0" lvl="0" algn="l" rtl="0">
              <a:lnSpc>
                <a:spcPct val="100000"/>
              </a:lnSpc>
              <a:spcBef>
                <a:spcPts val="360"/>
              </a:spcBef>
              <a:spcAft>
                <a:spcPts val="0"/>
              </a:spcAft>
              <a:buClr>
                <a:schemeClr val="dk1"/>
              </a:buClr>
              <a:buSzPts val="1125"/>
            </a:pPr>
            <a:endParaRPr sz="3200" b="0" i="0" u="none" strike="noStrike" cap="none">
              <a:solidFill>
                <a:schemeClr val="dk1"/>
              </a:solidFill>
              <a:latin typeface="Calibri"/>
              <a:ea typeface="Calibri"/>
              <a:cs typeface="Calibri"/>
              <a:sym typeface="Calibri"/>
            </a:endParaRPr>
          </a:p>
          <a:p>
            <a:pPr marL="131445" marR="0" lvl="0" indent="0" algn="l" rtl="0">
              <a:lnSpc>
                <a:spcPct val="100000"/>
              </a:lnSpc>
              <a:spcBef>
                <a:spcPts val="360"/>
              </a:spcBef>
              <a:spcAft>
                <a:spcPts val="0"/>
              </a:spcAft>
              <a:buClr>
                <a:schemeClr val="dk1"/>
              </a:buClr>
              <a:buSzPts val="1125"/>
              <a:buFont typeface="Arial"/>
              <a:buNone/>
            </a:pPr>
            <a:r>
              <a:rPr lang="en-US" sz="3200" b="1" i="0" u="sng" strike="noStrike" cap="none">
                <a:solidFill>
                  <a:schemeClr val="dk1"/>
                </a:solidFill>
                <a:latin typeface="Calibri"/>
                <a:ea typeface="Calibri"/>
                <a:cs typeface="Calibri"/>
                <a:sym typeface="Calibri"/>
              </a:rPr>
              <a:t>Peak Load Pricing</a:t>
            </a:r>
            <a:r>
              <a:rPr lang="en-US" sz="3200" b="0" i="0" u="none" strike="noStrike" cap="none">
                <a:solidFill>
                  <a:schemeClr val="dk1"/>
                </a:solidFill>
                <a:latin typeface="Calibri"/>
                <a:ea typeface="Calibri"/>
                <a:cs typeface="Calibri"/>
                <a:sym typeface="Calibri"/>
              </a:rPr>
              <a:t>: charging higher prices during periods of peak demand in other periods</a:t>
            </a:r>
            <a:endParaRPr sz="3200"/>
          </a:p>
          <a:p>
            <a:pPr marL="588645" marR="0" lvl="0" indent="-457200" algn="l" rtl="0">
              <a:lnSpc>
                <a:spcPct val="100000"/>
              </a:lnSpc>
              <a:spcBef>
                <a:spcPts val="360"/>
              </a:spcBef>
              <a:spcAft>
                <a:spcPts val="0"/>
              </a:spcAft>
              <a:buClr>
                <a:schemeClr val="dk1"/>
              </a:buClr>
              <a:buSzPts val="1125"/>
              <a:buFont typeface="Arial"/>
              <a:buChar char="•"/>
            </a:pPr>
            <a:r>
              <a:rPr lang="en-US" sz="3200" b="0" i="0" u="none" strike="noStrike" cap="none">
                <a:solidFill>
                  <a:schemeClr val="dk1"/>
                </a:solidFill>
                <a:latin typeface="Calibri"/>
                <a:ea typeface="Calibri"/>
                <a:cs typeface="Calibri"/>
                <a:sym typeface="Calibri"/>
              </a:rPr>
              <a:t>used when there is a capacity constraint</a:t>
            </a:r>
            <a:endParaRPr sz="3200"/>
          </a:p>
          <a:p>
            <a:pPr marL="588645" marR="0" lvl="0" indent="-457200" algn="l" rtl="0">
              <a:lnSpc>
                <a:spcPct val="100000"/>
              </a:lnSpc>
              <a:spcBef>
                <a:spcPts val="360"/>
              </a:spcBef>
              <a:spcAft>
                <a:spcPts val="0"/>
              </a:spcAft>
              <a:buClr>
                <a:schemeClr val="dk1"/>
              </a:buClr>
              <a:buSzPts val="1125"/>
              <a:buFont typeface="Arial"/>
              <a:buChar char="•"/>
            </a:pPr>
            <a:r>
              <a:rPr lang="en-US" sz="3200" b="0" i="0" u="none" strike="noStrike" cap="none">
                <a:solidFill>
                  <a:schemeClr val="dk1"/>
                </a:solidFill>
                <a:latin typeface="Calibri"/>
                <a:ea typeface="Calibri"/>
                <a:cs typeface="Calibri"/>
                <a:sym typeface="Calibri"/>
              </a:rPr>
              <a:t>increases profits and spreads demand during off-peak time</a:t>
            </a:r>
            <a:endParaRPr sz="3200"/>
          </a:p>
        </p:txBody>
      </p:sp>
    </p:spTree>
    <p:extLst>
      <p:ext uri="{BB962C8B-B14F-4D97-AF65-F5344CB8AC3E}">
        <p14:creationId xmlns:p14="http://schemas.microsoft.com/office/powerpoint/2010/main" val="14208351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857"/>
        <p:cNvGrpSpPr/>
        <p:nvPr/>
      </p:nvGrpSpPr>
      <p:grpSpPr>
        <a:xfrm>
          <a:off x="0" y="0"/>
          <a:ext cx="0" cy="0"/>
          <a:chOff x="0" y="0"/>
          <a:chExt cx="0" cy="0"/>
        </a:xfrm>
      </p:grpSpPr>
      <p:pic>
        <p:nvPicPr>
          <p:cNvPr id="858" name="Google Shape;858;p49"/>
          <p:cNvPicPr preferRelativeResize="0"/>
          <p:nvPr/>
        </p:nvPicPr>
        <p:blipFill rotWithShape="1">
          <a:blip r:embed="rId3">
            <a:alphaModFix/>
          </a:blip>
          <a:srcRect b="619"/>
          <a:stretch/>
        </p:blipFill>
        <p:spPr>
          <a:xfrm rot="2700000">
            <a:off x="16270669" y="-98947"/>
            <a:ext cx="2072513" cy="2059669"/>
          </a:xfrm>
          <a:prstGeom prst="rect">
            <a:avLst/>
          </a:prstGeom>
          <a:noFill/>
          <a:ln>
            <a:noFill/>
          </a:ln>
        </p:spPr>
      </p:pic>
      <p:grpSp>
        <p:nvGrpSpPr>
          <p:cNvPr id="859" name="Google Shape;859;p49"/>
          <p:cNvGrpSpPr/>
          <p:nvPr/>
        </p:nvGrpSpPr>
        <p:grpSpPr>
          <a:xfrm>
            <a:off x="0" y="8843309"/>
            <a:ext cx="18287996" cy="3230764"/>
            <a:chOff x="0" y="-38100"/>
            <a:chExt cx="4816592" cy="850900"/>
          </a:xfrm>
        </p:grpSpPr>
        <p:sp>
          <p:nvSpPr>
            <p:cNvPr id="860" name="Google Shape;860;p49"/>
            <p:cNvSpPr/>
            <p:nvPr/>
          </p:nvSpPr>
          <p:spPr>
            <a:xfrm>
              <a:off x="0" y="0"/>
              <a:ext cx="4816592" cy="342131"/>
            </a:xfrm>
            <a:custGeom>
              <a:avLst/>
              <a:gdLst/>
              <a:ahLst/>
              <a:cxnLst/>
              <a:rect l="l" t="t" r="r" b="b"/>
              <a:pathLst>
                <a:path w="4816592" h="342131" extrusionOk="0">
                  <a:moveTo>
                    <a:pt x="0" y="0"/>
                  </a:moveTo>
                  <a:lnTo>
                    <a:pt x="4816592" y="0"/>
                  </a:lnTo>
                  <a:lnTo>
                    <a:pt x="4816592" y="342131"/>
                  </a:lnTo>
                  <a:lnTo>
                    <a:pt x="0" y="342131"/>
                  </a:lnTo>
                  <a:close/>
                </a:path>
              </a:pathLst>
            </a:custGeom>
            <a:solidFill>
              <a:srgbClr val="FEC099"/>
            </a:solidFill>
            <a:ln>
              <a:noFill/>
            </a:ln>
          </p:spPr>
          <p:txBody>
            <a:bodyPr/>
            <a:lstStyle/>
            <a:p>
              <a:endParaRPr lang="en-CA"/>
            </a:p>
          </p:txBody>
        </p:sp>
        <p:sp>
          <p:nvSpPr>
            <p:cNvPr id="861" name="Google Shape;861;p49"/>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pic>
        <p:nvPicPr>
          <p:cNvPr id="862" name="Google Shape;862;p49"/>
          <p:cNvPicPr preferRelativeResize="0"/>
          <p:nvPr/>
        </p:nvPicPr>
        <p:blipFill rotWithShape="1">
          <a:blip r:embed="rId4">
            <a:alphaModFix/>
          </a:blip>
          <a:srcRect/>
          <a:stretch/>
        </p:blipFill>
        <p:spPr>
          <a:xfrm>
            <a:off x="107745" y="9061043"/>
            <a:ext cx="1716191" cy="1175659"/>
          </a:xfrm>
          <a:prstGeom prst="rect">
            <a:avLst/>
          </a:prstGeom>
          <a:noFill/>
          <a:ln>
            <a:noFill/>
          </a:ln>
        </p:spPr>
      </p:pic>
      <p:pic>
        <p:nvPicPr>
          <p:cNvPr id="863" name="Google Shape;863;p49"/>
          <p:cNvPicPr preferRelativeResize="0"/>
          <p:nvPr/>
        </p:nvPicPr>
        <p:blipFill rotWithShape="1">
          <a:blip r:embed="rId5">
            <a:alphaModFix/>
          </a:blip>
          <a:srcRect/>
          <a:stretch/>
        </p:blipFill>
        <p:spPr>
          <a:xfrm>
            <a:off x="15845978" y="7130810"/>
            <a:ext cx="2733798" cy="3538897"/>
          </a:xfrm>
          <a:prstGeom prst="rect">
            <a:avLst/>
          </a:prstGeom>
          <a:noFill/>
          <a:ln>
            <a:noFill/>
          </a:ln>
        </p:spPr>
      </p:pic>
      <p:sp>
        <p:nvSpPr>
          <p:cNvPr id="864" name="Google Shape;864;p49"/>
          <p:cNvSpPr txBox="1"/>
          <p:nvPr/>
        </p:nvSpPr>
        <p:spPr>
          <a:xfrm>
            <a:off x="4051250" y="359376"/>
            <a:ext cx="8229600" cy="1143000"/>
          </a:xfrm>
          <a:prstGeom prst="rect">
            <a:avLst/>
          </a:prstGeom>
          <a:noFill/>
          <a:ln>
            <a:noFill/>
          </a:ln>
        </p:spPr>
        <p:txBody>
          <a:bodyPr spcFirstLastPara="1" wrap="square" lIns="91425" tIns="45700" rIns="91425" bIns="45700" anchor="ctr" anchorCtr="0">
            <a:normAutofit/>
          </a:bodyPr>
          <a:lstStyle/>
          <a:p>
            <a:pPr marL="131445" marR="0" lvl="0" indent="0" algn="ctr" rtl="0">
              <a:lnSpc>
                <a:spcPct val="100000"/>
              </a:lnSpc>
              <a:spcBef>
                <a:spcPts val="0"/>
              </a:spcBef>
              <a:spcAft>
                <a:spcPts val="0"/>
              </a:spcAft>
              <a:buClr>
                <a:schemeClr val="dk1"/>
              </a:buClr>
              <a:buSzPts val="2475"/>
              <a:buFont typeface="Calibri"/>
              <a:buNone/>
            </a:pPr>
            <a:r>
              <a:rPr lang="en-US" sz="4400" b="1" i="0" u="none" strike="noStrike" cap="none" dirty="0">
                <a:solidFill>
                  <a:schemeClr val="dk1"/>
                </a:solidFill>
                <a:latin typeface="Calibri"/>
                <a:ea typeface="Calibri"/>
                <a:cs typeface="Calibri"/>
                <a:sym typeface="Calibri"/>
              </a:rPr>
              <a:t>Question 18</a:t>
            </a:r>
            <a:endParaRPr dirty="0"/>
          </a:p>
        </p:txBody>
      </p:sp>
      <p:sp>
        <p:nvSpPr>
          <p:cNvPr id="865" name="Google Shape;865;p49"/>
          <p:cNvSpPr txBox="1"/>
          <p:nvPr/>
        </p:nvSpPr>
        <p:spPr>
          <a:xfrm>
            <a:off x="1409832" y="1722565"/>
            <a:ext cx="13512435" cy="6841870"/>
          </a:xfrm>
          <a:prstGeom prst="rect">
            <a:avLst/>
          </a:prstGeom>
          <a:noFill/>
          <a:ln>
            <a:noFill/>
          </a:ln>
        </p:spPr>
        <p:txBody>
          <a:bodyPr spcFirstLastPara="1" wrap="square" lIns="91425" tIns="45700" rIns="91425" bIns="45700" anchor="t" anchorCtr="0">
            <a:normAutofit/>
          </a:bodyPr>
          <a:lstStyle/>
          <a:p>
            <a:r>
              <a:rPr lang="en-CA" sz="3000" dirty="0">
                <a:effectLst/>
                <a:latin typeface="Helvetica" pitchFamily="2" charset="0"/>
              </a:rPr>
              <a:t>The following table provides willingness to pay information (i.e. reservation prices) of 3 consumers for a wine tour and hotel. The marginal cost is zero for both the products. </a:t>
            </a:r>
          </a:p>
          <a:p>
            <a:endParaRPr lang="en-CA" sz="3000" dirty="0">
              <a:latin typeface="Helvetica" pitchFamily="2" charset="0"/>
            </a:endParaRPr>
          </a:p>
          <a:p>
            <a:r>
              <a:rPr lang="en-CA" sz="3000" dirty="0">
                <a:effectLst/>
                <a:latin typeface="Helvetica" pitchFamily="2" charset="0"/>
              </a:rPr>
              <a:t>Calculate the profit-maximizing </a:t>
            </a:r>
            <a:r>
              <a:rPr lang="en-CA" sz="3000" b="1" dirty="0">
                <a:effectLst/>
                <a:latin typeface="Helvetica" pitchFamily="2" charset="0"/>
              </a:rPr>
              <a:t>mixed bundling </a:t>
            </a:r>
            <a:r>
              <a:rPr lang="en-CA" sz="3000" dirty="0">
                <a:effectLst/>
                <a:latin typeface="Helvetica" pitchFamily="2" charset="0"/>
              </a:rPr>
              <a:t>prices (provide only the final answers; you don't need to show any work) (3 pts) </a:t>
            </a:r>
          </a:p>
          <a:p>
            <a:endParaRPr lang="en-CA" sz="3000" dirty="0">
              <a:latin typeface="Helvetica" pitchFamily="2" charset="0"/>
            </a:endParaRPr>
          </a:p>
          <a:p>
            <a:r>
              <a:rPr lang="en-CA" sz="3000" dirty="0">
                <a:effectLst/>
                <a:latin typeface="Helvetica" pitchFamily="2" charset="0"/>
              </a:rPr>
              <a:t>P(bundle) = 325</a:t>
            </a:r>
          </a:p>
          <a:p>
            <a:r>
              <a:rPr lang="en-CA" sz="3000" dirty="0">
                <a:latin typeface="Helvetica" pitchFamily="2" charset="0"/>
              </a:rPr>
              <a:t>P(wine) = 175</a:t>
            </a:r>
          </a:p>
          <a:p>
            <a:r>
              <a:rPr lang="en-CA" sz="3000" dirty="0">
                <a:effectLst/>
                <a:latin typeface="Helvetica" pitchFamily="2" charset="0"/>
              </a:rPr>
              <a:t>P(Hotel) = 225</a:t>
            </a:r>
          </a:p>
          <a:p>
            <a:endParaRPr lang="en-CA" sz="3000" dirty="0">
              <a:latin typeface="Helvetica" pitchFamily="2" charset="0"/>
            </a:endParaRPr>
          </a:p>
          <a:p>
            <a:r>
              <a:rPr lang="en-CA" sz="3000" dirty="0">
                <a:effectLst/>
                <a:latin typeface="Helvetica" pitchFamily="2" charset="0"/>
              </a:rPr>
              <a:t>Total profit = $735</a:t>
            </a:r>
          </a:p>
          <a:p>
            <a:endParaRPr lang="en-CA" sz="3000" dirty="0">
              <a:latin typeface="Helvetica" pitchFamily="2" charset="0"/>
            </a:endParaRPr>
          </a:p>
          <a:p>
            <a:endParaRPr lang="en-CA" sz="3000" dirty="0">
              <a:effectLst/>
              <a:latin typeface="Helvetica" pitchFamily="2" charset="0"/>
            </a:endParaRPr>
          </a:p>
          <a:p>
            <a:endParaRPr lang="en-CA" sz="3000" dirty="0">
              <a:latin typeface="Helvetica" pitchFamily="2" charset="0"/>
            </a:endParaRPr>
          </a:p>
          <a:p>
            <a:endParaRPr lang="en-CA" sz="3000" dirty="0">
              <a:effectLst/>
              <a:latin typeface="Helvetica" pitchFamily="2" charset="0"/>
            </a:endParaRPr>
          </a:p>
          <a:p>
            <a:pPr marL="131445" marR="0" lvl="0" indent="0" algn="l" rtl="0">
              <a:lnSpc>
                <a:spcPct val="100000"/>
              </a:lnSpc>
              <a:spcBef>
                <a:spcPts val="360"/>
              </a:spcBef>
              <a:spcAft>
                <a:spcPts val="0"/>
              </a:spcAft>
              <a:buClr>
                <a:schemeClr val="dk1"/>
              </a:buClr>
              <a:buSzPts val="1800"/>
              <a:buFont typeface="Arial"/>
              <a:buNone/>
            </a:pPr>
            <a:endParaRPr sz="3200" b="0" i="0" u="none" strike="noStrike" cap="none" dirty="0">
              <a:solidFill>
                <a:schemeClr val="dk1"/>
              </a:solidFill>
              <a:latin typeface="Calibri"/>
              <a:ea typeface="Calibri"/>
              <a:cs typeface="Calibri"/>
              <a:sym typeface="Calibri"/>
            </a:endParaRPr>
          </a:p>
          <a:p>
            <a:pPr marL="131445" marR="0" lvl="0" indent="0" algn="l" rtl="0">
              <a:lnSpc>
                <a:spcPct val="100000"/>
              </a:lnSpc>
              <a:spcBef>
                <a:spcPts val="360"/>
              </a:spcBef>
              <a:spcAft>
                <a:spcPts val="0"/>
              </a:spcAft>
              <a:buClr>
                <a:schemeClr val="dk1"/>
              </a:buClr>
              <a:buSzPts val="1800"/>
              <a:buFont typeface="Arial"/>
              <a:buNone/>
            </a:pPr>
            <a:endParaRPr sz="3200" b="1" i="1" u="none" strike="noStrike" cap="none" dirty="0">
              <a:solidFill>
                <a:schemeClr val="dk1"/>
              </a:solidFill>
              <a:latin typeface="Calibri"/>
              <a:ea typeface="Calibri"/>
              <a:cs typeface="Calibri"/>
              <a:sym typeface="Calibri"/>
            </a:endParaRPr>
          </a:p>
          <a:p>
            <a:pPr marL="588645" marR="0" lvl="1" indent="0" algn="l" rtl="0">
              <a:lnSpc>
                <a:spcPct val="100000"/>
              </a:lnSpc>
              <a:spcBef>
                <a:spcPts val="360"/>
              </a:spcBef>
              <a:spcAft>
                <a:spcPts val="0"/>
              </a:spcAft>
              <a:buClr>
                <a:schemeClr val="dk1"/>
              </a:buClr>
              <a:buSzPts val="1575"/>
              <a:buFont typeface="Arial"/>
              <a:buNone/>
            </a:pPr>
            <a:endParaRPr sz="2800" b="1" i="1" u="none" strike="noStrike" cap="none" dirty="0">
              <a:solidFill>
                <a:schemeClr val="dk1"/>
              </a:solidFill>
              <a:latin typeface="Calibri"/>
              <a:ea typeface="Calibri"/>
              <a:cs typeface="Calibri"/>
              <a:sym typeface="Calibri"/>
            </a:endParaRPr>
          </a:p>
        </p:txBody>
      </p:sp>
      <p:graphicFrame>
        <p:nvGraphicFramePr>
          <p:cNvPr id="3" name="Google Shape;585;g163d419be88_0_33">
            <a:extLst>
              <a:ext uri="{FF2B5EF4-FFF2-40B4-BE49-F238E27FC236}">
                <a16:creationId xmlns:a16="http://schemas.microsoft.com/office/drawing/2014/main" id="{9B484ABB-0424-CEE2-B6DF-5119565D265F}"/>
              </a:ext>
            </a:extLst>
          </p:cNvPr>
          <p:cNvGraphicFramePr/>
          <p:nvPr>
            <p:extLst>
              <p:ext uri="{D42A27DB-BD31-4B8C-83A1-F6EECF244321}">
                <p14:modId xmlns:p14="http://schemas.microsoft.com/office/powerpoint/2010/main" val="51406057"/>
              </p:ext>
            </p:extLst>
          </p:nvPr>
        </p:nvGraphicFramePr>
        <p:xfrm>
          <a:off x="8693043" y="4741509"/>
          <a:ext cx="7765576" cy="4101800"/>
        </p:xfrm>
        <a:graphic>
          <a:graphicData uri="http://schemas.openxmlformats.org/drawingml/2006/table">
            <a:tbl>
              <a:tblPr firstRow="1" bandRow="1">
                <a:tableStyleId>{68D230F3-CF80-4859-8CE7-A43EE81993B5}</a:tableStyleId>
              </a:tblPr>
              <a:tblGrid>
                <a:gridCol w="1941394">
                  <a:extLst>
                    <a:ext uri="{9D8B030D-6E8A-4147-A177-3AD203B41FA5}">
                      <a16:colId xmlns:a16="http://schemas.microsoft.com/office/drawing/2014/main" val="20000"/>
                    </a:ext>
                  </a:extLst>
                </a:gridCol>
                <a:gridCol w="1941394">
                  <a:extLst>
                    <a:ext uri="{9D8B030D-6E8A-4147-A177-3AD203B41FA5}">
                      <a16:colId xmlns:a16="http://schemas.microsoft.com/office/drawing/2014/main" val="20001"/>
                    </a:ext>
                  </a:extLst>
                </a:gridCol>
                <a:gridCol w="1941394">
                  <a:extLst>
                    <a:ext uri="{9D8B030D-6E8A-4147-A177-3AD203B41FA5}">
                      <a16:colId xmlns:a16="http://schemas.microsoft.com/office/drawing/2014/main" val="20002"/>
                    </a:ext>
                  </a:extLst>
                </a:gridCol>
                <a:gridCol w="1941394">
                  <a:extLst>
                    <a:ext uri="{9D8B030D-6E8A-4147-A177-3AD203B41FA5}">
                      <a16:colId xmlns:a16="http://schemas.microsoft.com/office/drawing/2014/main" val="2866511303"/>
                    </a:ext>
                  </a:extLst>
                </a:gridCol>
              </a:tblGrid>
              <a:tr h="1025450">
                <a:tc>
                  <a:txBody>
                    <a:bodyPr/>
                    <a:lstStyle/>
                    <a:p>
                      <a:pPr marL="0" marR="0" lvl="0" indent="0" algn="ctr" rtl="0">
                        <a:lnSpc>
                          <a:spcPct val="100000"/>
                        </a:lnSpc>
                        <a:spcBef>
                          <a:spcPts val="0"/>
                        </a:spcBef>
                        <a:spcAft>
                          <a:spcPts val="0"/>
                        </a:spcAft>
                        <a:buNone/>
                      </a:pPr>
                      <a:r>
                        <a:rPr lang="en-US" sz="2400" u="none" strike="noStrike" cap="none" dirty="0">
                          <a:sym typeface="Calibri"/>
                        </a:rPr>
                        <a:t>Consumer</a:t>
                      </a:r>
                      <a:endParaRPr dirty="0"/>
                    </a:p>
                  </a:txBody>
                  <a:tcPr marL="91450" marR="91450" marT="45725" marB="45725" anchor="ctr"/>
                </a:tc>
                <a:tc>
                  <a:txBody>
                    <a:bodyPr/>
                    <a:lstStyle/>
                    <a:p>
                      <a:pPr marL="0" marR="0" lvl="0" indent="0" algn="ctr" rtl="0">
                        <a:lnSpc>
                          <a:spcPct val="100000"/>
                        </a:lnSpc>
                        <a:spcBef>
                          <a:spcPts val="0"/>
                        </a:spcBef>
                        <a:spcAft>
                          <a:spcPts val="0"/>
                        </a:spcAft>
                        <a:buNone/>
                      </a:pPr>
                      <a:r>
                        <a:rPr lang="en-US" sz="2400" u="none" strike="noStrike" cap="none" dirty="0">
                          <a:sym typeface="Calibri"/>
                        </a:rPr>
                        <a:t>Wine Tour</a:t>
                      </a:r>
                      <a:endParaRPr dirty="0"/>
                    </a:p>
                  </a:txBody>
                  <a:tcPr marL="91450" marR="91450" marT="45725" marB="45725" anchor="ctr"/>
                </a:tc>
                <a:tc>
                  <a:txBody>
                    <a:bodyPr/>
                    <a:lstStyle/>
                    <a:p>
                      <a:pPr marL="0" marR="0" lvl="0" indent="0" algn="ctr" rtl="0">
                        <a:lnSpc>
                          <a:spcPct val="100000"/>
                        </a:lnSpc>
                        <a:spcBef>
                          <a:spcPts val="0"/>
                        </a:spcBef>
                        <a:spcAft>
                          <a:spcPts val="0"/>
                        </a:spcAft>
                        <a:buNone/>
                      </a:pPr>
                      <a:r>
                        <a:rPr lang="en-US" sz="2400" u="none" strike="noStrike" cap="none" dirty="0">
                          <a:sym typeface="Calibri"/>
                        </a:rPr>
                        <a:t>Hotel</a:t>
                      </a:r>
                      <a:endParaRPr dirty="0"/>
                    </a:p>
                  </a:txBody>
                  <a:tcPr marL="91450" marR="91450" marT="45725" marB="45725" anchor="ctr"/>
                </a:tc>
                <a:tc>
                  <a:txBody>
                    <a:bodyPr/>
                    <a:lstStyle/>
                    <a:p>
                      <a:pPr marL="0" marR="0" lvl="0" indent="0" algn="ctr" rtl="0">
                        <a:lnSpc>
                          <a:spcPct val="100000"/>
                        </a:lnSpc>
                        <a:spcBef>
                          <a:spcPts val="0"/>
                        </a:spcBef>
                        <a:spcAft>
                          <a:spcPts val="0"/>
                        </a:spcAft>
                        <a:buNone/>
                      </a:pPr>
                      <a:r>
                        <a:rPr lang="en-CA" sz="2400" b="1" i="0" u="none" strike="noStrike" cap="none" dirty="0">
                          <a:solidFill>
                            <a:schemeClr val="tx1"/>
                          </a:solidFill>
                          <a:latin typeface="+mn-lt"/>
                          <a:ea typeface="+mn-ea"/>
                          <a:cs typeface="+mn-cs"/>
                          <a:sym typeface="Arial"/>
                        </a:rPr>
                        <a:t>Bundle</a:t>
                      </a:r>
                      <a:endParaRPr sz="2400" b="1" i="0" u="none" strike="noStrike" cap="none" dirty="0">
                        <a:solidFill>
                          <a:schemeClr val="tx1"/>
                        </a:solidFill>
                        <a:latin typeface="+mn-lt"/>
                        <a:ea typeface="+mn-ea"/>
                        <a:cs typeface="+mn-cs"/>
                        <a:sym typeface="Arial"/>
                      </a:endParaRPr>
                    </a:p>
                  </a:txBody>
                  <a:tcPr marL="91450" marR="91450" marT="45725" marB="45725" anchor="ctr"/>
                </a:tc>
                <a:extLst>
                  <a:ext uri="{0D108BD9-81ED-4DB2-BD59-A6C34878D82A}">
                    <a16:rowId xmlns:a16="http://schemas.microsoft.com/office/drawing/2014/main" val="10000"/>
                  </a:ext>
                </a:extLst>
              </a:tr>
              <a:tr h="1025450">
                <a:tc>
                  <a:txBody>
                    <a:bodyPr/>
                    <a:lstStyle/>
                    <a:p>
                      <a:pPr marL="0" marR="0" lvl="0" indent="0" algn="ctr" rtl="0">
                        <a:lnSpc>
                          <a:spcPct val="100000"/>
                        </a:lnSpc>
                        <a:spcBef>
                          <a:spcPts val="0"/>
                        </a:spcBef>
                        <a:spcAft>
                          <a:spcPts val="0"/>
                        </a:spcAft>
                        <a:buNone/>
                      </a:pPr>
                      <a:r>
                        <a:rPr lang="en-US" sz="2400" u="none" strike="noStrike" cap="none" dirty="0">
                          <a:sym typeface="Calibri"/>
                        </a:rPr>
                        <a:t>Jerry</a:t>
                      </a:r>
                      <a:endParaRPr dirty="0"/>
                    </a:p>
                  </a:txBody>
                  <a:tcPr marL="91450" marR="91450" marT="45725" marB="45725" anchor="ctr"/>
                </a:tc>
                <a:tc>
                  <a:txBody>
                    <a:bodyPr/>
                    <a:lstStyle/>
                    <a:p>
                      <a:pPr marL="0" marR="0" lvl="0" indent="0" algn="ctr" rtl="0">
                        <a:lnSpc>
                          <a:spcPct val="100000"/>
                        </a:lnSpc>
                        <a:spcBef>
                          <a:spcPts val="0"/>
                        </a:spcBef>
                        <a:spcAft>
                          <a:spcPts val="0"/>
                        </a:spcAft>
                        <a:buNone/>
                      </a:pPr>
                      <a:r>
                        <a:rPr lang="en-US" sz="2400" b="0" u="none" strike="noStrike" cap="none" dirty="0">
                          <a:sym typeface="Calibri"/>
                        </a:rPr>
                        <a:t>175</a:t>
                      </a:r>
                      <a:endParaRPr b="0" dirty="0"/>
                    </a:p>
                  </a:txBody>
                  <a:tcPr marL="91450" marR="91450" marT="45725" marB="45725" anchor="ctr"/>
                </a:tc>
                <a:tc>
                  <a:txBody>
                    <a:bodyPr/>
                    <a:lstStyle/>
                    <a:p>
                      <a:pPr marL="0" marR="0" lvl="0" indent="0" algn="ctr" rtl="0">
                        <a:lnSpc>
                          <a:spcPct val="100000"/>
                        </a:lnSpc>
                        <a:spcBef>
                          <a:spcPts val="0"/>
                        </a:spcBef>
                        <a:spcAft>
                          <a:spcPts val="0"/>
                        </a:spcAft>
                        <a:buNone/>
                      </a:pPr>
                      <a:r>
                        <a:rPr lang="en-US" sz="2400" b="0" u="none" strike="noStrike" cap="none" dirty="0">
                          <a:sym typeface="Calibri"/>
                        </a:rPr>
                        <a:t>100</a:t>
                      </a:r>
                      <a:endParaRPr b="0" dirty="0"/>
                    </a:p>
                  </a:txBody>
                  <a:tcPr marL="91450" marR="91450" marT="45725" marB="45725" anchor="ctr"/>
                </a:tc>
                <a:tc>
                  <a:txBody>
                    <a:bodyPr/>
                    <a:lstStyle/>
                    <a:p>
                      <a:pPr marL="0" marR="0" lvl="0" indent="0" algn="ctr" rtl="0">
                        <a:lnSpc>
                          <a:spcPct val="100000"/>
                        </a:lnSpc>
                        <a:spcBef>
                          <a:spcPts val="0"/>
                        </a:spcBef>
                        <a:spcAft>
                          <a:spcPts val="0"/>
                        </a:spcAft>
                        <a:buClr>
                          <a:srgbClr val="000000"/>
                        </a:buClr>
                        <a:buFont typeface="Arial"/>
                        <a:buNone/>
                      </a:pPr>
                      <a:r>
                        <a:rPr lang="en-CA" sz="2400" b="0" i="0" u="none" strike="noStrike" cap="none" dirty="0">
                          <a:solidFill>
                            <a:schemeClr val="tx1"/>
                          </a:solidFill>
                          <a:latin typeface="+mn-lt"/>
                          <a:ea typeface="+mn-ea"/>
                          <a:cs typeface="+mn-cs"/>
                          <a:sym typeface="Arial"/>
                        </a:rPr>
                        <a:t>175+100</a:t>
                      </a:r>
                    </a:p>
                    <a:p>
                      <a:pPr marL="0" marR="0" lvl="0" indent="0" algn="ctr" rtl="0">
                        <a:lnSpc>
                          <a:spcPct val="100000"/>
                        </a:lnSpc>
                        <a:spcBef>
                          <a:spcPts val="0"/>
                        </a:spcBef>
                        <a:spcAft>
                          <a:spcPts val="0"/>
                        </a:spcAft>
                        <a:buClr>
                          <a:srgbClr val="000000"/>
                        </a:buClr>
                        <a:buFont typeface="Arial"/>
                        <a:buNone/>
                      </a:pPr>
                      <a:r>
                        <a:rPr lang="en-CA" sz="2400" b="0" i="0" u="none" strike="noStrike" cap="none" dirty="0">
                          <a:solidFill>
                            <a:schemeClr val="tx1"/>
                          </a:solidFill>
                          <a:latin typeface="+mn-lt"/>
                          <a:ea typeface="+mn-ea"/>
                          <a:cs typeface="+mn-cs"/>
                          <a:sym typeface="Arial"/>
                        </a:rPr>
                        <a:t>=275</a:t>
                      </a:r>
                      <a:endParaRPr sz="2400" b="0" i="0" u="none" strike="noStrike" cap="none" dirty="0">
                        <a:solidFill>
                          <a:schemeClr val="tx1"/>
                        </a:solidFill>
                        <a:latin typeface="+mn-lt"/>
                        <a:ea typeface="+mn-ea"/>
                        <a:cs typeface="+mn-cs"/>
                        <a:sym typeface="Arial"/>
                      </a:endParaRPr>
                    </a:p>
                  </a:txBody>
                  <a:tcPr marL="91450" marR="91450" marT="45725" marB="45725" anchor="ctr"/>
                </a:tc>
                <a:extLst>
                  <a:ext uri="{0D108BD9-81ED-4DB2-BD59-A6C34878D82A}">
                    <a16:rowId xmlns:a16="http://schemas.microsoft.com/office/drawing/2014/main" val="10001"/>
                  </a:ext>
                </a:extLst>
              </a:tr>
              <a:tr h="1025450">
                <a:tc>
                  <a:txBody>
                    <a:bodyPr/>
                    <a:lstStyle/>
                    <a:p>
                      <a:pPr marL="0" marR="0" lvl="0" indent="0" algn="ctr" rtl="0">
                        <a:lnSpc>
                          <a:spcPct val="100000"/>
                        </a:lnSpc>
                        <a:spcBef>
                          <a:spcPts val="0"/>
                        </a:spcBef>
                        <a:spcAft>
                          <a:spcPts val="0"/>
                        </a:spcAft>
                        <a:buNone/>
                      </a:pPr>
                      <a:r>
                        <a:rPr lang="en-US" sz="2400" u="none" strike="noStrike" cap="none" dirty="0">
                          <a:sym typeface="Calibri"/>
                        </a:rPr>
                        <a:t>Smita</a:t>
                      </a:r>
                      <a:endParaRPr dirty="0"/>
                    </a:p>
                  </a:txBody>
                  <a:tcPr marL="91450" marR="91450" marT="45725" marB="45725" anchor="ctr"/>
                </a:tc>
                <a:tc>
                  <a:txBody>
                    <a:bodyPr/>
                    <a:lstStyle/>
                    <a:p>
                      <a:pPr marL="0" marR="0" lvl="0" indent="0" algn="ctr" rtl="0">
                        <a:lnSpc>
                          <a:spcPct val="100000"/>
                        </a:lnSpc>
                        <a:spcBef>
                          <a:spcPts val="0"/>
                        </a:spcBef>
                        <a:spcAft>
                          <a:spcPts val="0"/>
                        </a:spcAft>
                        <a:buNone/>
                      </a:pPr>
                      <a:r>
                        <a:rPr lang="en-US" sz="2400" b="0" u="none" strike="noStrike" cap="none" dirty="0">
                          <a:sym typeface="Calibri"/>
                        </a:rPr>
                        <a:t>125</a:t>
                      </a:r>
                      <a:endParaRPr b="0" dirty="0"/>
                    </a:p>
                  </a:txBody>
                  <a:tcPr marL="91450" marR="91450" marT="45725" marB="45725" anchor="ctr"/>
                </a:tc>
                <a:tc>
                  <a:txBody>
                    <a:bodyPr/>
                    <a:lstStyle/>
                    <a:p>
                      <a:pPr marL="0" marR="0" lvl="0" indent="0" algn="ctr" rtl="0">
                        <a:lnSpc>
                          <a:spcPct val="100000"/>
                        </a:lnSpc>
                        <a:spcBef>
                          <a:spcPts val="0"/>
                        </a:spcBef>
                        <a:spcAft>
                          <a:spcPts val="0"/>
                        </a:spcAft>
                        <a:buNone/>
                      </a:pPr>
                      <a:r>
                        <a:rPr lang="en-US" sz="2400" b="0" u="none" strike="noStrike" cap="none" dirty="0">
                          <a:sym typeface="Calibri"/>
                        </a:rPr>
                        <a:t>200</a:t>
                      </a:r>
                      <a:endParaRPr b="0" dirty="0"/>
                    </a:p>
                  </a:txBody>
                  <a:tcPr marL="91450" marR="91450" marT="45725" marB="45725" anchor="ctr"/>
                </a:tc>
                <a:tc>
                  <a:txBody>
                    <a:bodyPr/>
                    <a:lstStyle/>
                    <a:p>
                      <a:pPr marL="0" marR="0" lvl="0" indent="0" algn="ctr" rtl="0">
                        <a:lnSpc>
                          <a:spcPct val="100000"/>
                        </a:lnSpc>
                        <a:spcBef>
                          <a:spcPts val="0"/>
                        </a:spcBef>
                        <a:spcAft>
                          <a:spcPts val="0"/>
                        </a:spcAft>
                        <a:buClr>
                          <a:srgbClr val="000000"/>
                        </a:buClr>
                        <a:buFont typeface="Arial"/>
                        <a:buNone/>
                      </a:pPr>
                      <a:r>
                        <a:rPr lang="en-CA" sz="2400" b="0" i="0" u="none" strike="noStrike" cap="none" dirty="0">
                          <a:solidFill>
                            <a:schemeClr val="tx1"/>
                          </a:solidFill>
                          <a:latin typeface="+mn-lt"/>
                          <a:ea typeface="+mn-ea"/>
                          <a:cs typeface="+mn-cs"/>
                          <a:sym typeface="Arial"/>
                        </a:rPr>
                        <a:t>125+200</a:t>
                      </a:r>
                    </a:p>
                    <a:p>
                      <a:pPr marL="0" marR="0" lvl="0" indent="0" algn="ctr" rtl="0">
                        <a:lnSpc>
                          <a:spcPct val="100000"/>
                        </a:lnSpc>
                        <a:spcBef>
                          <a:spcPts val="0"/>
                        </a:spcBef>
                        <a:spcAft>
                          <a:spcPts val="0"/>
                        </a:spcAft>
                        <a:buClr>
                          <a:srgbClr val="000000"/>
                        </a:buClr>
                        <a:buFont typeface="Arial"/>
                        <a:buNone/>
                      </a:pPr>
                      <a:r>
                        <a:rPr lang="en-CA" sz="2400" b="0" i="0" u="none" strike="noStrike" cap="none" dirty="0">
                          <a:solidFill>
                            <a:schemeClr val="tx1"/>
                          </a:solidFill>
                          <a:latin typeface="+mn-lt"/>
                          <a:ea typeface="+mn-ea"/>
                          <a:cs typeface="+mn-cs"/>
                          <a:sym typeface="Arial"/>
                        </a:rPr>
                        <a:t>=325</a:t>
                      </a:r>
                      <a:endParaRPr sz="2400" b="0" i="0" u="none" strike="noStrike" cap="none" dirty="0">
                        <a:solidFill>
                          <a:schemeClr val="tx1"/>
                        </a:solidFill>
                        <a:latin typeface="+mn-lt"/>
                        <a:ea typeface="+mn-ea"/>
                        <a:cs typeface="+mn-cs"/>
                        <a:sym typeface="Arial"/>
                      </a:endParaRPr>
                    </a:p>
                  </a:txBody>
                  <a:tcPr marL="91450" marR="91450" marT="45725" marB="45725" anchor="ctr"/>
                </a:tc>
                <a:extLst>
                  <a:ext uri="{0D108BD9-81ED-4DB2-BD59-A6C34878D82A}">
                    <a16:rowId xmlns:a16="http://schemas.microsoft.com/office/drawing/2014/main" val="10002"/>
                  </a:ext>
                </a:extLst>
              </a:tr>
              <a:tr h="1025450">
                <a:tc>
                  <a:txBody>
                    <a:bodyPr/>
                    <a:lstStyle/>
                    <a:p>
                      <a:pPr marL="0" marR="0" lvl="0" indent="0" algn="ctr" rtl="0">
                        <a:lnSpc>
                          <a:spcPct val="100000"/>
                        </a:lnSpc>
                        <a:spcBef>
                          <a:spcPts val="0"/>
                        </a:spcBef>
                        <a:spcAft>
                          <a:spcPts val="0"/>
                        </a:spcAft>
                        <a:buNone/>
                      </a:pPr>
                      <a:r>
                        <a:rPr lang="en-US" sz="2400" u="none" strike="noStrike" cap="none" dirty="0">
                          <a:sym typeface="Calibri"/>
                        </a:rPr>
                        <a:t>Juhi</a:t>
                      </a:r>
                      <a:endParaRPr dirty="0"/>
                    </a:p>
                  </a:txBody>
                  <a:tcPr marL="91450" marR="91450" marT="45725" marB="45725" anchor="ctr"/>
                </a:tc>
                <a:tc>
                  <a:txBody>
                    <a:bodyPr/>
                    <a:lstStyle/>
                    <a:p>
                      <a:pPr marL="0" marR="0" lvl="0" indent="0" algn="ctr" rtl="0">
                        <a:lnSpc>
                          <a:spcPct val="100000"/>
                        </a:lnSpc>
                        <a:spcBef>
                          <a:spcPts val="0"/>
                        </a:spcBef>
                        <a:spcAft>
                          <a:spcPts val="0"/>
                        </a:spcAft>
                        <a:buNone/>
                      </a:pPr>
                      <a:r>
                        <a:rPr lang="en-US" sz="2400" b="0" u="none" strike="noStrike" cap="none" dirty="0">
                          <a:sym typeface="Calibri"/>
                        </a:rPr>
                        <a:t>100</a:t>
                      </a:r>
                      <a:endParaRPr b="0" dirty="0"/>
                    </a:p>
                  </a:txBody>
                  <a:tcPr marL="91450" marR="91450" marT="45725" marB="45725" anchor="ctr"/>
                </a:tc>
                <a:tc>
                  <a:txBody>
                    <a:bodyPr/>
                    <a:lstStyle/>
                    <a:p>
                      <a:pPr marL="0" marR="0" lvl="0" indent="0" algn="ctr" rtl="0">
                        <a:lnSpc>
                          <a:spcPct val="100000"/>
                        </a:lnSpc>
                        <a:spcBef>
                          <a:spcPts val="0"/>
                        </a:spcBef>
                        <a:spcAft>
                          <a:spcPts val="0"/>
                        </a:spcAft>
                        <a:buNone/>
                      </a:pPr>
                      <a:r>
                        <a:rPr lang="en-US" sz="2400" b="0" u="none" strike="noStrike" cap="none" dirty="0">
                          <a:sym typeface="Calibri"/>
                        </a:rPr>
                        <a:t>225</a:t>
                      </a:r>
                      <a:endParaRPr b="0" dirty="0"/>
                    </a:p>
                  </a:txBody>
                  <a:tcPr marL="91450" marR="91450" marT="45725" marB="45725" anchor="ctr"/>
                </a:tc>
                <a:tc>
                  <a:txBody>
                    <a:bodyPr/>
                    <a:lstStyle/>
                    <a:p>
                      <a:pPr marL="0" marR="0" lvl="0" indent="0" algn="ctr" rtl="0">
                        <a:lnSpc>
                          <a:spcPct val="100000"/>
                        </a:lnSpc>
                        <a:spcBef>
                          <a:spcPts val="0"/>
                        </a:spcBef>
                        <a:spcAft>
                          <a:spcPts val="0"/>
                        </a:spcAft>
                        <a:buClr>
                          <a:srgbClr val="000000"/>
                        </a:buClr>
                        <a:buFont typeface="Arial"/>
                        <a:buNone/>
                      </a:pPr>
                      <a:r>
                        <a:rPr lang="en-CA" sz="2400" b="0" i="0" u="none" strike="noStrike" cap="none" dirty="0">
                          <a:solidFill>
                            <a:schemeClr val="tx1"/>
                          </a:solidFill>
                          <a:latin typeface="+mn-lt"/>
                          <a:ea typeface="+mn-ea"/>
                          <a:cs typeface="+mn-cs"/>
                          <a:sym typeface="Arial"/>
                        </a:rPr>
                        <a:t>100+225</a:t>
                      </a:r>
                    </a:p>
                    <a:p>
                      <a:pPr marL="0" marR="0" lvl="0" indent="0" algn="ctr" rtl="0">
                        <a:lnSpc>
                          <a:spcPct val="100000"/>
                        </a:lnSpc>
                        <a:spcBef>
                          <a:spcPts val="0"/>
                        </a:spcBef>
                        <a:spcAft>
                          <a:spcPts val="0"/>
                        </a:spcAft>
                        <a:buClr>
                          <a:srgbClr val="000000"/>
                        </a:buClr>
                        <a:buFont typeface="Arial"/>
                        <a:buNone/>
                      </a:pPr>
                      <a:r>
                        <a:rPr lang="en-CA" sz="2400" b="0" i="0" u="none" strike="noStrike" cap="none" dirty="0">
                          <a:solidFill>
                            <a:schemeClr val="tx1"/>
                          </a:solidFill>
                          <a:latin typeface="+mn-lt"/>
                          <a:ea typeface="+mn-ea"/>
                          <a:cs typeface="+mn-cs"/>
                          <a:sym typeface="Arial"/>
                        </a:rPr>
                        <a:t>=375</a:t>
                      </a:r>
                      <a:endParaRPr sz="2400" b="0" i="0" u="none" strike="noStrike" cap="none" dirty="0">
                        <a:solidFill>
                          <a:schemeClr val="tx1"/>
                        </a:solidFill>
                        <a:latin typeface="+mn-lt"/>
                        <a:ea typeface="+mn-ea"/>
                        <a:cs typeface="+mn-cs"/>
                        <a:sym typeface="Arial"/>
                      </a:endParaRPr>
                    </a:p>
                  </a:txBody>
                  <a:tcPr marL="91450" marR="91450" marT="45725" marB="45725" anchor="ct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78349429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857"/>
        <p:cNvGrpSpPr/>
        <p:nvPr/>
      </p:nvGrpSpPr>
      <p:grpSpPr>
        <a:xfrm>
          <a:off x="0" y="0"/>
          <a:ext cx="0" cy="0"/>
          <a:chOff x="0" y="0"/>
          <a:chExt cx="0" cy="0"/>
        </a:xfrm>
      </p:grpSpPr>
      <p:pic>
        <p:nvPicPr>
          <p:cNvPr id="858" name="Google Shape;858;p49"/>
          <p:cNvPicPr preferRelativeResize="0"/>
          <p:nvPr/>
        </p:nvPicPr>
        <p:blipFill rotWithShape="1">
          <a:blip r:embed="rId3">
            <a:alphaModFix/>
          </a:blip>
          <a:srcRect b="619"/>
          <a:stretch/>
        </p:blipFill>
        <p:spPr>
          <a:xfrm rot="2700000">
            <a:off x="16270669" y="-98947"/>
            <a:ext cx="2072513" cy="2059669"/>
          </a:xfrm>
          <a:prstGeom prst="rect">
            <a:avLst/>
          </a:prstGeom>
          <a:noFill/>
          <a:ln>
            <a:noFill/>
          </a:ln>
        </p:spPr>
      </p:pic>
      <p:grpSp>
        <p:nvGrpSpPr>
          <p:cNvPr id="859" name="Google Shape;859;p49"/>
          <p:cNvGrpSpPr/>
          <p:nvPr/>
        </p:nvGrpSpPr>
        <p:grpSpPr>
          <a:xfrm>
            <a:off x="0" y="8843309"/>
            <a:ext cx="18287996" cy="3230764"/>
            <a:chOff x="0" y="-38100"/>
            <a:chExt cx="4816592" cy="850900"/>
          </a:xfrm>
        </p:grpSpPr>
        <p:sp>
          <p:nvSpPr>
            <p:cNvPr id="860" name="Google Shape;860;p49"/>
            <p:cNvSpPr/>
            <p:nvPr/>
          </p:nvSpPr>
          <p:spPr>
            <a:xfrm>
              <a:off x="0" y="0"/>
              <a:ext cx="4816592" cy="342131"/>
            </a:xfrm>
            <a:custGeom>
              <a:avLst/>
              <a:gdLst/>
              <a:ahLst/>
              <a:cxnLst/>
              <a:rect l="l" t="t" r="r" b="b"/>
              <a:pathLst>
                <a:path w="4816592" h="342131" extrusionOk="0">
                  <a:moveTo>
                    <a:pt x="0" y="0"/>
                  </a:moveTo>
                  <a:lnTo>
                    <a:pt x="4816592" y="0"/>
                  </a:lnTo>
                  <a:lnTo>
                    <a:pt x="4816592" y="342131"/>
                  </a:lnTo>
                  <a:lnTo>
                    <a:pt x="0" y="342131"/>
                  </a:lnTo>
                  <a:close/>
                </a:path>
              </a:pathLst>
            </a:custGeom>
            <a:solidFill>
              <a:srgbClr val="FEC099"/>
            </a:solidFill>
            <a:ln>
              <a:noFill/>
            </a:ln>
          </p:spPr>
          <p:txBody>
            <a:bodyPr/>
            <a:lstStyle/>
            <a:p>
              <a:endParaRPr lang="en-CA"/>
            </a:p>
          </p:txBody>
        </p:sp>
        <p:sp>
          <p:nvSpPr>
            <p:cNvPr id="861" name="Google Shape;861;p49"/>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pic>
        <p:nvPicPr>
          <p:cNvPr id="862" name="Google Shape;862;p49"/>
          <p:cNvPicPr preferRelativeResize="0"/>
          <p:nvPr/>
        </p:nvPicPr>
        <p:blipFill rotWithShape="1">
          <a:blip r:embed="rId4">
            <a:alphaModFix/>
          </a:blip>
          <a:srcRect/>
          <a:stretch/>
        </p:blipFill>
        <p:spPr>
          <a:xfrm>
            <a:off x="107745" y="9061043"/>
            <a:ext cx="1716191" cy="1175659"/>
          </a:xfrm>
          <a:prstGeom prst="rect">
            <a:avLst/>
          </a:prstGeom>
          <a:noFill/>
          <a:ln>
            <a:noFill/>
          </a:ln>
        </p:spPr>
      </p:pic>
      <p:pic>
        <p:nvPicPr>
          <p:cNvPr id="863" name="Google Shape;863;p49"/>
          <p:cNvPicPr preferRelativeResize="0"/>
          <p:nvPr/>
        </p:nvPicPr>
        <p:blipFill rotWithShape="1">
          <a:blip r:embed="rId5">
            <a:alphaModFix/>
          </a:blip>
          <a:srcRect/>
          <a:stretch/>
        </p:blipFill>
        <p:spPr>
          <a:xfrm>
            <a:off x="15845978" y="7130810"/>
            <a:ext cx="2733798" cy="3538897"/>
          </a:xfrm>
          <a:prstGeom prst="rect">
            <a:avLst/>
          </a:prstGeom>
          <a:noFill/>
          <a:ln>
            <a:noFill/>
          </a:ln>
        </p:spPr>
      </p:pic>
      <p:sp>
        <p:nvSpPr>
          <p:cNvPr id="864" name="Google Shape;864;p49"/>
          <p:cNvSpPr txBox="1"/>
          <p:nvPr/>
        </p:nvSpPr>
        <p:spPr>
          <a:xfrm>
            <a:off x="4051250" y="359376"/>
            <a:ext cx="8229600" cy="1143000"/>
          </a:xfrm>
          <a:prstGeom prst="rect">
            <a:avLst/>
          </a:prstGeom>
          <a:noFill/>
          <a:ln>
            <a:noFill/>
          </a:ln>
        </p:spPr>
        <p:txBody>
          <a:bodyPr spcFirstLastPara="1" wrap="square" lIns="91425" tIns="45700" rIns="91425" bIns="45700" anchor="ctr" anchorCtr="0">
            <a:normAutofit/>
          </a:bodyPr>
          <a:lstStyle/>
          <a:p>
            <a:pPr marL="131445" marR="0" lvl="0" indent="0" algn="ctr" rtl="0">
              <a:lnSpc>
                <a:spcPct val="100000"/>
              </a:lnSpc>
              <a:spcBef>
                <a:spcPts val="0"/>
              </a:spcBef>
              <a:spcAft>
                <a:spcPts val="0"/>
              </a:spcAft>
              <a:buClr>
                <a:schemeClr val="dk1"/>
              </a:buClr>
              <a:buSzPts val="2475"/>
              <a:buFont typeface="Calibri"/>
              <a:buNone/>
            </a:pPr>
            <a:r>
              <a:rPr lang="en-US" sz="4400" b="1" i="0" u="none" strike="noStrike" cap="none" dirty="0">
                <a:solidFill>
                  <a:schemeClr val="dk1"/>
                </a:solidFill>
                <a:latin typeface="Calibri"/>
                <a:ea typeface="Calibri"/>
                <a:cs typeface="Calibri"/>
                <a:sym typeface="Calibri"/>
              </a:rPr>
              <a:t>Question 19</a:t>
            </a:r>
            <a:endParaRPr dirty="0"/>
          </a:p>
        </p:txBody>
      </p:sp>
      <mc:AlternateContent xmlns:mc="http://schemas.openxmlformats.org/markup-compatibility/2006">
        <mc:Choice xmlns:a14="http://schemas.microsoft.com/office/drawing/2010/main" Requires="a14">
          <p:sp>
            <p:nvSpPr>
              <p:cNvPr id="865" name="Google Shape;865;p49"/>
              <p:cNvSpPr txBox="1"/>
              <p:nvPr/>
            </p:nvSpPr>
            <p:spPr>
              <a:xfrm>
                <a:off x="1409833" y="1722564"/>
                <a:ext cx="13979324" cy="6738037"/>
              </a:xfrm>
              <a:prstGeom prst="rect">
                <a:avLst/>
              </a:prstGeom>
              <a:noFill/>
              <a:ln>
                <a:noFill/>
              </a:ln>
            </p:spPr>
            <p:txBody>
              <a:bodyPr spcFirstLastPara="1" wrap="square" lIns="91425" tIns="45700" rIns="91425" bIns="45700" anchor="t" anchorCtr="0">
                <a:normAutofit fontScale="92500" lnSpcReduction="20000"/>
              </a:bodyPr>
              <a:lstStyle/>
              <a:p>
                <a:r>
                  <a:rPr lang="en-US" sz="4100" dirty="0">
                    <a:solidFill>
                      <a:schemeClr val="dk1"/>
                    </a:solidFill>
                    <a:latin typeface="Calibri"/>
                    <a:ea typeface="Calibri"/>
                    <a:cs typeface="Calibri"/>
                  </a:rPr>
                  <a:t>Consider an economy with two consumers with the following demand curves: </a:t>
                </a:r>
                <a14:m>
                  <m:oMath xmlns:m="http://schemas.openxmlformats.org/officeDocument/2006/math">
                    <m:r>
                      <a:rPr lang="en-US" sz="4100" i="1" dirty="0" smtClean="0">
                        <a:solidFill>
                          <a:schemeClr val="dk1"/>
                        </a:solidFill>
                        <a:latin typeface="Cambria Math" panose="02040503050406030204" pitchFamily="18" charset="0"/>
                        <a:ea typeface="Calibri"/>
                        <a:cs typeface="Calibri"/>
                      </a:rPr>
                      <m:t>𝑃</m:t>
                    </m:r>
                    <m:r>
                      <a:rPr lang="en-US" sz="4100" i="1" dirty="0" smtClean="0">
                        <a:solidFill>
                          <a:schemeClr val="dk1"/>
                        </a:solidFill>
                        <a:latin typeface="Cambria Math" panose="02040503050406030204" pitchFamily="18" charset="0"/>
                        <a:ea typeface="Calibri"/>
                        <a:cs typeface="Calibri"/>
                      </a:rPr>
                      <m:t> = 10 − </m:t>
                    </m:r>
                    <m:r>
                      <a:rPr lang="en-US" sz="4100" i="1" dirty="0" smtClean="0">
                        <a:solidFill>
                          <a:schemeClr val="dk1"/>
                        </a:solidFill>
                        <a:latin typeface="Cambria Math" panose="02040503050406030204" pitchFamily="18" charset="0"/>
                        <a:ea typeface="Calibri"/>
                        <a:cs typeface="Calibri"/>
                      </a:rPr>
                      <m:t>𝑄</m:t>
                    </m:r>
                    <m:r>
                      <a:rPr lang="en-US" sz="4100" i="1" dirty="0" smtClean="0">
                        <a:solidFill>
                          <a:schemeClr val="dk1"/>
                        </a:solidFill>
                        <a:latin typeface="Cambria Math" panose="02040503050406030204" pitchFamily="18" charset="0"/>
                        <a:ea typeface="Calibri"/>
                        <a:cs typeface="Calibri"/>
                      </a:rPr>
                      <m:t> </m:t>
                    </m:r>
                  </m:oMath>
                </a14:m>
                <a:r>
                  <a:rPr lang="en-US" sz="4100" dirty="0">
                    <a:solidFill>
                      <a:schemeClr val="dk1"/>
                    </a:solidFill>
                    <a:latin typeface="Calibri"/>
                    <a:ea typeface="Calibri"/>
                    <a:cs typeface="Calibri"/>
                  </a:rPr>
                  <a:t>and </a:t>
                </a:r>
                <a14:m>
                  <m:oMath xmlns:m="http://schemas.openxmlformats.org/officeDocument/2006/math">
                    <m:r>
                      <a:rPr lang="en-US" sz="4100" i="1" dirty="0" smtClean="0">
                        <a:solidFill>
                          <a:schemeClr val="dk1"/>
                        </a:solidFill>
                        <a:latin typeface="Cambria Math" panose="02040503050406030204" pitchFamily="18" charset="0"/>
                        <a:ea typeface="Calibri"/>
                        <a:cs typeface="Calibri"/>
                      </a:rPr>
                      <m:t>𝑃</m:t>
                    </m:r>
                    <m:r>
                      <a:rPr lang="en-US" sz="4100" i="1" dirty="0" smtClean="0">
                        <a:solidFill>
                          <a:schemeClr val="dk1"/>
                        </a:solidFill>
                        <a:latin typeface="Cambria Math" panose="02040503050406030204" pitchFamily="18" charset="0"/>
                        <a:ea typeface="Calibri"/>
                        <a:cs typeface="Calibri"/>
                      </a:rPr>
                      <m:t> = 12 − </m:t>
                    </m:r>
                    <m:r>
                      <a:rPr lang="en-US" sz="4100" i="1" dirty="0" smtClean="0">
                        <a:solidFill>
                          <a:schemeClr val="dk1"/>
                        </a:solidFill>
                        <a:latin typeface="Cambria Math" panose="02040503050406030204" pitchFamily="18" charset="0"/>
                        <a:ea typeface="Calibri"/>
                        <a:cs typeface="Calibri"/>
                      </a:rPr>
                      <m:t>𝑄</m:t>
                    </m:r>
                  </m:oMath>
                </a14:m>
                <a:r>
                  <a:rPr lang="en-US" sz="4100" dirty="0">
                    <a:solidFill>
                      <a:schemeClr val="dk1"/>
                    </a:solidFill>
                    <a:latin typeface="Calibri"/>
                    <a:ea typeface="Calibri"/>
                    <a:cs typeface="Calibri"/>
                  </a:rPr>
                  <a:t>. Marginal cost of production MC = $2. If the profit-maximizing two-part price (usage fee) P = $ 3, calculate revenue. Show your work. (assume that the membership fee for both consumers must be the same). (4 pts) </a:t>
                </a:r>
              </a:p>
              <a:p>
                <a:endParaRPr lang="en-US" sz="4100" dirty="0">
                  <a:solidFill>
                    <a:schemeClr val="dk1"/>
                  </a:solidFill>
                  <a:latin typeface="Calibri"/>
                  <a:ea typeface="Calibri"/>
                  <a:cs typeface="Calibri"/>
                </a:endParaRPr>
              </a:p>
              <a:p>
                <a:r>
                  <a:rPr lang="en-US" sz="4100" dirty="0">
                    <a:solidFill>
                      <a:schemeClr val="dk1"/>
                    </a:solidFill>
                    <a:latin typeface="Calibri"/>
                    <a:ea typeface="Calibri"/>
                    <a:cs typeface="Calibri"/>
                  </a:rPr>
                  <a:t>Membership fee t = 0.5*7*7 = $ 24.5 (1 pt) </a:t>
                </a:r>
              </a:p>
              <a:p>
                <a:r>
                  <a:rPr lang="en-US" sz="4100" dirty="0">
                    <a:solidFill>
                      <a:schemeClr val="dk1"/>
                    </a:solidFill>
                    <a:latin typeface="Calibri"/>
                    <a:ea typeface="Calibri"/>
                    <a:cs typeface="Calibri"/>
                  </a:rPr>
                  <a:t>at P = 3 </a:t>
                </a:r>
              </a:p>
              <a:p>
                <a:r>
                  <a:rPr lang="en-US" sz="4100" dirty="0">
                    <a:solidFill>
                      <a:schemeClr val="dk1"/>
                    </a:solidFill>
                    <a:latin typeface="Calibri"/>
                    <a:ea typeface="Calibri"/>
                    <a:cs typeface="Calibri"/>
                  </a:rPr>
                  <a:t>Q1 = 7 (1 pt) </a:t>
                </a:r>
              </a:p>
              <a:p>
                <a:r>
                  <a:rPr lang="en-US" sz="4100" dirty="0">
                    <a:solidFill>
                      <a:schemeClr val="dk1"/>
                    </a:solidFill>
                    <a:latin typeface="Calibri"/>
                    <a:ea typeface="Calibri"/>
                    <a:cs typeface="Calibri"/>
                  </a:rPr>
                  <a:t>Q2 = 9 (1 pt) </a:t>
                </a:r>
              </a:p>
              <a:p>
                <a:r>
                  <a:rPr lang="en-US" sz="4100" dirty="0">
                    <a:solidFill>
                      <a:schemeClr val="dk1"/>
                    </a:solidFill>
                    <a:latin typeface="Calibri"/>
                    <a:ea typeface="Calibri"/>
                    <a:cs typeface="Calibri"/>
                  </a:rPr>
                  <a:t>R = membership + sales = 2*24.5 +3(7+9) = 97 (direct final answer with the values shown 4 pts) </a:t>
                </a:r>
              </a:p>
              <a:p>
                <a:r>
                  <a:rPr lang="en-CA" sz="4100" dirty="0">
                    <a:solidFill>
                      <a:schemeClr val="dk1"/>
                    </a:solidFill>
                    <a:latin typeface="Calibri"/>
                    <a:ea typeface="Calibri"/>
                    <a:cs typeface="Calibri"/>
                  </a:rPr>
                  <a:t>loss.</a:t>
                </a:r>
              </a:p>
              <a:p>
                <a:pPr marL="131445" marR="0" lvl="0" indent="0" algn="l" rtl="0">
                  <a:lnSpc>
                    <a:spcPct val="100000"/>
                  </a:lnSpc>
                  <a:spcBef>
                    <a:spcPts val="360"/>
                  </a:spcBef>
                  <a:spcAft>
                    <a:spcPts val="0"/>
                  </a:spcAft>
                  <a:buClr>
                    <a:schemeClr val="dk1"/>
                  </a:buClr>
                  <a:buSzPts val="1800"/>
                  <a:buFont typeface="Arial"/>
                  <a:buNone/>
                </a:pPr>
                <a:endParaRPr sz="3200" b="0" i="0" u="none" strike="noStrike" cap="none" dirty="0">
                  <a:solidFill>
                    <a:schemeClr val="dk1"/>
                  </a:solidFill>
                  <a:latin typeface="Calibri"/>
                  <a:ea typeface="Calibri"/>
                  <a:cs typeface="Calibri"/>
                  <a:sym typeface="Calibri"/>
                </a:endParaRPr>
              </a:p>
              <a:p>
                <a:pPr marL="131445" marR="0" lvl="0" indent="0" algn="l" rtl="0">
                  <a:lnSpc>
                    <a:spcPct val="100000"/>
                  </a:lnSpc>
                  <a:spcBef>
                    <a:spcPts val="360"/>
                  </a:spcBef>
                  <a:spcAft>
                    <a:spcPts val="0"/>
                  </a:spcAft>
                  <a:buClr>
                    <a:schemeClr val="dk1"/>
                  </a:buClr>
                  <a:buSzPts val="1800"/>
                  <a:buFont typeface="Arial"/>
                  <a:buNone/>
                </a:pPr>
                <a:endParaRPr sz="3200" b="1" i="1" u="none" strike="noStrike" cap="none" dirty="0">
                  <a:solidFill>
                    <a:schemeClr val="dk1"/>
                  </a:solidFill>
                  <a:latin typeface="Calibri"/>
                  <a:ea typeface="Calibri"/>
                  <a:cs typeface="Calibri"/>
                  <a:sym typeface="Calibri"/>
                </a:endParaRPr>
              </a:p>
              <a:p>
                <a:pPr marL="588645" marR="0" lvl="1" indent="0" algn="l" rtl="0">
                  <a:lnSpc>
                    <a:spcPct val="100000"/>
                  </a:lnSpc>
                  <a:spcBef>
                    <a:spcPts val="360"/>
                  </a:spcBef>
                  <a:spcAft>
                    <a:spcPts val="0"/>
                  </a:spcAft>
                  <a:buClr>
                    <a:schemeClr val="dk1"/>
                  </a:buClr>
                  <a:buSzPts val="1575"/>
                  <a:buFont typeface="Arial"/>
                  <a:buNone/>
                </a:pPr>
                <a:endParaRPr sz="2800" b="1" i="1" u="none" strike="noStrike" cap="none" dirty="0">
                  <a:solidFill>
                    <a:schemeClr val="dk1"/>
                  </a:solidFill>
                  <a:latin typeface="Calibri"/>
                  <a:ea typeface="Calibri"/>
                  <a:cs typeface="Calibri"/>
                  <a:sym typeface="Calibri"/>
                </a:endParaRPr>
              </a:p>
            </p:txBody>
          </p:sp>
        </mc:Choice>
        <mc:Fallback>
          <p:sp>
            <p:nvSpPr>
              <p:cNvPr id="865" name="Google Shape;865;p49"/>
              <p:cNvSpPr txBox="1">
                <a:spLocks noRot="1" noChangeAspect="1" noMove="1" noResize="1" noEditPoints="1" noAdjustHandles="1" noChangeArrowheads="1" noChangeShapeType="1" noTextEdit="1"/>
              </p:cNvSpPr>
              <p:nvPr/>
            </p:nvSpPr>
            <p:spPr>
              <a:xfrm>
                <a:off x="1409833" y="1722564"/>
                <a:ext cx="13979324" cy="6738037"/>
              </a:xfrm>
              <a:prstGeom prst="rect">
                <a:avLst/>
              </a:prstGeom>
              <a:blipFill>
                <a:blip r:embed="rId6"/>
                <a:stretch>
                  <a:fillRect l="-1439" t="-3077" r="-2181"/>
                </a:stretch>
              </a:blipFill>
              <a:ln>
                <a:noFill/>
              </a:ln>
            </p:spPr>
            <p:txBody>
              <a:bodyPr/>
              <a:lstStyle/>
              <a:p>
                <a:r>
                  <a:rPr lang="en-CA">
                    <a:noFill/>
                  </a:rPr>
                  <a:t> </a:t>
                </a:r>
              </a:p>
            </p:txBody>
          </p:sp>
        </mc:Fallback>
      </mc:AlternateContent>
    </p:spTree>
    <p:extLst>
      <p:ext uri="{BB962C8B-B14F-4D97-AF65-F5344CB8AC3E}">
        <p14:creationId xmlns:p14="http://schemas.microsoft.com/office/powerpoint/2010/main" val="6267590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pic>
        <p:nvPicPr>
          <p:cNvPr id="179" name="Google Shape;179;g163cb9901b5_1_13"/>
          <p:cNvPicPr preferRelativeResize="0"/>
          <p:nvPr/>
        </p:nvPicPr>
        <p:blipFill rotWithShape="1">
          <a:blip r:embed="rId3">
            <a:alphaModFix/>
          </a:blip>
          <a:srcRect b="619"/>
          <a:stretch/>
        </p:blipFill>
        <p:spPr>
          <a:xfrm rot="2700000">
            <a:off x="16270669" y="-98947"/>
            <a:ext cx="2072513" cy="2059669"/>
          </a:xfrm>
          <a:prstGeom prst="rect">
            <a:avLst/>
          </a:prstGeom>
          <a:noFill/>
          <a:ln>
            <a:noFill/>
          </a:ln>
        </p:spPr>
      </p:pic>
      <p:grpSp>
        <p:nvGrpSpPr>
          <p:cNvPr id="180" name="Google Shape;180;g163cb9901b5_1_13"/>
          <p:cNvGrpSpPr/>
          <p:nvPr/>
        </p:nvGrpSpPr>
        <p:grpSpPr>
          <a:xfrm>
            <a:off x="0" y="8843309"/>
            <a:ext cx="18287996" cy="3230764"/>
            <a:chOff x="0" y="-38100"/>
            <a:chExt cx="4816592" cy="850900"/>
          </a:xfrm>
        </p:grpSpPr>
        <p:sp>
          <p:nvSpPr>
            <p:cNvPr id="181" name="Google Shape;181;g163cb9901b5_1_13"/>
            <p:cNvSpPr/>
            <p:nvPr/>
          </p:nvSpPr>
          <p:spPr>
            <a:xfrm>
              <a:off x="0" y="0"/>
              <a:ext cx="4816592" cy="342131"/>
            </a:xfrm>
            <a:custGeom>
              <a:avLst/>
              <a:gdLst/>
              <a:ahLst/>
              <a:cxnLst/>
              <a:rect l="l" t="t" r="r" b="b"/>
              <a:pathLst>
                <a:path w="4816592" h="342131" extrusionOk="0">
                  <a:moveTo>
                    <a:pt x="0" y="0"/>
                  </a:moveTo>
                  <a:lnTo>
                    <a:pt x="4816592" y="0"/>
                  </a:lnTo>
                  <a:lnTo>
                    <a:pt x="4816592" y="342131"/>
                  </a:lnTo>
                  <a:lnTo>
                    <a:pt x="0" y="342131"/>
                  </a:lnTo>
                  <a:close/>
                </a:path>
              </a:pathLst>
            </a:custGeom>
            <a:solidFill>
              <a:srgbClr val="FEC099"/>
            </a:solidFill>
            <a:ln>
              <a:noFill/>
            </a:ln>
          </p:spPr>
          <p:txBody>
            <a:bodyPr/>
            <a:lstStyle/>
            <a:p>
              <a:endParaRPr lang="en-CA"/>
            </a:p>
          </p:txBody>
        </p:sp>
        <p:sp>
          <p:nvSpPr>
            <p:cNvPr id="182" name="Google Shape;182;g163cb9901b5_1_13"/>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pic>
        <p:nvPicPr>
          <p:cNvPr id="183" name="Google Shape;183;g163cb9901b5_1_13"/>
          <p:cNvPicPr preferRelativeResize="0"/>
          <p:nvPr/>
        </p:nvPicPr>
        <p:blipFill rotWithShape="1">
          <a:blip r:embed="rId4">
            <a:alphaModFix/>
          </a:blip>
          <a:srcRect/>
          <a:stretch/>
        </p:blipFill>
        <p:spPr>
          <a:xfrm>
            <a:off x="107745" y="9061043"/>
            <a:ext cx="1716191" cy="1175659"/>
          </a:xfrm>
          <a:prstGeom prst="rect">
            <a:avLst/>
          </a:prstGeom>
          <a:noFill/>
          <a:ln>
            <a:noFill/>
          </a:ln>
        </p:spPr>
      </p:pic>
      <p:pic>
        <p:nvPicPr>
          <p:cNvPr id="184" name="Google Shape;184;g163cb9901b5_1_13"/>
          <p:cNvPicPr preferRelativeResize="0"/>
          <p:nvPr/>
        </p:nvPicPr>
        <p:blipFill rotWithShape="1">
          <a:blip r:embed="rId5">
            <a:alphaModFix/>
          </a:blip>
          <a:srcRect/>
          <a:stretch/>
        </p:blipFill>
        <p:spPr>
          <a:xfrm>
            <a:off x="15845978" y="7130810"/>
            <a:ext cx="2733798" cy="3538897"/>
          </a:xfrm>
          <a:prstGeom prst="rect">
            <a:avLst/>
          </a:prstGeom>
          <a:noFill/>
          <a:ln>
            <a:noFill/>
          </a:ln>
        </p:spPr>
      </p:pic>
      <p:sp>
        <p:nvSpPr>
          <p:cNvPr id="185" name="Google Shape;185;g163cb9901b5_1_13"/>
          <p:cNvSpPr txBox="1">
            <a:spLocks noGrp="1"/>
          </p:cNvSpPr>
          <p:nvPr>
            <p:ph type="body" idx="1"/>
          </p:nvPr>
        </p:nvSpPr>
        <p:spPr>
          <a:xfrm>
            <a:off x="4073550" y="4003200"/>
            <a:ext cx="10140900" cy="2280600"/>
          </a:xfrm>
          <a:prstGeom prst="rect">
            <a:avLst/>
          </a:prstGeom>
          <a:noFill/>
          <a:ln>
            <a:noFill/>
          </a:ln>
        </p:spPr>
        <p:txBody>
          <a:bodyPr spcFirstLastPara="1" wrap="square" lIns="91425" tIns="45700" rIns="91425" bIns="45700" anchor="t" anchorCtr="0">
            <a:normAutofit/>
          </a:bodyPr>
          <a:lstStyle/>
          <a:p>
            <a:pPr marL="131445" lvl="0" indent="0" algn="l" rtl="0">
              <a:lnSpc>
                <a:spcPct val="100000"/>
              </a:lnSpc>
              <a:spcBef>
                <a:spcPts val="360"/>
              </a:spcBef>
              <a:spcAft>
                <a:spcPts val="0"/>
              </a:spcAft>
              <a:buSzPts val="4500"/>
              <a:buNone/>
            </a:pPr>
            <a:r>
              <a:rPr lang="en-US" sz="8000" b="1"/>
              <a:t>DEMAND AND SUPPLY</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857"/>
        <p:cNvGrpSpPr/>
        <p:nvPr/>
      </p:nvGrpSpPr>
      <p:grpSpPr>
        <a:xfrm>
          <a:off x="0" y="0"/>
          <a:ext cx="0" cy="0"/>
          <a:chOff x="0" y="0"/>
          <a:chExt cx="0" cy="0"/>
        </a:xfrm>
      </p:grpSpPr>
      <p:pic>
        <p:nvPicPr>
          <p:cNvPr id="858" name="Google Shape;858;p49"/>
          <p:cNvPicPr preferRelativeResize="0"/>
          <p:nvPr/>
        </p:nvPicPr>
        <p:blipFill rotWithShape="1">
          <a:blip r:embed="rId3">
            <a:alphaModFix/>
          </a:blip>
          <a:srcRect b="619"/>
          <a:stretch/>
        </p:blipFill>
        <p:spPr>
          <a:xfrm rot="2700000">
            <a:off x="16270669" y="-98947"/>
            <a:ext cx="2072513" cy="2059669"/>
          </a:xfrm>
          <a:prstGeom prst="rect">
            <a:avLst/>
          </a:prstGeom>
          <a:noFill/>
          <a:ln>
            <a:noFill/>
          </a:ln>
        </p:spPr>
      </p:pic>
      <p:grpSp>
        <p:nvGrpSpPr>
          <p:cNvPr id="859" name="Google Shape;859;p49"/>
          <p:cNvGrpSpPr/>
          <p:nvPr/>
        </p:nvGrpSpPr>
        <p:grpSpPr>
          <a:xfrm>
            <a:off x="0" y="8843309"/>
            <a:ext cx="18287996" cy="3230764"/>
            <a:chOff x="0" y="-38100"/>
            <a:chExt cx="4816592" cy="850900"/>
          </a:xfrm>
        </p:grpSpPr>
        <p:sp>
          <p:nvSpPr>
            <p:cNvPr id="860" name="Google Shape;860;p49"/>
            <p:cNvSpPr/>
            <p:nvPr/>
          </p:nvSpPr>
          <p:spPr>
            <a:xfrm>
              <a:off x="0" y="0"/>
              <a:ext cx="4816592" cy="342131"/>
            </a:xfrm>
            <a:custGeom>
              <a:avLst/>
              <a:gdLst/>
              <a:ahLst/>
              <a:cxnLst/>
              <a:rect l="l" t="t" r="r" b="b"/>
              <a:pathLst>
                <a:path w="4816592" h="342131" extrusionOk="0">
                  <a:moveTo>
                    <a:pt x="0" y="0"/>
                  </a:moveTo>
                  <a:lnTo>
                    <a:pt x="4816592" y="0"/>
                  </a:lnTo>
                  <a:lnTo>
                    <a:pt x="4816592" y="342131"/>
                  </a:lnTo>
                  <a:lnTo>
                    <a:pt x="0" y="342131"/>
                  </a:lnTo>
                  <a:close/>
                </a:path>
              </a:pathLst>
            </a:custGeom>
            <a:solidFill>
              <a:srgbClr val="FEC099"/>
            </a:solidFill>
            <a:ln>
              <a:noFill/>
            </a:ln>
          </p:spPr>
          <p:txBody>
            <a:bodyPr/>
            <a:lstStyle/>
            <a:p>
              <a:endParaRPr lang="en-CA"/>
            </a:p>
          </p:txBody>
        </p:sp>
        <p:sp>
          <p:nvSpPr>
            <p:cNvPr id="861" name="Google Shape;861;p49"/>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pic>
        <p:nvPicPr>
          <p:cNvPr id="862" name="Google Shape;862;p49"/>
          <p:cNvPicPr preferRelativeResize="0"/>
          <p:nvPr/>
        </p:nvPicPr>
        <p:blipFill rotWithShape="1">
          <a:blip r:embed="rId4">
            <a:alphaModFix/>
          </a:blip>
          <a:srcRect/>
          <a:stretch/>
        </p:blipFill>
        <p:spPr>
          <a:xfrm>
            <a:off x="107745" y="9061043"/>
            <a:ext cx="1716191" cy="1175659"/>
          </a:xfrm>
          <a:prstGeom prst="rect">
            <a:avLst/>
          </a:prstGeom>
          <a:noFill/>
          <a:ln>
            <a:noFill/>
          </a:ln>
        </p:spPr>
      </p:pic>
      <p:pic>
        <p:nvPicPr>
          <p:cNvPr id="863" name="Google Shape;863;p49"/>
          <p:cNvPicPr preferRelativeResize="0"/>
          <p:nvPr/>
        </p:nvPicPr>
        <p:blipFill rotWithShape="1">
          <a:blip r:embed="rId5">
            <a:alphaModFix/>
          </a:blip>
          <a:srcRect/>
          <a:stretch/>
        </p:blipFill>
        <p:spPr>
          <a:xfrm>
            <a:off x="15845978" y="7130810"/>
            <a:ext cx="2733798" cy="3538897"/>
          </a:xfrm>
          <a:prstGeom prst="rect">
            <a:avLst/>
          </a:prstGeom>
          <a:noFill/>
          <a:ln>
            <a:noFill/>
          </a:ln>
        </p:spPr>
      </p:pic>
      <p:sp>
        <p:nvSpPr>
          <p:cNvPr id="864" name="Google Shape;864;p49"/>
          <p:cNvSpPr txBox="1"/>
          <p:nvPr/>
        </p:nvSpPr>
        <p:spPr>
          <a:xfrm>
            <a:off x="4051250" y="359376"/>
            <a:ext cx="8229600" cy="1143000"/>
          </a:xfrm>
          <a:prstGeom prst="rect">
            <a:avLst/>
          </a:prstGeom>
          <a:noFill/>
          <a:ln>
            <a:noFill/>
          </a:ln>
        </p:spPr>
        <p:txBody>
          <a:bodyPr spcFirstLastPara="1" wrap="square" lIns="91425" tIns="45700" rIns="91425" bIns="45700" anchor="ctr" anchorCtr="0">
            <a:normAutofit/>
          </a:bodyPr>
          <a:lstStyle/>
          <a:p>
            <a:pPr marL="131445" marR="0" lvl="0" indent="0" algn="ctr" rtl="0">
              <a:lnSpc>
                <a:spcPct val="100000"/>
              </a:lnSpc>
              <a:spcBef>
                <a:spcPts val="0"/>
              </a:spcBef>
              <a:spcAft>
                <a:spcPts val="0"/>
              </a:spcAft>
              <a:buClr>
                <a:schemeClr val="dk1"/>
              </a:buClr>
              <a:buSzPts val="2475"/>
              <a:buFont typeface="Calibri"/>
              <a:buNone/>
            </a:pPr>
            <a:r>
              <a:rPr lang="en-US" sz="4400" b="1" i="0" u="none" strike="noStrike" cap="none" dirty="0">
                <a:solidFill>
                  <a:schemeClr val="dk1"/>
                </a:solidFill>
                <a:latin typeface="Calibri"/>
                <a:ea typeface="Calibri"/>
                <a:cs typeface="Calibri"/>
                <a:sym typeface="Calibri"/>
              </a:rPr>
              <a:t>Question </a:t>
            </a:r>
            <a:r>
              <a:rPr lang="en-US" sz="4400" b="1" dirty="0">
                <a:solidFill>
                  <a:schemeClr val="dk1"/>
                </a:solidFill>
                <a:latin typeface="Calibri"/>
                <a:ea typeface="Calibri"/>
                <a:cs typeface="Calibri"/>
                <a:sym typeface="Calibri"/>
              </a:rPr>
              <a:t>20</a:t>
            </a:r>
            <a:endParaRPr dirty="0"/>
          </a:p>
        </p:txBody>
      </p:sp>
      <p:sp>
        <p:nvSpPr>
          <p:cNvPr id="865" name="Google Shape;865;p49"/>
          <p:cNvSpPr txBox="1"/>
          <p:nvPr/>
        </p:nvSpPr>
        <p:spPr>
          <a:xfrm>
            <a:off x="1409833" y="1722565"/>
            <a:ext cx="12228346" cy="3553204"/>
          </a:xfrm>
          <a:prstGeom prst="rect">
            <a:avLst/>
          </a:prstGeom>
          <a:noFill/>
          <a:ln>
            <a:noFill/>
          </a:ln>
        </p:spPr>
        <p:txBody>
          <a:bodyPr spcFirstLastPara="1" wrap="square" lIns="91425" tIns="45700" rIns="91425" bIns="45700" anchor="t" anchorCtr="0">
            <a:normAutofit fontScale="70000" lnSpcReduction="20000"/>
          </a:bodyPr>
          <a:lstStyle/>
          <a:p>
            <a:r>
              <a:rPr lang="en-CA" sz="4600" dirty="0">
                <a:solidFill>
                  <a:schemeClr val="dk1"/>
                </a:solidFill>
                <a:latin typeface="Calibri"/>
                <a:ea typeface="Calibri"/>
                <a:cs typeface="Calibri"/>
              </a:rPr>
              <a:t>This diagram compares perfect competition, perfect price discrimination, and uniform</a:t>
            </a:r>
          </a:p>
          <a:p>
            <a:r>
              <a:rPr lang="en-CA" sz="4600" dirty="0">
                <a:solidFill>
                  <a:schemeClr val="dk1"/>
                </a:solidFill>
                <a:latin typeface="Calibri"/>
                <a:ea typeface="Calibri"/>
                <a:cs typeface="Calibri"/>
              </a:rPr>
              <a:t>monopoly pricing. Which statement is correct?</a:t>
            </a:r>
          </a:p>
          <a:p>
            <a:endParaRPr lang="en-CA" sz="4600" dirty="0">
              <a:solidFill>
                <a:schemeClr val="dk1"/>
              </a:solidFill>
              <a:latin typeface="Calibri"/>
              <a:ea typeface="Calibri"/>
              <a:cs typeface="Calibri"/>
            </a:endParaRPr>
          </a:p>
          <a:p>
            <a:pPr marL="914400" indent="-914400">
              <a:buFont typeface="+mj-lt"/>
              <a:buAutoNum type="alphaUcPeriod"/>
            </a:pPr>
            <a:r>
              <a:rPr lang="en-CA" sz="4600" b="1" dirty="0">
                <a:solidFill>
                  <a:schemeClr val="dk1"/>
                </a:solidFill>
                <a:latin typeface="Calibri"/>
                <a:ea typeface="Calibri"/>
                <a:cs typeface="Calibri"/>
              </a:rPr>
              <a:t>Under uniform monopoly pricing, consumer surplus is A.</a:t>
            </a:r>
          </a:p>
          <a:p>
            <a:pPr marL="914400" indent="-914400">
              <a:buFont typeface="+mj-lt"/>
              <a:buAutoNum type="alphaUcPeriod"/>
            </a:pPr>
            <a:r>
              <a:rPr lang="en-CA" sz="4600" dirty="0">
                <a:solidFill>
                  <a:schemeClr val="dk1"/>
                </a:solidFill>
                <a:latin typeface="Calibri"/>
                <a:ea typeface="Calibri"/>
                <a:cs typeface="Calibri"/>
              </a:rPr>
              <a:t>Under perfect price discrimination, consumer surplus is A.</a:t>
            </a:r>
          </a:p>
          <a:p>
            <a:pPr marL="914400" indent="-914400">
              <a:buFont typeface="+mj-lt"/>
              <a:buAutoNum type="alphaUcPeriod"/>
            </a:pPr>
            <a:r>
              <a:rPr lang="en-CA" sz="4600" dirty="0">
                <a:solidFill>
                  <a:schemeClr val="dk1"/>
                </a:solidFill>
                <a:latin typeface="Calibri"/>
                <a:ea typeface="Calibri"/>
                <a:cs typeface="Calibri"/>
              </a:rPr>
              <a:t>Under perfect competition, producer surplus is D.</a:t>
            </a:r>
          </a:p>
          <a:p>
            <a:pPr marL="914400" indent="-914400">
              <a:buFont typeface="+mj-lt"/>
              <a:buAutoNum type="alphaUcPeriod"/>
            </a:pPr>
            <a:r>
              <a:rPr lang="en-CA" sz="4600" dirty="0">
                <a:solidFill>
                  <a:schemeClr val="dk1"/>
                </a:solidFill>
                <a:latin typeface="Calibri"/>
                <a:ea typeface="Calibri"/>
                <a:cs typeface="Calibri"/>
              </a:rPr>
              <a:t>Only perfect competition avoids deadweight loss.</a:t>
            </a:r>
          </a:p>
          <a:p>
            <a:pPr marL="131445" marR="0" lvl="0" indent="0" algn="l" rtl="0">
              <a:lnSpc>
                <a:spcPct val="100000"/>
              </a:lnSpc>
              <a:spcBef>
                <a:spcPts val="360"/>
              </a:spcBef>
              <a:spcAft>
                <a:spcPts val="0"/>
              </a:spcAft>
              <a:buClr>
                <a:schemeClr val="dk1"/>
              </a:buClr>
              <a:buSzPts val="1800"/>
              <a:buFont typeface="Arial"/>
              <a:buNone/>
            </a:pPr>
            <a:endParaRPr sz="3200" b="0" u="none" strike="noStrike" cap="none" dirty="0">
              <a:solidFill>
                <a:schemeClr val="dk1"/>
              </a:solidFill>
              <a:latin typeface="Calibri"/>
              <a:ea typeface="Calibri"/>
              <a:cs typeface="Calibri"/>
              <a:sym typeface="Calibri"/>
            </a:endParaRPr>
          </a:p>
          <a:p>
            <a:pPr marL="131445" marR="0" lvl="0" indent="0" algn="l" rtl="0">
              <a:lnSpc>
                <a:spcPct val="100000"/>
              </a:lnSpc>
              <a:spcBef>
                <a:spcPts val="360"/>
              </a:spcBef>
              <a:spcAft>
                <a:spcPts val="0"/>
              </a:spcAft>
              <a:buClr>
                <a:schemeClr val="dk1"/>
              </a:buClr>
              <a:buSzPts val="1800"/>
              <a:buFont typeface="Arial"/>
              <a:buNone/>
            </a:pPr>
            <a:endParaRPr sz="3200" b="1" u="none" strike="noStrike" cap="none" dirty="0">
              <a:solidFill>
                <a:schemeClr val="dk1"/>
              </a:solidFill>
              <a:latin typeface="Calibri"/>
              <a:ea typeface="Calibri"/>
              <a:cs typeface="Calibri"/>
              <a:sym typeface="Calibri"/>
            </a:endParaRPr>
          </a:p>
          <a:p>
            <a:pPr marL="588645" marR="0" lvl="1" indent="0" algn="l" rtl="0">
              <a:lnSpc>
                <a:spcPct val="100000"/>
              </a:lnSpc>
              <a:spcBef>
                <a:spcPts val="360"/>
              </a:spcBef>
              <a:spcAft>
                <a:spcPts val="0"/>
              </a:spcAft>
              <a:buClr>
                <a:schemeClr val="dk1"/>
              </a:buClr>
              <a:buSzPts val="1575"/>
              <a:buFont typeface="Arial"/>
              <a:buNone/>
            </a:pPr>
            <a:endParaRPr sz="2800" b="1" u="none" strike="noStrike" cap="none" dirty="0">
              <a:solidFill>
                <a:schemeClr val="dk1"/>
              </a:solidFill>
              <a:latin typeface="Calibri"/>
              <a:ea typeface="Calibri"/>
              <a:cs typeface="Calibri"/>
              <a:sym typeface="Calibri"/>
            </a:endParaRPr>
          </a:p>
        </p:txBody>
      </p:sp>
      <p:pic>
        <p:nvPicPr>
          <p:cNvPr id="3" name="Picture 2" descr="A diagram of a graph&#10;&#10;Description automatically generated">
            <a:extLst>
              <a:ext uri="{FF2B5EF4-FFF2-40B4-BE49-F238E27FC236}">
                <a16:creationId xmlns:a16="http://schemas.microsoft.com/office/drawing/2014/main" id="{DF83475E-6505-6B26-AF26-0F1F25E5F822}"/>
              </a:ext>
            </a:extLst>
          </p:cNvPr>
          <p:cNvPicPr>
            <a:picLocks noChangeAspect="1"/>
          </p:cNvPicPr>
          <p:nvPr/>
        </p:nvPicPr>
        <p:blipFill>
          <a:blip r:embed="rId6"/>
          <a:stretch>
            <a:fillRect/>
          </a:stretch>
        </p:blipFill>
        <p:spPr>
          <a:xfrm>
            <a:off x="8307421" y="5184355"/>
            <a:ext cx="6640477" cy="3763421"/>
          </a:xfrm>
          <a:prstGeom prst="rect">
            <a:avLst/>
          </a:prstGeom>
        </p:spPr>
      </p:pic>
    </p:spTree>
    <p:extLst>
      <p:ext uri="{BB962C8B-B14F-4D97-AF65-F5344CB8AC3E}">
        <p14:creationId xmlns:p14="http://schemas.microsoft.com/office/powerpoint/2010/main" val="309733854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857"/>
        <p:cNvGrpSpPr/>
        <p:nvPr/>
      </p:nvGrpSpPr>
      <p:grpSpPr>
        <a:xfrm>
          <a:off x="0" y="0"/>
          <a:ext cx="0" cy="0"/>
          <a:chOff x="0" y="0"/>
          <a:chExt cx="0" cy="0"/>
        </a:xfrm>
      </p:grpSpPr>
      <p:pic>
        <p:nvPicPr>
          <p:cNvPr id="858" name="Google Shape;858;p49"/>
          <p:cNvPicPr preferRelativeResize="0"/>
          <p:nvPr/>
        </p:nvPicPr>
        <p:blipFill rotWithShape="1">
          <a:blip r:embed="rId3">
            <a:alphaModFix/>
          </a:blip>
          <a:srcRect b="619"/>
          <a:stretch/>
        </p:blipFill>
        <p:spPr>
          <a:xfrm rot="2700000">
            <a:off x="16270669" y="-98947"/>
            <a:ext cx="2072513" cy="2059669"/>
          </a:xfrm>
          <a:prstGeom prst="rect">
            <a:avLst/>
          </a:prstGeom>
          <a:noFill/>
          <a:ln>
            <a:noFill/>
          </a:ln>
        </p:spPr>
      </p:pic>
      <p:grpSp>
        <p:nvGrpSpPr>
          <p:cNvPr id="859" name="Google Shape;859;p49"/>
          <p:cNvGrpSpPr/>
          <p:nvPr/>
        </p:nvGrpSpPr>
        <p:grpSpPr>
          <a:xfrm>
            <a:off x="0" y="8843309"/>
            <a:ext cx="18287996" cy="3230764"/>
            <a:chOff x="0" y="-38100"/>
            <a:chExt cx="4816592" cy="850900"/>
          </a:xfrm>
        </p:grpSpPr>
        <p:sp>
          <p:nvSpPr>
            <p:cNvPr id="860" name="Google Shape;860;p49"/>
            <p:cNvSpPr/>
            <p:nvPr/>
          </p:nvSpPr>
          <p:spPr>
            <a:xfrm>
              <a:off x="0" y="0"/>
              <a:ext cx="4816592" cy="342131"/>
            </a:xfrm>
            <a:custGeom>
              <a:avLst/>
              <a:gdLst/>
              <a:ahLst/>
              <a:cxnLst/>
              <a:rect l="l" t="t" r="r" b="b"/>
              <a:pathLst>
                <a:path w="4816592" h="342131" extrusionOk="0">
                  <a:moveTo>
                    <a:pt x="0" y="0"/>
                  </a:moveTo>
                  <a:lnTo>
                    <a:pt x="4816592" y="0"/>
                  </a:lnTo>
                  <a:lnTo>
                    <a:pt x="4816592" y="342131"/>
                  </a:lnTo>
                  <a:lnTo>
                    <a:pt x="0" y="342131"/>
                  </a:lnTo>
                  <a:close/>
                </a:path>
              </a:pathLst>
            </a:custGeom>
            <a:solidFill>
              <a:srgbClr val="FEC099"/>
            </a:solidFill>
            <a:ln>
              <a:noFill/>
            </a:ln>
          </p:spPr>
          <p:txBody>
            <a:bodyPr/>
            <a:lstStyle/>
            <a:p>
              <a:endParaRPr lang="en-CA"/>
            </a:p>
          </p:txBody>
        </p:sp>
        <p:sp>
          <p:nvSpPr>
            <p:cNvPr id="861" name="Google Shape;861;p49"/>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pic>
        <p:nvPicPr>
          <p:cNvPr id="862" name="Google Shape;862;p49"/>
          <p:cNvPicPr preferRelativeResize="0"/>
          <p:nvPr/>
        </p:nvPicPr>
        <p:blipFill rotWithShape="1">
          <a:blip r:embed="rId4">
            <a:alphaModFix/>
          </a:blip>
          <a:srcRect/>
          <a:stretch/>
        </p:blipFill>
        <p:spPr>
          <a:xfrm>
            <a:off x="107745" y="9061043"/>
            <a:ext cx="1716191" cy="1175659"/>
          </a:xfrm>
          <a:prstGeom prst="rect">
            <a:avLst/>
          </a:prstGeom>
          <a:noFill/>
          <a:ln>
            <a:noFill/>
          </a:ln>
        </p:spPr>
      </p:pic>
      <p:pic>
        <p:nvPicPr>
          <p:cNvPr id="863" name="Google Shape;863;p49"/>
          <p:cNvPicPr preferRelativeResize="0"/>
          <p:nvPr/>
        </p:nvPicPr>
        <p:blipFill rotWithShape="1">
          <a:blip r:embed="rId5">
            <a:alphaModFix/>
          </a:blip>
          <a:srcRect/>
          <a:stretch/>
        </p:blipFill>
        <p:spPr>
          <a:xfrm>
            <a:off x="15845978" y="7130810"/>
            <a:ext cx="2733798" cy="3538897"/>
          </a:xfrm>
          <a:prstGeom prst="rect">
            <a:avLst/>
          </a:prstGeom>
          <a:noFill/>
          <a:ln>
            <a:noFill/>
          </a:ln>
        </p:spPr>
      </p:pic>
      <p:sp>
        <p:nvSpPr>
          <p:cNvPr id="864" name="Google Shape;864;p49"/>
          <p:cNvSpPr txBox="1"/>
          <p:nvPr/>
        </p:nvSpPr>
        <p:spPr>
          <a:xfrm>
            <a:off x="4051250" y="359376"/>
            <a:ext cx="8229600" cy="1143000"/>
          </a:xfrm>
          <a:prstGeom prst="rect">
            <a:avLst/>
          </a:prstGeom>
          <a:noFill/>
          <a:ln>
            <a:noFill/>
          </a:ln>
        </p:spPr>
        <p:txBody>
          <a:bodyPr spcFirstLastPara="1" wrap="square" lIns="91425" tIns="45700" rIns="91425" bIns="45700" anchor="ctr" anchorCtr="0">
            <a:normAutofit/>
          </a:bodyPr>
          <a:lstStyle/>
          <a:p>
            <a:pPr marL="131445" marR="0" lvl="0" indent="0" algn="ctr" rtl="0">
              <a:lnSpc>
                <a:spcPct val="100000"/>
              </a:lnSpc>
              <a:spcBef>
                <a:spcPts val="0"/>
              </a:spcBef>
              <a:spcAft>
                <a:spcPts val="0"/>
              </a:spcAft>
              <a:buClr>
                <a:schemeClr val="dk1"/>
              </a:buClr>
              <a:buSzPts val="2475"/>
              <a:buFont typeface="Calibri"/>
              <a:buNone/>
            </a:pPr>
            <a:r>
              <a:rPr lang="en-US" sz="4400" b="1" i="0" u="none" strike="noStrike" cap="none" dirty="0">
                <a:solidFill>
                  <a:schemeClr val="dk1"/>
                </a:solidFill>
                <a:latin typeface="Calibri"/>
                <a:ea typeface="Calibri"/>
                <a:cs typeface="Calibri"/>
                <a:sym typeface="Calibri"/>
              </a:rPr>
              <a:t>Question </a:t>
            </a:r>
            <a:r>
              <a:rPr lang="en-US" sz="4400" b="1" dirty="0">
                <a:solidFill>
                  <a:schemeClr val="dk1"/>
                </a:solidFill>
                <a:latin typeface="Calibri"/>
                <a:ea typeface="Calibri"/>
                <a:cs typeface="Calibri"/>
                <a:sym typeface="Calibri"/>
              </a:rPr>
              <a:t>21</a:t>
            </a:r>
            <a:endParaRPr dirty="0"/>
          </a:p>
        </p:txBody>
      </p:sp>
      <p:sp>
        <p:nvSpPr>
          <p:cNvPr id="865" name="Google Shape;865;p49"/>
          <p:cNvSpPr txBox="1"/>
          <p:nvPr/>
        </p:nvSpPr>
        <p:spPr>
          <a:xfrm>
            <a:off x="1409832" y="1722565"/>
            <a:ext cx="14601895" cy="4333178"/>
          </a:xfrm>
          <a:prstGeom prst="rect">
            <a:avLst/>
          </a:prstGeom>
          <a:noFill/>
          <a:ln>
            <a:noFill/>
          </a:ln>
        </p:spPr>
        <p:txBody>
          <a:bodyPr spcFirstLastPara="1" wrap="square" lIns="91425" tIns="45700" rIns="91425" bIns="45700" anchor="t" anchorCtr="0">
            <a:noAutofit/>
          </a:bodyPr>
          <a:lstStyle/>
          <a:p>
            <a:r>
              <a:rPr lang="en-CA" sz="3200" dirty="0">
                <a:solidFill>
                  <a:schemeClr val="dk1"/>
                </a:solidFill>
                <a:latin typeface="Calibri"/>
                <a:ea typeface="Calibri"/>
                <a:cs typeface="Calibri"/>
              </a:rPr>
              <a:t>The following diagram is related to two-part pricing. Assume that consumers are identical and that each consumer has the demand curve shown in each panel above. Which of the following statements is true?</a:t>
            </a:r>
          </a:p>
          <a:p>
            <a:r>
              <a:rPr lang="en-CA" sz="3200" dirty="0">
                <a:solidFill>
                  <a:schemeClr val="dk1"/>
                </a:solidFill>
                <a:latin typeface="Calibri"/>
                <a:ea typeface="Calibri"/>
                <a:cs typeface="Calibri"/>
              </a:rPr>
              <a:t>A. Under profit-maximizing two-part pricing, the per-unit price of $20.</a:t>
            </a:r>
          </a:p>
          <a:p>
            <a:r>
              <a:rPr lang="en-CA" sz="3200" dirty="0">
                <a:solidFill>
                  <a:schemeClr val="dk1"/>
                </a:solidFill>
                <a:latin typeface="Calibri"/>
                <a:ea typeface="Calibri"/>
                <a:cs typeface="Calibri"/>
              </a:rPr>
              <a:t>B. Under profit-maximizing two-part pricing, the access fee is $2,400.</a:t>
            </a:r>
          </a:p>
          <a:p>
            <a:r>
              <a:rPr lang="en-CA" sz="3200" dirty="0">
                <a:solidFill>
                  <a:schemeClr val="dk1"/>
                </a:solidFill>
                <a:latin typeface="Calibri"/>
                <a:ea typeface="Calibri"/>
                <a:cs typeface="Calibri"/>
              </a:rPr>
              <a:t>C. Under profit-maximizing two-part pricing, consumer surplus is $2,450 per</a:t>
            </a:r>
          </a:p>
          <a:p>
            <a:r>
              <a:rPr lang="en-CA" sz="3200" dirty="0">
                <a:solidFill>
                  <a:schemeClr val="dk1"/>
                </a:solidFill>
                <a:latin typeface="Calibri"/>
                <a:ea typeface="Calibri"/>
                <a:cs typeface="Calibri"/>
              </a:rPr>
              <a:t>person.</a:t>
            </a:r>
          </a:p>
          <a:p>
            <a:r>
              <a:rPr lang="en-CA" sz="3200" b="1" dirty="0">
                <a:solidFill>
                  <a:schemeClr val="dk1"/>
                </a:solidFill>
                <a:latin typeface="Calibri"/>
                <a:ea typeface="Calibri"/>
                <a:cs typeface="Calibri"/>
              </a:rPr>
              <a:t>D. None of the above.</a:t>
            </a:r>
          </a:p>
        </p:txBody>
      </p:sp>
      <p:pic>
        <p:nvPicPr>
          <p:cNvPr id="2" name="Picture 1">
            <a:extLst>
              <a:ext uri="{FF2B5EF4-FFF2-40B4-BE49-F238E27FC236}">
                <a16:creationId xmlns:a16="http://schemas.microsoft.com/office/drawing/2014/main" id="{32A21F89-54FA-6A67-E92A-D17AE5CE2DF6}"/>
              </a:ext>
            </a:extLst>
          </p:cNvPr>
          <p:cNvPicPr>
            <a:picLocks noChangeAspect="1"/>
          </p:cNvPicPr>
          <p:nvPr/>
        </p:nvPicPr>
        <p:blipFill>
          <a:blip r:embed="rId6"/>
          <a:stretch>
            <a:fillRect/>
          </a:stretch>
        </p:blipFill>
        <p:spPr>
          <a:xfrm>
            <a:off x="6845342" y="5028362"/>
            <a:ext cx="10719464" cy="3887278"/>
          </a:xfrm>
          <a:prstGeom prst="rect">
            <a:avLst/>
          </a:prstGeom>
        </p:spPr>
      </p:pic>
    </p:spTree>
    <p:extLst>
      <p:ext uri="{BB962C8B-B14F-4D97-AF65-F5344CB8AC3E}">
        <p14:creationId xmlns:p14="http://schemas.microsoft.com/office/powerpoint/2010/main" val="320369662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869"/>
        <p:cNvGrpSpPr/>
        <p:nvPr/>
      </p:nvGrpSpPr>
      <p:grpSpPr>
        <a:xfrm>
          <a:off x="0" y="0"/>
          <a:ext cx="0" cy="0"/>
          <a:chOff x="0" y="0"/>
          <a:chExt cx="0" cy="0"/>
        </a:xfrm>
      </p:grpSpPr>
      <p:pic>
        <p:nvPicPr>
          <p:cNvPr id="870" name="Google Shape;870;p50"/>
          <p:cNvPicPr preferRelativeResize="0"/>
          <p:nvPr/>
        </p:nvPicPr>
        <p:blipFill rotWithShape="1">
          <a:blip r:embed="rId3">
            <a:alphaModFix/>
          </a:blip>
          <a:srcRect b="619"/>
          <a:stretch/>
        </p:blipFill>
        <p:spPr>
          <a:xfrm rot="2700000">
            <a:off x="16270669" y="-98947"/>
            <a:ext cx="2072513" cy="2059669"/>
          </a:xfrm>
          <a:prstGeom prst="rect">
            <a:avLst/>
          </a:prstGeom>
          <a:noFill/>
          <a:ln>
            <a:noFill/>
          </a:ln>
        </p:spPr>
      </p:pic>
      <p:grpSp>
        <p:nvGrpSpPr>
          <p:cNvPr id="871" name="Google Shape;871;p50"/>
          <p:cNvGrpSpPr/>
          <p:nvPr/>
        </p:nvGrpSpPr>
        <p:grpSpPr>
          <a:xfrm>
            <a:off x="0" y="8843309"/>
            <a:ext cx="18287996" cy="3230764"/>
            <a:chOff x="0" y="-38100"/>
            <a:chExt cx="4816592" cy="850900"/>
          </a:xfrm>
        </p:grpSpPr>
        <p:sp>
          <p:nvSpPr>
            <p:cNvPr id="872" name="Google Shape;872;p50"/>
            <p:cNvSpPr/>
            <p:nvPr/>
          </p:nvSpPr>
          <p:spPr>
            <a:xfrm>
              <a:off x="0" y="0"/>
              <a:ext cx="4816592" cy="342131"/>
            </a:xfrm>
            <a:custGeom>
              <a:avLst/>
              <a:gdLst/>
              <a:ahLst/>
              <a:cxnLst/>
              <a:rect l="l" t="t" r="r" b="b"/>
              <a:pathLst>
                <a:path w="4816592" h="342131" extrusionOk="0">
                  <a:moveTo>
                    <a:pt x="0" y="0"/>
                  </a:moveTo>
                  <a:lnTo>
                    <a:pt x="4816592" y="0"/>
                  </a:lnTo>
                  <a:lnTo>
                    <a:pt x="4816592" y="342131"/>
                  </a:lnTo>
                  <a:lnTo>
                    <a:pt x="0" y="342131"/>
                  </a:lnTo>
                  <a:close/>
                </a:path>
              </a:pathLst>
            </a:custGeom>
            <a:solidFill>
              <a:srgbClr val="FEC099"/>
            </a:solidFill>
            <a:ln>
              <a:noFill/>
            </a:ln>
          </p:spPr>
          <p:txBody>
            <a:bodyPr/>
            <a:lstStyle/>
            <a:p>
              <a:endParaRPr lang="en-CA"/>
            </a:p>
          </p:txBody>
        </p:sp>
        <p:sp>
          <p:nvSpPr>
            <p:cNvPr id="873" name="Google Shape;873;p50"/>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pic>
        <p:nvPicPr>
          <p:cNvPr id="874" name="Google Shape;874;p50"/>
          <p:cNvPicPr preferRelativeResize="0"/>
          <p:nvPr/>
        </p:nvPicPr>
        <p:blipFill rotWithShape="1">
          <a:blip r:embed="rId4">
            <a:alphaModFix/>
          </a:blip>
          <a:srcRect/>
          <a:stretch/>
        </p:blipFill>
        <p:spPr>
          <a:xfrm>
            <a:off x="107745" y="9061043"/>
            <a:ext cx="1716191" cy="1175659"/>
          </a:xfrm>
          <a:prstGeom prst="rect">
            <a:avLst/>
          </a:prstGeom>
          <a:noFill/>
          <a:ln>
            <a:noFill/>
          </a:ln>
        </p:spPr>
      </p:pic>
      <p:pic>
        <p:nvPicPr>
          <p:cNvPr id="875" name="Google Shape;875;p50"/>
          <p:cNvPicPr preferRelativeResize="0"/>
          <p:nvPr/>
        </p:nvPicPr>
        <p:blipFill rotWithShape="1">
          <a:blip r:embed="rId5">
            <a:alphaModFix/>
          </a:blip>
          <a:srcRect/>
          <a:stretch/>
        </p:blipFill>
        <p:spPr>
          <a:xfrm>
            <a:off x="15845978" y="7130810"/>
            <a:ext cx="2733798" cy="3538897"/>
          </a:xfrm>
          <a:prstGeom prst="rect">
            <a:avLst/>
          </a:prstGeom>
          <a:noFill/>
          <a:ln>
            <a:noFill/>
          </a:ln>
        </p:spPr>
      </p:pic>
      <p:sp>
        <p:nvSpPr>
          <p:cNvPr id="876" name="Google Shape;876;p50"/>
          <p:cNvSpPr txBox="1"/>
          <p:nvPr/>
        </p:nvSpPr>
        <p:spPr>
          <a:xfrm>
            <a:off x="4051250" y="359376"/>
            <a:ext cx="8229600" cy="1143000"/>
          </a:xfrm>
          <a:prstGeom prst="rect">
            <a:avLst/>
          </a:prstGeom>
          <a:noFill/>
          <a:ln>
            <a:noFill/>
          </a:ln>
        </p:spPr>
        <p:txBody>
          <a:bodyPr spcFirstLastPara="1" wrap="square" lIns="91425" tIns="45700" rIns="91425" bIns="45700" anchor="ctr" anchorCtr="0">
            <a:normAutofit/>
          </a:bodyPr>
          <a:lstStyle/>
          <a:p>
            <a:pPr marL="131445" marR="0" lvl="0" indent="0" algn="ctr" rtl="0">
              <a:lnSpc>
                <a:spcPct val="100000"/>
              </a:lnSpc>
              <a:spcBef>
                <a:spcPts val="0"/>
              </a:spcBef>
              <a:spcAft>
                <a:spcPts val="0"/>
              </a:spcAft>
              <a:buClr>
                <a:schemeClr val="dk1"/>
              </a:buClr>
              <a:buSzPts val="2475"/>
              <a:buFont typeface="Calibri"/>
              <a:buNone/>
            </a:pPr>
            <a:r>
              <a:rPr lang="en-US" sz="4400" b="1" i="0" u="none" strike="noStrike" cap="none" dirty="0">
                <a:solidFill>
                  <a:schemeClr val="dk1"/>
                </a:solidFill>
                <a:latin typeface="Calibri"/>
                <a:ea typeface="Calibri"/>
                <a:cs typeface="Calibri"/>
                <a:sym typeface="Calibri"/>
              </a:rPr>
              <a:t>Question 22</a:t>
            </a:r>
            <a:endParaRPr dirty="0"/>
          </a:p>
        </p:txBody>
      </p:sp>
      <p:sp>
        <p:nvSpPr>
          <p:cNvPr id="877" name="Google Shape;877;p50"/>
          <p:cNvSpPr txBox="1"/>
          <p:nvPr/>
        </p:nvSpPr>
        <p:spPr>
          <a:xfrm>
            <a:off x="1823936" y="1498035"/>
            <a:ext cx="13512435" cy="2072640"/>
          </a:xfrm>
          <a:prstGeom prst="rect">
            <a:avLst/>
          </a:prstGeom>
          <a:noFill/>
          <a:ln>
            <a:noFill/>
          </a:ln>
        </p:spPr>
        <p:txBody>
          <a:bodyPr spcFirstLastPara="1" wrap="square" lIns="91425" tIns="45700" rIns="91425" bIns="45700" anchor="t" anchorCtr="0">
            <a:normAutofit/>
          </a:bodyPr>
          <a:lstStyle/>
          <a:p>
            <a:pPr marL="131445" marR="0" lvl="0" indent="0" algn="l" rtl="0">
              <a:lnSpc>
                <a:spcPct val="100000"/>
              </a:lnSpc>
              <a:spcBef>
                <a:spcPts val="360"/>
              </a:spcBef>
              <a:spcAft>
                <a:spcPts val="0"/>
              </a:spcAft>
              <a:buClr>
                <a:schemeClr val="dk1"/>
              </a:buClr>
              <a:buSzPts val="1350"/>
              <a:buFont typeface="Arial"/>
              <a:buNone/>
            </a:pPr>
            <a:r>
              <a:rPr lang="en-US" sz="2400" b="0" i="0" u="none" strike="noStrike" cap="none" dirty="0">
                <a:solidFill>
                  <a:schemeClr val="dk1"/>
                </a:solidFill>
                <a:latin typeface="Calibri"/>
                <a:ea typeface="Calibri"/>
                <a:cs typeface="Calibri"/>
                <a:sym typeface="Calibri"/>
              </a:rPr>
              <a:t>The table provides the reservation prices for three students who are deciding what to do during in the summer. The students could travel to San Diego or  New York. For this question, we will assume that these are the only students, and the marginal cost is 0 for both choices. A travel agency is considering whether to use stand-alone pricing or pure bundling pricing strategy.</a:t>
            </a:r>
            <a:endParaRPr dirty="0"/>
          </a:p>
          <a:p>
            <a:pPr marL="131445" marR="0" lvl="0" indent="0" algn="l" rtl="0">
              <a:lnSpc>
                <a:spcPct val="100000"/>
              </a:lnSpc>
              <a:spcBef>
                <a:spcPts val="360"/>
              </a:spcBef>
              <a:spcAft>
                <a:spcPts val="0"/>
              </a:spcAft>
              <a:buClr>
                <a:schemeClr val="dk1"/>
              </a:buClr>
              <a:buSzPts val="1350"/>
              <a:buFont typeface="Arial"/>
              <a:buNone/>
            </a:pPr>
            <a:endParaRPr sz="2400" b="1" i="1" u="none" strike="noStrike" cap="none" dirty="0">
              <a:solidFill>
                <a:schemeClr val="dk1"/>
              </a:solidFill>
              <a:latin typeface="Calibri"/>
              <a:ea typeface="Calibri"/>
              <a:cs typeface="Calibri"/>
              <a:sym typeface="Calibri"/>
            </a:endParaRPr>
          </a:p>
          <a:p>
            <a:pPr marL="131445" marR="0" lvl="0" indent="0" algn="l" rtl="0">
              <a:lnSpc>
                <a:spcPct val="100000"/>
              </a:lnSpc>
              <a:spcBef>
                <a:spcPts val="360"/>
              </a:spcBef>
              <a:spcAft>
                <a:spcPts val="0"/>
              </a:spcAft>
              <a:buClr>
                <a:schemeClr val="dk1"/>
              </a:buClr>
              <a:buSzPts val="1350"/>
              <a:buFont typeface="Arial"/>
              <a:buNone/>
            </a:pPr>
            <a:endParaRPr sz="2400" b="1" i="1" u="none" strike="noStrike" cap="none" dirty="0">
              <a:solidFill>
                <a:schemeClr val="dk1"/>
              </a:solidFill>
              <a:latin typeface="Calibri"/>
              <a:ea typeface="Calibri"/>
              <a:cs typeface="Calibri"/>
              <a:sym typeface="Calibri"/>
            </a:endParaRPr>
          </a:p>
          <a:p>
            <a:pPr marL="131445" marR="0" lvl="0" indent="0" algn="l" rtl="0">
              <a:lnSpc>
                <a:spcPct val="100000"/>
              </a:lnSpc>
              <a:spcBef>
                <a:spcPts val="360"/>
              </a:spcBef>
              <a:spcAft>
                <a:spcPts val="0"/>
              </a:spcAft>
              <a:buClr>
                <a:schemeClr val="dk1"/>
              </a:buClr>
              <a:buSzPts val="1350"/>
              <a:buFont typeface="Arial"/>
              <a:buNone/>
            </a:pPr>
            <a:endParaRPr sz="2400" b="1" i="1" u="none" strike="noStrike" cap="none" dirty="0">
              <a:solidFill>
                <a:schemeClr val="dk1"/>
              </a:solidFill>
              <a:latin typeface="Calibri"/>
              <a:ea typeface="Calibri"/>
              <a:cs typeface="Calibri"/>
              <a:sym typeface="Calibri"/>
            </a:endParaRPr>
          </a:p>
          <a:p>
            <a:pPr marL="131445" marR="0" lvl="0" indent="0" algn="l" rtl="0">
              <a:lnSpc>
                <a:spcPct val="100000"/>
              </a:lnSpc>
              <a:spcBef>
                <a:spcPts val="360"/>
              </a:spcBef>
              <a:spcAft>
                <a:spcPts val="0"/>
              </a:spcAft>
              <a:buClr>
                <a:schemeClr val="dk1"/>
              </a:buClr>
              <a:buSzPts val="1350"/>
              <a:buFont typeface="Arial"/>
              <a:buNone/>
            </a:pPr>
            <a:endParaRPr sz="2400" b="1" i="1" u="none" strike="noStrike" cap="none" dirty="0">
              <a:solidFill>
                <a:schemeClr val="dk1"/>
              </a:solidFill>
              <a:latin typeface="Calibri"/>
              <a:ea typeface="Calibri"/>
              <a:cs typeface="Calibri"/>
              <a:sym typeface="Calibri"/>
            </a:endParaRPr>
          </a:p>
          <a:p>
            <a:pPr marL="131445" marR="0" lvl="0" indent="0" algn="l" rtl="0">
              <a:lnSpc>
                <a:spcPct val="100000"/>
              </a:lnSpc>
              <a:spcBef>
                <a:spcPts val="360"/>
              </a:spcBef>
              <a:spcAft>
                <a:spcPts val="0"/>
              </a:spcAft>
              <a:buClr>
                <a:schemeClr val="dk1"/>
              </a:buClr>
              <a:buSzPts val="1350"/>
              <a:buFont typeface="Arial"/>
              <a:buNone/>
            </a:pPr>
            <a:endParaRPr sz="2400" b="1" i="1" u="none" strike="noStrike" cap="none" dirty="0">
              <a:solidFill>
                <a:schemeClr val="dk1"/>
              </a:solidFill>
              <a:latin typeface="Calibri"/>
              <a:ea typeface="Calibri"/>
              <a:cs typeface="Calibri"/>
              <a:sym typeface="Calibri"/>
            </a:endParaRPr>
          </a:p>
          <a:p>
            <a:pPr marL="131445" marR="0" lvl="0" indent="0" algn="l" rtl="0">
              <a:lnSpc>
                <a:spcPct val="100000"/>
              </a:lnSpc>
              <a:spcBef>
                <a:spcPts val="360"/>
              </a:spcBef>
              <a:spcAft>
                <a:spcPts val="0"/>
              </a:spcAft>
              <a:buClr>
                <a:schemeClr val="dk1"/>
              </a:buClr>
              <a:buSzPts val="1350"/>
              <a:buFont typeface="Arial"/>
              <a:buNone/>
            </a:pPr>
            <a:endParaRPr sz="2400" b="1" i="1" u="none" strike="noStrike" cap="none" dirty="0">
              <a:solidFill>
                <a:schemeClr val="dk1"/>
              </a:solidFill>
              <a:latin typeface="Calibri"/>
              <a:ea typeface="Calibri"/>
              <a:cs typeface="Calibri"/>
              <a:sym typeface="Calibri"/>
            </a:endParaRPr>
          </a:p>
          <a:p>
            <a:pPr marL="131445" marR="0" lvl="0" indent="0" algn="l" rtl="0">
              <a:lnSpc>
                <a:spcPct val="100000"/>
              </a:lnSpc>
              <a:spcBef>
                <a:spcPts val="360"/>
              </a:spcBef>
              <a:spcAft>
                <a:spcPts val="0"/>
              </a:spcAft>
              <a:buClr>
                <a:schemeClr val="dk1"/>
              </a:buClr>
              <a:buSzPts val="1350"/>
              <a:buFont typeface="Arial"/>
              <a:buNone/>
            </a:pPr>
            <a:endParaRPr sz="2400" b="1" i="1" u="none" strike="noStrike" cap="none" dirty="0">
              <a:solidFill>
                <a:schemeClr val="dk1"/>
              </a:solidFill>
              <a:latin typeface="Calibri"/>
              <a:ea typeface="Calibri"/>
              <a:cs typeface="Calibri"/>
              <a:sym typeface="Calibri"/>
            </a:endParaRPr>
          </a:p>
          <a:p>
            <a:pPr marL="131445" marR="0" lvl="0" indent="0" algn="l" rtl="0">
              <a:lnSpc>
                <a:spcPct val="100000"/>
              </a:lnSpc>
              <a:spcBef>
                <a:spcPts val="360"/>
              </a:spcBef>
              <a:spcAft>
                <a:spcPts val="0"/>
              </a:spcAft>
              <a:buClr>
                <a:schemeClr val="dk1"/>
              </a:buClr>
              <a:buSzPts val="1350"/>
              <a:buFont typeface="Arial"/>
              <a:buNone/>
            </a:pPr>
            <a:endParaRPr sz="2400" b="1" i="1" u="none" strike="noStrike" cap="none" dirty="0">
              <a:solidFill>
                <a:schemeClr val="dk1"/>
              </a:solidFill>
              <a:latin typeface="Calibri"/>
              <a:ea typeface="Calibri"/>
              <a:cs typeface="Calibri"/>
              <a:sym typeface="Calibri"/>
            </a:endParaRPr>
          </a:p>
          <a:p>
            <a:pPr marL="588645" marR="0" lvl="1" indent="0" algn="l" rtl="0">
              <a:lnSpc>
                <a:spcPct val="100000"/>
              </a:lnSpc>
              <a:spcBef>
                <a:spcPts val="360"/>
              </a:spcBef>
              <a:spcAft>
                <a:spcPts val="0"/>
              </a:spcAft>
              <a:buClr>
                <a:schemeClr val="dk1"/>
              </a:buClr>
              <a:buSzPts val="1575"/>
              <a:buFont typeface="Arial"/>
              <a:buNone/>
            </a:pPr>
            <a:endParaRPr sz="2800" b="1" i="1" u="none" strike="noStrike" cap="none" dirty="0">
              <a:solidFill>
                <a:schemeClr val="dk1"/>
              </a:solidFill>
              <a:latin typeface="Calibri"/>
              <a:ea typeface="Calibri"/>
              <a:cs typeface="Calibri"/>
              <a:sym typeface="Calibri"/>
            </a:endParaRPr>
          </a:p>
        </p:txBody>
      </p:sp>
      <p:graphicFrame>
        <p:nvGraphicFramePr>
          <p:cNvPr id="878" name="Google Shape;878;p50"/>
          <p:cNvGraphicFramePr/>
          <p:nvPr>
            <p:extLst>
              <p:ext uri="{D42A27DB-BD31-4B8C-83A1-F6EECF244321}">
                <p14:modId xmlns:p14="http://schemas.microsoft.com/office/powerpoint/2010/main" val="149180142"/>
              </p:ext>
            </p:extLst>
          </p:nvPr>
        </p:nvGraphicFramePr>
        <p:xfrm>
          <a:off x="4377447" y="3382277"/>
          <a:ext cx="8405400" cy="2072680"/>
        </p:xfrm>
        <a:graphic>
          <a:graphicData uri="http://schemas.openxmlformats.org/drawingml/2006/table">
            <a:tbl>
              <a:tblPr firstRow="1" bandRow="1">
                <a:tableStyleId>{68D230F3-CF80-4859-8CE7-A43EE81993B5}</a:tableStyleId>
              </a:tblPr>
              <a:tblGrid>
                <a:gridCol w="2101350">
                  <a:extLst>
                    <a:ext uri="{9D8B030D-6E8A-4147-A177-3AD203B41FA5}">
                      <a16:colId xmlns:a16="http://schemas.microsoft.com/office/drawing/2014/main" val="20000"/>
                    </a:ext>
                  </a:extLst>
                </a:gridCol>
                <a:gridCol w="2101350">
                  <a:extLst>
                    <a:ext uri="{9D8B030D-6E8A-4147-A177-3AD203B41FA5}">
                      <a16:colId xmlns:a16="http://schemas.microsoft.com/office/drawing/2014/main" val="20001"/>
                    </a:ext>
                  </a:extLst>
                </a:gridCol>
                <a:gridCol w="2101350">
                  <a:extLst>
                    <a:ext uri="{9D8B030D-6E8A-4147-A177-3AD203B41FA5}">
                      <a16:colId xmlns:a16="http://schemas.microsoft.com/office/drawing/2014/main" val="20002"/>
                    </a:ext>
                  </a:extLst>
                </a:gridCol>
                <a:gridCol w="2101350">
                  <a:extLst>
                    <a:ext uri="{9D8B030D-6E8A-4147-A177-3AD203B41FA5}">
                      <a16:colId xmlns:a16="http://schemas.microsoft.com/office/drawing/2014/main" val="20003"/>
                    </a:ext>
                  </a:extLst>
                </a:gridCol>
              </a:tblGrid>
              <a:tr h="468725">
                <a:tc>
                  <a:txBody>
                    <a:bodyPr/>
                    <a:lstStyle/>
                    <a:p>
                      <a:pPr marL="0" marR="0" lvl="0" indent="0" algn="ctr" rtl="0">
                        <a:lnSpc>
                          <a:spcPct val="100000"/>
                        </a:lnSpc>
                        <a:spcBef>
                          <a:spcPts val="0"/>
                        </a:spcBef>
                        <a:spcAft>
                          <a:spcPts val="0"/>
                        </a:spcAft>
                        <a:buNone/>
                      </a:pPr>
                      <a:endParaRPr sz="2800" b="0" u="none" strike="noStrike" cap="none">
                        <a:solidFill>
                          <a:schemeClr val="dk1"/>
                        </a:solidFill>
                        <a:latin typeface="Calibri"/>
                        <a:ea typeface="Calibri"/>
                        <a:cs typeface="Calibri"/>
                        <a:sym typeface="Calibri"/>
                      </a:endParaRPr>
                    </a:p>
                  </a:txBody>
                  <a:tcPr marL="91450" marR="91450" marT="45725" marB="45725" anchor="ctr"/>
                </a:tc>
                <a:tc>
                  <a:txBody>
                    <a:bodyPr/>
                    <a:lstStyle/>
                    <a:p>
                      <a:pPr marL="0" marR="0" lvl="0" indent="0" algn="ctr" rtl="0">
                        <a:lnSpc>
                          <a:spcPct val="100000"/>
                        </a:lnSpc>
                        <a:spcBef>
                          <a:spcPts val="0"/>
                        </a:spcBef>
                        <a:spcAft>
                          <a:spcPts val="0"/>
                        </a:spcAft>
                        <a:buNone/>
                      </a:pPr>
                      <a:r>
                        <a:rPr lang="en-US" sz="2800" b="0" u="none" strike="noStrike" cap="none">
                          <a:solidFill>
                            <a:schemeClr val="dk1"/>
                          </a:solidFill>
                          <a:sym typeface="Calibri"/>
                        </a:rPr>
                        <a:t>New York</a:t>
                      </a:r>
                      <a:endParaRPr/>
                    </a:p>
                  </a:txBody>
                  <a:tcPr marL="91450" marR="91450" marT="45725" marB="45725" anchor="ctr"/>
                </a:tc>
                <a:tc>
                  <a:txBody>
                    <a:bodyPr/>
                    <a:lstStyle/>
                    <a:p>
                      <a:pPr marL="0" marR="0" lvl="0" indent="0" algn="ctr" rtl="0">
                        <a:lnSpc>
                          <a:spcPct val="100000"/>
                        </a:lnSpc>
                        <a:spcBef>
                          <a:spcPts val="0"/>
                        </a:spcBef>
                        <a:spcAft>
                          <a:spcPts val="0"/>
                        </a:spcAft>
                        <a:buNone/>
                      </a:pPr>
                      <a:r>
                        <a:rPr lang="en-US" sz="2800" b="0" u="none" strike="noStrike" cap="none">
                          <a:solidFill>
                            <a:schemeClr val="dk1"/>
                          </a:solidFill>
                          <a:sym typeface="Calibri"/>
                        </a:rPr>
                        <a:t>San Diego</a:t>
                      </a:r>
                      <a:endParaRPr/>
                    </a:p>
                  </a:txBody>
                  <a:tcPr marL="91450" marR="91450" marT="45725" marB="45725" anchor="ctr"/>
                </a:tc>
                <a:tc>
                  <a:txBody>
                    <a:bodyPr/>
                    <a:lstStyle/>
                    <a:p>
                      <a:pPr marL="0" marR="0" lvl="0" indent="0" algn="ctr" rtl="0">
                        <a:lnSpc>
                          <a:spcPct val="100000"/>
                        </a:lnSpc>
                        <a:spcBef>
                          <a:spcPts val="0"/>
                        </a:spcBef>
                        <a:spcAft>
                          <a:spcPts val="0"/>
                        </a:spcAft>
                        <a:buNone/>
                      </a:pPr>
                      <a:r>
                        <a:rPr lang="en-US" sz="2800" b="0" u="none" strike="noStrike" cap="none">
                          <a:solidFill>
                            <a:schemeClr val="dk1"/>
                          </a:solidFill>
                          <a:sym typeface="Calibri"/>
                        </a:rPr>
                        <a:t>Bundle</a:t>
                      </a:r>
                      <a:endParaRPr/>
                    </a:p>
                  </a:txBody>
                  <a:tcPr marL="91450" marR="91450" marT="45725" marB="45725" anchor="ctr"/>
                </a:tc>
                <a:extLst>
                  <a:ext uri="{0D108BD9-81ED-4DB2-BD59-A6C34878D82A}">
                    <a16:rowId xmlns:a16="http://schemas.microsoft.com/office/drawing/2014/main" val="10000"/>
                  </a:ext>
                </a:extLst>
              </a:tr>
              <a:tr h="468725">
                <a:tc>
                  <a:txBody>
                    <a:bodyPr/>
                    <a:lstStyle/>
                    <a:p>
                      <a:pPr marL="0" marR="0" lvl="0" indent="0" algn="ctr" rtl="0">
                        <a:lnSpc>
                          <a:spcPct val="100000"/>
                        </a:lnSpc>
                        <a:spcBef>
                          <a:spcPts val="0"/>
                        </a:spcBef>
                        <a:spcAft>
                          <a:spcPts val="0"/>
                        </a:spcAft>
                        <a:buNone/>
                      </a:pPr>
                      <a:r>
                        <a:rPr lang="en-US" sz="2800" b="0" u="none" strike="noStrike" cap="none">
                          <a:solidFill>
                            <a:schemeClr val="dk1"/>
                          </a:solidFill>
                          <a:sym typeface="Calibri"/>
                        </a:rPr>
                        <a:t>Steven</a:t>
                      </a:r>
                      <a:endParaRPr/>
                    </a:p>
                  </a:txBody>
                  <a:tcPr marL="91450" marR="91450" marT="45725" marB="45725" anchor="ctr"/>
                </a:tc>
                <a:tc>
                  <a:txBody>
                    <a:bodyPr/>
                    <a:lstStyle/>
                    <a:p>
                      <a:pPr marL="0" marR="0" lvl="0" indent="0" algn="ctr" rtl="0">
                        <a:lnSpc>
                          <a:spcPct val="100000"/>
                        </a:lnSpc>
                        <a:spcBef>
                          <a:spcPts val="0"/>
                        </a:spcBef>
                        <a:spcAft>
                          <a:spcPts val="0"/>
                        </a:spcAft>
                        <a:buNone/>
                      </a:pPr>
                      <a:r>
                        <a:rPr lang="en-US" sz="2800" b="0" u="none" strike="noStrike" cap="none">
                          <a:solidFill>
                            <a:schemeClr val="dk1"/>
                          </a:solidFill>
                          <a:sym typeface="Calibri"/>
                        </a:rPr>
                        <a:t>110</a:t>
                      </a:r>
                      <a:endParaRPr/>
                    </a:p>
                  </a:txBody>
                  <a:tcPr marL="91450" marR="91450" marT="45725" marB="45725" anchor="ctr"/>
                </a:tc>
                <a:tc>
                  <a:txBody>
                    <a:bodyPr/>
                    <a:lstStyle/>
                    <a:p>
                      <a:pPr marL="0" marR="0" lvl="0" indent="0" algn="ctr" rtl="0">
                        <a:lnSpc>
                          <a:spcPct val="100000"/>
                        </a:lnSpc>
                        <a:spcBef>
                          <a:spcPts val="0"/>
                        </a:spcBef>
                        <a:spcAft>
                          <a:spcPts val="0"/>
                        </a:spcAft>
                        <a:buNone/>
                      </a:pPr>
                      <a:r>
                        <a:rPr lang="en-US" sz="2800" b="0" u="none" strike="noStrike" cap="none">
                          <a:solidFill>
                            <a:schemeClr val="dk1"/>
                          </a:solidFill>
                          <a:sym typeface="Calibri"/>
                        </a:rPr>
                        <a:t>100</a:t>
                      </a:r>
                      <a:endParaRPr/>
                    </a:p>
                  </a:txBody>
                  <a:tcPr marL="91450" marR="91450" marT="45725" marB="45725" anchor="ctr"/>
                </a:tc>
                <a:tc>
                  <a:txBody>
                    <a:bodyPr/>
                    <a:lstStyle/>
                    <a:p>
                      <a:pPr marL="0" marR="0" lvl="0" indent="0" algn="ctr" rtl="0">
                        <a:lnSpc>
                          <a:spcPct val="100000"/>
                        </a:lnSpc>
                        <a:spcBef>
                          <a:spcPts val="0"/>
                        </a:spcBef>
                        <a:spcAft>
                          <a:spcPts val="0"/>
                        </a:spcAft>
                        <a:buNone/>
                      </a:pPr>
                      <a:r>
                        <a:rPr lang="en-US" sz="2800" b="0" u="none" strike="noStrike" cap="none" dirty="0">
                          <a:solidFill>
                            <a:schemeClr val="dk1"/>
                          </a:solidFill>
                          <a:sym typeface="Calibri"/>
                        </a:rPr>
                        <a:t>?</a:t>
                      </a:r>
                      <a:endParaRPr dirty="0"/>
                    </a:p>
                  </a:txBody>
                  <a:tcPr marL="91450" marR="91450" marT="45725" marB="45725" anchor="ctr"/>
                </a:tc>
                <a:extLst>
                  <a:ext uri="{0D108BD9-81ED-4DB2-BD59-A6C34878D82A}">
                    <a16:rowId xmlns:a16="http://schemas.microsoft.com/office/drawing/2014/main" val="10001"/>
                  </a:ext>
                </a:extLst>
              </a:tr>
              <a:tr h="468725">
                <a:tc>
                  <a:txBody>
                    <a:bodyPr/>
                    <a:lstStyle/>
                    <a:p>
                      <a:pPr marL="0" marR="0" lvl="0" indent="0" algn="ctr" rtl="0">
                        <a:lnSpc>
                          <a:spcPct val="100000"/>
                        </a:lnSpc>
                        <a:spcBef>
                          <a:spcPts val="0"/>
                        </a:spcBef>
                        <a:spcAft>
                          <a:spcPts val="0"/>
                        </a:spcAft>
                        <a:buNone/>
                      </a:pPr>
                      <a:r>
                        <a:rPr lang="en-US" sz="2800" b="0" u="none" strike="noStrike" cap="none">
                          <a:solidFill>
                            <a:schemeClr val="dk1"/>
                          </a:solidFill>
                          <a:sym typeface="Calibri"/>
                        </a:rPr>
                        <a:t>Brian</a:t>
                      </a:r>
                      <a:endParaRPr/>
                    </a:p>
                  </a:txBody>
                  <a:tcPr marL="91450" marR="91450" marT="45725" marB="45725" anchor="ctr"/>
                </a:tc>
                <a:tc>
                  <a:txBody>
                    <a:bodyPr/>
                    <a:lstStyle/>
                    <a:p>
                      <a:pPr marL="0" marR="0" lvl="0" indent="0" algn="ctr" rtl="0">
                        <a:lnSpc>
                          <a:spcPct val="100000"/>
                        </a:lnSpc>
                        <a:spcBef>
                          <a:spcPts val="0"/>
                        </a:spcBef>
                        <a:spcAft>
                          <a:spcPts val="0"/>
                        </a:spcAft>
                        <a:buNone/>
                      </a:pPr>
                      <a:r>
                        <a:rPr lang="en-US" sz="2800" b="0" u="none" strike="noStrike" cap="none">
                          <a:solidFill>
                            <a:schemeClr val="dk1"/>
                          </a:solidFill>
                          <a:sym typeface="Calibri"/>
                        </a:rPr>
                        <a:t>105</a:t>
                      </a:r>
                      <a:endParaRPr/>
                    </a:p>
                  </a:txBody>
                  <a:tcPr marL="91450" marR="91450" marT="45725" marB="45725" anchor="ctr"/>
                </a:tc>
                <a:tc>
                  <a:txBody>
                    <a:bodyPr/>
                    <a:lstStyle/>
                    <a:p>
                      <a:pPr marL="0" marR="0" lvl="0" indent="0" algn="ctr" rtl="0">
                        <a:lnSpc>
                          <a:spcPct val="100000"/>
                        </a:lnSpc>
                        <a:spcBef>
                          <a:spcPts val="0"/>
                        </a:spcBef>
                        <a:spcAft>
                          <a:spcPts val="0"/>
                        </a:spcAft>
                        <a:buNone/>
                      </a:pPr>
                      <a:r>
                        <a:rPr lang="en-US" sz="2800" b="0" u="none" strike="noStrike" cap="none">
                          <a:solidFill>
                            <a:schemeClr val="dk1"/>
                          </a:solidFill>
                          <a:sym typeface="Calibri"/>
                        </a:rPr>
                        <a:t>125</a:t>
                      </a:r>
                      <a:endParaRPr/>
                    </a:p>
                  </a:txBody>
                  <a:tcPr marL="91450" marR="91450" marT="45725" marB="45725" anchor="ctr"/>
                </a:tc>
                <a:tc>
                  <a:txBody>
                    <a:bodyPr/>
                    <a:lstStyle/>
                    <a:p>
                      <a:pPr marL="0" marR="0" lvl="0" indent="0" algn="ctr" rtl="0">
                        <a:lnSpc>
                          <a:spcPct val="100000"/>
                        </a:lnSpc>
                        <a:spcBef>
                          <a:spcPts val="0"/>
                        </a:spcBef>
                        <a:spcAft>
                          <a:spcPts val="0"/>
                        </a:spcAft>
                        <a:buNone/>
                      </a:pPr>
                      <a:r>
                        <a:rPr lang="en-US" sz="2800" b="0" u="none" strike="noStrike" cap="none" dirty="0">
                          <a:solidFill>
                            <a:schemeClr val="dk1"/>
                          </a:solidFill>
                          <a:sym typeface="Calibri"/>
                        </a:rPr>
                        <a:t>?</a:t>
                      </a:r>
                      <a:endParaRPr dirty="0"/>
                    </a:p>
                  </a:txBody>
                  <a:tcPr marL="91450" marR="91450" marT="45725" marB="45725" anchor="ctr"/>
                </a:tc>
                <a:extLst>
                  <a:ext uri="{0D108BD9-81ED-4DB2-BD59-A6C34878D82A}">
                    <a16:rowId xmlns:a16="http://schemas.microsoft.com/office/drawing/2014/main" val="10002"/>
                  </a:ext>
                </a:extLst>
              </a:tr>
              <a:tr h="451000">
                <a:tc>
                  <a:txBody>
                    <a:bodyPr/>
                    <a:lstStyle/>
                    <a:p>
                      <a:pPr marL="0" marR="0" lvl="0" indent="0" algn="ctr" rtl="0">
                        <a:lnSpc>
                          <a:spcPct val="100000"/>
                        </a:lnSpc>
                        <a:spcBef>
                          <a:spcPts val="0"/>
                        </a:spcBef>
                        <a:spcAft>
                          <a:spcPts val="0"/>
                        </a:spcAft>
                        <a:buNone/>
                      </a:pPr>
                      <a:r>
                        <a:rPr lang="en-US" sz="2800" b="0" u="none" strike="noStrike" cap="none">
                          <a:solidFill>
                            <a:schemeClr val="dk1"/>
                          </a:solidFill>
                          <a:sym typeface="Calibri"/>
                        </a:rPr>
                        <a:t>Carl</a:t>
                      </a:r>
                      <a:endParaRPr/>
                    </a:p>
                  </a:txBody>
                  <a:tcPr marL="91450" marR="91450" marT="45725" marB="45725" anchor="ctr"/>
                </a:tc>
                <a:tc>
                  <a:txBody>
                    <a:bodyPr/>
                    <a:lstStyle/>
                    <a:p>
                      <a:pPr marL="0" marR="0" lvl="0" indent="0" algn="ctr" rtl="0">
                        <a:lnSpc>
                          <a:spcPct val="100000"/>
                        </a:lnSpc>
                        <a:spcBef>
                          <a:spcPts val="0"/>
                        </a:spcBef>
                        <a:spcAft>
                          <a:spcPts val="0"/>
                        </a:spcAft>
                        <a:buNone/>
                      </a:pPr>
                      <a:r>
                        <a:rPr lang="en-US" sz="2800" b="0" u="none" strike="noStrike" cap="none">
                          <a:solidFill>
                            <a:schemeClr val="dk1"/>
                          </a:solidFill>
                          <a:sym typeface="Calibri"/>
                        </a:rPr>
                        <a:t>100</a:t>
                      </a:r>
                      <a:endParaRPr/>
                    </a:p>
                  </a:txBody>
                  <a:tcPr marL="91450" marR="91450" marT="45725" marB="45725" anchor="ctr"/>
                </a:tc>
                <a:tc>
                  <a:txBody>
                    <a:bodyPr/>
                    <a:lstStyle/>
                    <a:p>
                      <a:pPr marL="0" marR="0" lvl="0" indent="0" algn="ctr" rtl="0">
                        <a:lnSpc>
                          <a:spcPct val="100000"/>
                        </a:lnSpc>
                        <a:spcBef>
                          <a:spcPts val="0"/>
                        </a:spcBef>
                        <a:spcAft>
                          <a:spcPts val="0"/>
                        </a:spcAft>
                        <a:buNone/>
                      </a:pPr>
                      <a:r>
                        <a:rPr lang="en-US" sz="2800" b="0" u="none" strike="noStrike" cap="none">
                          <a:solidFill>
                            <a:schemeClr val="dk1"/>
                          </a:solidFill>
                          <a:sym typeface="Calibri"/>
                        </a:rPr>
                        <a:t>150</a:t>
                      </a:r>
                      <a:endParaRPr/>
                    </a:p>
                  </a:txBody>
                  <a:tcPr marL="91450" marR="91450" marT="45725" marB="45725" anchor="ctr"/>
                </a:tc>
                <a:tc>
                  <a:txBody>
                    <a:bodyPr/>
                    <a:lstStyle/>
                    <a:p>
                      <a:pPr marL="0" marR="0" lvl="0" indent="0" algn="ctr" rtl="0">
                        <a:lnSpc>
                          <a:spcPct val="100000"/>
                        </a:lnSpc>
                        <a:spcBef>
                          <a:spcPts val="0"/>
                        </a:spcBef>
                        <a:spcAft>
                          <a:spcPts val="0"/>
                        </a:spcAft>
                        <a:buNone/>
                      </a:pPr>
                      <a:r>
                        <a:rPr lang="en-US" sz="2800" b="0" u="none" strike="noStrike" cap="none" dirty="0">
                          <a:solidFill>
                            <a:schemeClr val="dk1"/>
                          </a:solidFill>
                          <a:sym typeface="Calibri"/>
                        </a:rPr>
                        <a:t>?</a:t>
                      </a:r>
                      <a:endParaRPr dirty="0"/>
                    </a:p>
                  </a:txBody>
                  <a:tcPr marL="91450" marR="91450" marT="45725" marB="45725" anchor="ctr"/>
                </a:tc>
                <a:extLst>
                  <a:ext uri="{0D108BD9-81ED-4DB2-BD59-A6C34878D82A}">
                    <a16:rowId xmlns:a16="http://schemas.microsoft.com/office/drawing/2014/main" val="10003"/>
                  </a:ext>
                </a:extLst>
              </a:tr>
            </a:tbl>
          </a:graphicData>
        </a:graphic>
      </p:graphicFrame>
      <p:sp>
        <p:nvSpPr>
          <p:cNvPr id="879" name="Google Shape;879;p50"/>
          <p:cNvSpPr txBox="1"/>
          <p:nvPr/>
        </p:nvSpPr>
        <p:spPr>
          <a:xfrm>
            <a:off x="1823935" y="5806680"/>
            <a:ext cx="13512435" cy="2072640"/>
          </a:xfrm>
          <a:prstGeom prst="rect">
            <a:avLst/>
          </a:prstGeom>
          <a:noFill/>
          <a:ln>
            <a:noFill/>
          </a:ln>
        </p:spPr>
        <p:txBody>
          <a:bodyPr spcFirstLastPara="1" wrap="square" lIns="91425" tIns="45700" rIns="91425" bIns="45700" anchor="t" anchorCtr="0">
            <a:noAutofit/>
          </a:bodyPr>
          <a:lstStyle/>
          <a:p>
            <a:pPr marL="131445" marR="0" lvl="0" indent="0" algn="l" rtl="0">
              <a:lnSpc>
                <a:spcPct val="100000"/>
              </a:lnSpc>
              <a:spcBef>
                <a:spcPts val="360"/>
              </a:spcBef>
              <a:spcAft>
                <a:spcPts val="0"/>
              </a:spcAft>
              <a:buClr>
                <a:schemeClr val="dk1"/>
              </a:buClr>
              <a:buSzPts val="1350"/>
              <a:buFont typeface="Arial"/>
              <a:buNone/>
            </a:pPr>
            <a:r>
              <a:rPr lang="en-US" sz="2400" b="0" i="0" u="none" strike="noStrike" cap="none">
                <a:solidFill>
                  <a:schemeClr val="dk1"/>
                </a:solidFill>
                <a:latin typeface="Calibri"/>
                <a:ea typeface="Calibri"/>
                <a:cs typeface="Calibri"/>
                <a:sym typeface="Calibri"/>
              </a:rPr>
              <a:t>A. Fill in the willingness to pay for the bundles in the above table</a:t>
            </a:r>
            <a:endParaRPr/>
          </a:p>
          <a:p>
            <a:pPr marL="645795" marR="0" lvl="0" indent="-428625" algn="l" rtl="0">
              <a:lnSpc>
                <a:spcPct val="100000"/>
              </a:lnSpc>
              <a:spcBef>
                <a:spcPts val="360"/>
              </a:spcBef>
              <a:spcAft>
                <a:spcPts val="0"/>
              </a:spcAft>
              <a:buClr>
                <a:schemeClr val="dk1"/>
              </a:buClr>
              <a:buSzPts val="1350"/>
              <a:buFont typeface="Arial"/>
              <a:buNone/>
            </a:pPr>
            <a:endParaRPr sz="2400" b="0" i="0" u="none" strike="noStrike" cap="none">
              <a:solidFill>
                <a:schemeClr val="dk1"/>
              </a:solidFill>
              <a:latin typeface="Calibri"/>
              <a:ea typeface="Calibri"/>
              <a:cs typeface="Calibri"/>
              <a:sym typeface="Calibri"/>
            </a:endParaRPr>
          </a:p>
          <a:p>
            <a:pPr marL="131445" marR="0" lvl="0" indent="0" algn="l" rtl="0">
              <a:lnSpc>
                <a:spcPct val="100000"/>
              </a:lnSpc>
              <a:spcBef>
                <a:spcPts val="360"/>
              </a:spcBef>
              <a:spcAft>
                <a:spcPts val="0"/>
              </a:spcAft>
              <a:buClr>
                <a:schemeClr val="dk1"/>
              </a:buClr>
              <a:buSzPts val="1350"/>
              <a:buFont typeface="Arial"/>
              <a:buNone/>
            </a:pPr>
            <a:r>
              <a:rPr lang="en-US" sz="2400" b="0" i="0" u="none" strike="noStrike" cap="none">
                <a:solidFill>
                  <a:schemeClr val="dk1"/>
                </a:solidFill>
                <a:latin typeface="Calibri"/>
                <a:ea typeface="Calibri"/>
                <a:cs typeface="Calibri"/>
                <a:sym typeface="Calibri"/>
              </a:rPr>
              <a:t>B. With stand-alone pricing, France should be priced at ________ and Germany should be priced at ________. The profit from both products is ________.</a:t>
            </a:r>
            <a:br>
              <a:rPr lang="en-US" sz="2400" b="0" i="0" u="none" strike="noStrike" cap="none">
                <a:solidFill>
                  <a:schemeClr val="dk1"/>
                </a:solidFill>
                <a:latin typeface="Calibri"/>
                <a:ea typeface="Calibri"/>
                <a:cs typeface="Calibri"/>
                <a:sym typeface="Calibri"/>
              </a:rPr>
            </a:br>
            <a:endParaRPr sz="2400" b="0" i="0" u="none" strike="noStrike" cap="none">
              <a:solidFill>
                <a:schemeClr val="dk1"/>
              </a:solidFill>
              <a:latin typeface="Calibri"/>
              <a:ea typeface="Calibri"/>
              <a:cs typeface="Calibri"/>
              <a:sym typeface="Calibri"/>
            </a:endParaRPr>
          </a:p>
          <a:p>
            <a:pPr marL="131445" marR="0" lvl="0" indent="0" algn="l" rtl="0">
              <a:lnSpc>
                <a:spcPct val="100000"/>
              </a:lnSpc>
              <a:spcBef>
                <a:spcPts val="360"/>
              </a:spcBef>
              <a:spcAft>
                <a:spcPts val="0"/>
              </a:spcAft>
              <a:buClr>
                <a:schemeClr val="dk1"/>
              </a:buClr>
              <a:buSzPts val="1350"/>
              <a:buFont typeface="Arial"/>
              <a:buNone/>
            </a:pPr>
            <a:r>
              <a:rPr lang="en-US" sz="2400" b="0" i="0" u="none" strike="noStrike" cap="none">
                <a:solidFill>
                  <a:schemeClr val="dk1"/>
                </a:solidFill>
                <a:latin typeface="Calibri"/>
                <a:ea typeface="Calibri"/>
                <a:cs typeface="Calibri"/>
                <a:sym typeface="Calibri"/>
              </a:rPr>
              <a:t>C. With pure bundling, the profit-maximizing price for the bundle is ________, and the profit is ________.</a:t>
            </a:r>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869"/>
        <p:cNvGrpSpPr/>
        <p:nvPr/>
      </p:nvGrpSpPr>
      <p:grpSpPr>
        <a:xfrm>
          <a:off x="0" y="0"/>
          <a:ext cx="0" cy="0"/>
          <a:chOff x="0" y="0"/>
          <a:chExt cx="0" cy="0"/>
        </a:xfrm>
      </p:grpSpPr>
      <p:pic>
        <p:nvPicPr>
          <p:cNvPr id="870" name="Google Shape;870;p50"/>
          <p:cNvPicPr preferRelativeResize="0"/>
          <p:nvPr/>
        </p:nvPicPr>
        <p:blipFill rotWithShape="1">
          <a:blip r:embed="rId3">
            <a:alphaModFix/>
          </a:blip>
          <a:srcRect b="619"/>
          <a:stretch/>
        </p:blipFill>
        <p:spPr>
          <a:xfrm rot="2700000">
            <a:off x="16270669" y="-98947"/>
            <a:ext cx="2072513" cy="2059669"/>
          </a:xfrm>
          <a:prstGeom prst="rect">
            <a:avLst/>
          </a:prstGeom>
          <a:noFill/>
          <a:ln>
            <a:noFill/>
          </a:ln>
        </p:spPr>
      </p:pic>
      <p:grpSp>
        <p:nvGrpSpPr>
          <p:cNvPr id="871" name="Google Shape;871;p50"/>
          <p:cNvGrpSpPr/>
          <p:nvPr/>
        </p:nvGrpSpPr>
        <p:grpSpPr>
          <a:xfrm>
            <a:off x="0" y="8843309"/>
            <a:ext cx="18287996" cy="3230764"/>
            <a:chOff x="0" y="-38100"/>
            <a:chExt cx="4816592" cy="850900"/>
          </a:xfrm>
        </p:grpSpPr>
        <p:sp>
          <p:nvSpPr>
            <p:cNvPr id="872" name="Google Shape;872;p50"/>
            <p:cNvSpPr/>
            <p:nvPr/>
          </p:nvSpPr>
          <p:spPr>
            <a:xfrm>
              <a:off x="0" y="0"/>
              <a:ext cx="4816592" cy="342131"/>
            </a:xfrm>
            <a:custGeom>
              <a:avLst/>
              <a:gdLst/>
              <a:ahLst/>
              <a:cxnLst/>
              <a:rect l="l" t="t" r="r" b="b"/>
              <a:pathLst>
                <a:path w="4816592" h="342131" extrusionOk="0">
                  <a:moveTo>
                    <a:pt x="0" y="0"/>
                  </a:moveTo>
                  <a:lnTo>
                    <a:pt x="4816592" y="0"/>
                  </a:lnTo>
                  <a:lnTo>
                    <a:pt x="4816592" y="342131"/>
                  </a:lnTo>
                  <a:lnTo>
                    <a:pt x="0" y="342131"/>
                  </a:lnTo>
                  <a:close/>
                </a:path>
              </a:pathLst>
            </a:custGeom>
            <a:solidFill>
              <a:srgbClr val="FEC099"/>
            </a:solidFill>
            <a:ln>
              <a:noFill/>
            </a:ln>
          </p:spPr>
          <p:txBody>
            <a:bodyPr/>
            <a:lstStyle/>
            <a:p>
              <a:endParaRPr lang="en-CA"/>
            </a:p>
          </p:txBody>
        </p:sp>
        <p:sp>
          <p:nvSpPr>
            <p:cNvPr id="873" name="Google Shape;873;p50"/>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pic>
        <p:nvPicPr>
          <p:cNvPr id="874" name="Google Shape;874;p50"/>
          <p:cNvPicPr preferRelativeResize="0"/>
          <p:nvPr/>
        </p:nvPicPr>
        <p:blipFill rotWithShape="1">
          <a:blip r:embed="rId4">
            <a:alphaModFix/>
          </a:blip>
          <a:srcRect/>
          <a:stretch/>
        </p:blipFill>
        <p:spPr>
          <a:xfrm>
            <a:off x="107745" y="9061043"/>
            <a:ext cx="1716191" cy="1175659"/>
          </a:xfrm>
          <a:prstGeom prst="rect">
            <a:avLst/>
          </a:prstGeom>
          <a:noFill/>
          <a:ln>
            <a:noFill/>
          </a:ln>
        </p:spPr>
      </p:pic>
      <p:pic>
        <p:nvPicPr>
          <p:cNvPr id="875" name="Google Shape;875;p50"/>
          <p:cNvPicPr preferRelativeResize="0"/>
          <p:nvPr/>
        </p:nvPicPr>
        <p:blipFill rotWithShape="1">
          <a:blip r:embed="rId5">
            <a:alphaModFix/>
          </a:blip>
          <a:srcRect/>
          <a:stretch/>
        </p:blipFill>
        <p:spPr>
          <a:xfrm>
            <a:off x="15845978" y="7130810"/>
            <a:ext cx="2733798" cy="3538897"/>
          </a:xfrm>
          <a:prstGeom prst="rect">
            <a:avLst/>
          </a:prstGeom>
          <a:noFill/>
          <a:ln>
            <a:noFill/>
          </a:ln>
        </p:spPr>
      </p:pic>
      <p:sp>
        <p:nvSpPr>
          <p:cNvPr id="876" name="Google Shape;876;p50"/>
          <p:cNvSpPr txBox="1"/>
          <p:nvPr/>
        </p:nvSpPr>
        <p:spPr>
          <a:xfrm>
            <a:off x="4051250" y="354995"/>
            <a:ext cx="8229600" cy="1143000"/>
          </a:xfrm>
          <a:prstGeom prst="rect">
            <a:avLst/>
          </a:prstGeom>
          <a:noFill/>
          <a:ln>
            <a:noFill/>
          </a:ln>
        </p:spPr>
        <p:txBody>
          <a:bodyPr spcFirstLastPara="1" wrap="square" lIns="91425" tIns="45700" rIns="91425" bIns="45700" anchor="ctr" anchorCtr="0">
            <a:normAutofit/>
          </a:bodyPr>
          <a:lstStyle/>
          <a:p>
            <a:pPr marL="131445" marR="0" lvl="0" indent="0" algn="ctr" rtl="0">
              <a:lnSpc>
                <a:spcPct val="100000"/>
              </a:lnSpc>
              <a:spcBef>
                <a:spcPts val="0"/>
              </a:spcBef>
              <a:spcAft>
                <a:spcPts val="0"/>
              </a:spcAft>
              <a:buClr>
                <a:schemeClr val="dk1"/>
              </a:buClr>
              <a:buSzPts val="2475"/>
              <a:buFont typeface="Calibri"/>
              <a:buNone/>
            </a:pPr>
            <a:r>
              <a:rPr lang="en-US" sz="4400" b="1" i="0" u="none" strike="noStrike" cap="none" dirty="0">
                <a:solidFill>
                  <a:schemeClr val="dk1"/>
                </a:solidFill>
                <a:latin typeface="Calibri"/>
                <a:ea typeface="Calibri"/>
                <a:cs typeface="Calibri"/>
                <a:sym typeface="Calibri"/>
              </a:rPr>
              <a:t>Question 22</a:t>
            </a:r>
            <a:endParaRPr dirty="0"/>
          </a:p>
        </p:txBody>
      </p:sp>
      <p:graphicFrame>
        <p:nvGraphicFramePr>
          <p:cNvPr id="878" name="Google Shape;878;p50"/>
          <p:cNvGraphicFramePr/>
          <p:nvPr>
            <p:extLst>
              <p:ext uri="{D42A27DB-BD31-4B8C-83A1-F6EECF244321}">
                <p14:modId xmlns:p14="http://schemas.microsoft.com/office/powerpoint/2010/main" val="1963336944"/>
              </p:ext>
            </p:extLst>
          </p:nvPr>
        </p:nvGraphicFramePr>
        <p:xfrm>
          <a:off x="1944490" y="1273944"/>
          <a:ext cx="7771012" cy="2072680"/>
        </p:xfrm>
        <a:graphic>
          <a:graphicData uri="http://schemas.openxmlformats.org/drawingml/2006/table">
            <a:tbl>
              <a:tblPr firstRow="1" bandRow="1">
                <a:tableStyleId>{68D230F3-CF80-4859-8CE7-A43EE81993B5}</a:tableStyleId>
              </a:tblPr>
              <a:tblGrid>
                <a:gridCol w="1942753">
                  <a:extLst>
                    <a:ext uri="{9D8B030D-6E8A-4147-A177-3AD203B41FA5}">
                      <a16:colId xmlns:a16="http://schemas.microsoft.com/office/drawing/2014/main" val="20000"/>
                    </a:ext>
                  </a:extLst>
                </a:gridCol>
                <a:gridCol w="1942753">
                  <a:extLst>
                    <a:ext uri="{9D8B030D-6E8A-4147-A177-3AD203B41FA5}">
                      <a16:colId xmlns:a16="http://schemas.microsoft.com/office/drawing/2014/main" val="20001"/>
                    </a:ext>
                  </a:extLst>
                </a:gridCol>
                <a:gridCol w="1942753">
                  <a:extLst>
                    <a:ext uri="{9D8B030D-6E8A-4147-A177-3AD203B41FA5}">
                      <a16:colId xmlns:a16="http://schemas.microsoft.com/office/drawing/2014/main" val="20002"/>
                    </a:ext>
                  </a:extLst>
                </a:gridCol>
                <a:gridCol w="1942753">
                  <a:extLst>
                    <a:ext uri="{9D8B030D-6E8A-4147-A177-3AD203B41FA5}">
                      <a16:colId xmlns:a16="http://schemas.microsoft.com/office/drawing/2014/main" val="20003"/>
                    </a:ext>
                  </a:extLst>
                </a:gridCol>
              </a:tblGrid>
              <a:tr h="412218">
                <a:tc>
                  <a:txBody>
                    <a:bodyPr/>
                    <a:lstStyle/>
                    <a:p>
                      <a:pPr marL="0" marR="0" lvl="0" indent="0" algn="ctr" rtl="0">
                        <a:lnSpc>
                          <a:spcPct val="100000"/>
                        </a:lnSpc>
                        <a:spcBef>
                          <a:spcPts val="0"/>
                        </a:spcBef>
                        <a:spcAft>
                          <a:spcPts val="0"/>
                        </a:spcAft>
                        <a:buNone/>
                      </a:pPr>
                      <a:endParaRPr sz="2800" b="0" u="none" strike="noStrike" cap="none">
                        <a:solidFill>
                          <a:schemeClr val="dk1"/>
                        </a:solidFill>
                        <a:latin typeface="Calibri"/>
                        <a:ea typeface="Calibri"/>
                        <a:cs typeface="Calibri"/>
                        <a:sym typeface="Calibri"/>
                      </a:endParaRPr>
                    </a:p>
                  </a:txBody>
                  <a:tcPr marL="91450" marR="91450" marT="45725" marB="45725" anchor="ctr"/>
                </a:tc>
                <a:tc>
                  <a:txBody>
                    <a:bodyPr/>
                    <a:lstStyle/>
                    <a:p>
                      <a:pPr marL="0" marR="0" lvl="0" indent="0" algn="ctr" rtl="0">
                        <a:lnSpc>
                          <a:spcPct val="100000"/>
                        </a:lnSpc>
                        <a:spcBef>
                          <a:spcPts val="0"/>
                        </a:spcBef>
                        <a:spcAft>
                          <a:spcPts val="0"/>
                        </a:spcAft>
                        <a:buNone/>
                      </a:pPr>
                      <a:r>
                        <a:rPr lang="en-US" sz="2800" b="0" u="none" strike="noStrike" cap="none" dirty="0">
                          <a:solidFill>
                            <a:schemeClr val="dk1"/>
                          </a:solidFill>
                          <a:sym typeface="Calibri"/>
                        </a:rPr>
                        <a:t>New York</a:t>
                      </a:r>
                      <a:endParaRPr dirty="0"/>
                    </a:p>
                  </a:txBody>
                  <a:tcPr marL="91450" marR="91450" marT="45725" marB="45725" anchor="ctr"/>
                </a:tc>
                <a:tc>
                  <a:txBody>
                    <a:bodyPr/>
                    <a:lstStyle/>
                    <a:p>
                      <a:pPr marL="0" marR="0" lvl="0" indent="0" algn="ctr" rtl="0">
                        <a:lnSpc>
                          <a:spcPct val="100000"/>
                        </a:lnSpc>
                        <a:spcBef>
                          <a:spcPts val="0"/>
                        </a:spcBef>
                        <a:spcAft>
                          <a:spcPts val="0"/>
                        </a:spcAft>
                        <a:buNone/>
                      </a:pPr>
                      <a:r>
                        <a:rPr lang="en-US" sz="2800" b="0" u="none" strike="noStrike" cap="none">
                          <a:solidFill>
                            <a:schemeClr val="dk1"/>
                          </a:solidFill>
                          <a:sym typeface="Calibri"/>
                        </a:rPr>
                        <a:t>San Diego</a:t>
                      </a:r>
                      <a:endParaRPr/>
                    </a:p>
                  </a:txBody>
                  <a:tcPr marL="91450" marR="91450" marT="45725" marB="45725" anchor="ctr"/>
                </a:tc>
                <a:tc>
                  <a:txBody>
                    <a:bodyPr/>
                    <a:lstStyle/>
                    <a:p>
                      <a:pPr marL="0" marR="0" lvl="0" indent="0" algn="ctr" rtl="0">
                        <a:lnSpc>
                          <a:spcPct val="100000"/>
                        </a:lnSpc>
                        <a:spcBef>
                          <a:spcPts val="0"/>
                        </a:spcBef>
                        <a:spcAft>
                          <a:spcPts val="0"/>
                        </a:spcAft>
                        <a:buNone/>
                      </a:pPr>
                      <a:r>
                        <a:rPr lang="en-US" sz="2800" b="0" u="none" strike="noStrike" cap="none">
                          <a:solidFill>
                            <a:schemeClr val="dk1"/>
                          </a:solidFill>
                          <a:sym typeface="Calibri"/>
                        </a:rPr>
                        <a:t>Bundle</a:t>
                      </a:r>
                      <a:endParaRPr/>
                    </a:p>
                  </a:txBody>
                  <a:tcPr marL="91450" marR="91450" marT="45725" marB="45725" anchor="ctr"/>
                </a:tc>
                <a:extLst>
                  <a:ext uri="{0D108BD9-81ED-4DB2-BD59-A6C34878D82A}">
                    <a16:rowId xmlns:a16="http://schemas.microsoft.com/office/drawing/2014/main" val="10000"/>
                  </a:ext>
                </a:extLst>
              </a:tr>
              <a:tr h="412218">
                <a:tc>
                  <a:txBody>
                    <a:bodyPr/>
                    <a:lstStyle/>
                    <a:p>
                      <a:pPr marL="0" marR="0" lvl="0" indent="0" algn="ctr" rtl="0">
                        <a:lnSpc>
                          <a:spcPct val="100000"/>
                        </a:lnSpc>
                        <a:spcBef>
                          <a:spcPts val="0"/>
                        </a:spcBef>
                        <a:spcAft>
                          <a:spcPts val="0"/>
                        </a:spcAft>
                        <a:buNone/>
                      </a:pPr>
                      <a:r>
                        <a:rPr lang="en-US" sz="2800" b="0" u="none" strike="noStrike" cap="none">
                          <a:solidFill>
                            <a:schemeClr val="dk1"/>
                          </a:solidFill>
                          <a:sym typeface="Calibri"/>
                        </a:rPr>
                        <a:t>Steven</a:t>
                      </a:r>
                      <a:endParaRPr/>
                    </a:p>
                  </a:txBody>
                  <a:tcPr marL="91450" marR="91450" marT="45725" marB="45725" anchor="ctr"/>
                </a:tc>
                <a:tc>
                  <a:txBody>
                    <a:bodyPr/>
                    <a:lstStyle/>
                    <a:p>
                      <a:pPr marL="0" marR="0" lvl="0" indent="0" algn="ctr" rtl="0">
                        <a:lnSpc>
                          <a:spcPct val="100000"/>
                        </a:lnSpc>
                        <a:spcBef>
                          <a:spcPts val="0"/>
                        </a:spcBef>
                        <a:spcAft>
                          <a:spcPts val="0"/>
                        </a:spcAft>
                        <a:buNone/>
                      </a:pPr>
                      <a:r>
                        <a:rPr lang="en-US" sz="2800" b="0" u="none" strike="noStrike" cap="none">
                          <a:solidFill>
                            <a:schemeClr val="dk1"/>
                          </a:solidFill>
                          <a:sym typeface="Calibri"/>
                        </a:rPr>
                        <a:t>110</a:t>
                      </a:r>
                      <a:endParaRPr/>
                    </a:p>
                  </a:txBody>
                  <a:tcPr marL="91450" marR="91450" marT="45725" marB="45725" anchor="ctr"/>
                </a:tc>
                <a:tc>
                  <a:txBody>
                    <a:bodyPr/>
                    <a:lstStyle/>
                    <a:p>
                      <a:pPr marL="0" marR="0" lvl="0" indent="0" algn="ctr" rtl="0">
                        <a:lnSpc>
                          <a:spcPct val="100000"/>
                        </a:lnSpc>
                        <a:spcBef>
                          <a:spcPts val="0"/>
                        </a:spcBef>
                        <a:spcAft>
                          <a:spcPts val="0"/>
                        </a:spcAft>
                        <a:buNone/>
                      </a:pPr>
                      <a:r>
                        <a:rPr lang="en-US" sz="2800" b="0" u="none" strike="noStrike" cap="none">
                          <a:solidFill>
                            <a:schemeClr val="dk1"/>
                          </a:solidFill>
                          <a:sym typeface="Calibri"/>
                        </a:rPr>
                        <a:t>100</a:t>
                      </a:r>
                      <a:endParaRPr/>
                    </a:p>
                  </a:txBody>
                  <a:tcPr marL="91450" marR="91450" marT="45725" marB="45725" anchor="ctr"/>
                </a:tc>
                <a:tc>
                  <a:txBody>
                    <a:bodyPr/>
                    <a:lstStyle/>
                    <a:p>
                      <a:pPr marL="0" marR="0" lvl="0" indent="0" algn="ctr" rtl="0">
                        <a:lnSpc>
                          <a:spcPct val="100000"/>
                        </a:lnSpc>
                        <a:spcBef>
                          <a:spcPts val="0"/>
                        </a:spcBef>
                        <a:spcAft>
                          <a:spcPts val="0"/>
                        </a:spcAft>
                        <a:buNone/>
                      </a:pPr>
                      <a:r>
                        <a:rPr lang="en-US" sz="2800" b="1" u="none" strike="noStrike" cap="none" dirty="0">
                          <a:solidFill>
                            <a:schemeClr val="dk1"/>
                          </a:solidFill>
                          <a:sym typeface="Calibri"/>
                        </a:rPr>
                        <a:t>210</a:t>
                      </a:r>
                      <a:endParaRPr b="1" dirty="0"/>
                    </a:p>
                  </a:txBody>
                  <a:tcPr marL="91450" marR="91450" marT="45725" marB="45725" anchor="ctr"/>
                </a:tc>
                <a:extLst>
                  <a:ext uri="{0D108BD9-81ED-4DB2-BD59-A6C34878D82A}">
                    <a16:rowId xmlns:a16="http://schemas.microsoft.com/office/drawing/2014/main" val="10001"/>
                  </a:ext>
                </a:extLst>
              </a:tr>
              <a:tr h="412218">
                <a:tc>
                  <a:txBody>
                    <a:bodyPr/>
                    <a:lstStyle/>
                    <a:p>
                      <a:pPr marL="0" marR="0" lvl="0" indent="0" algn="ctr" rtl="0">
                        <a:lnSpc>
                          <a:spcPct val="100000"/>
                        </a:lnSpc>
                        <a:spcBef>
                          <a:spcPts val="0"/>
                        </a:spcBef>
                        <a:spcAft>
                          <a:spcPts val="0"/>
                        </a:spcAft>
                        <a:buNone/>
                      </a:pPr>
                      <a:r>
                        <a:rPr lang="en-US" sz="2800" b="0" u="none" strike="noStrike" cap="none">
                          <a:solidFill>
                            <a:schemeClr val="dk1"/>
                          </a:solidFill>
                          <a:sym typeface="Calibri"/>
                        </a:rPr>
                        <a:t>Brian</a:t>
                      </a:r>
                      <a:endParaRPr/>
                    </a:p>
                  </a:txBody>
                  <a:tcPr marL="91450" marR="91450" marT="45725" marB="45725" anchor="ctr"/>
                </a:tc>
                <a:tc>
                  <a:txBody>
                    <a:bodyPr/>
                    <a:lstStyle/>
                    <a:p>
                      <a:pPr marL="0" marR="0" lvl="0" indent="0" algn="ctr" rtl="0">
                        <a:lnSpc>
                          <a:spcPct val="100000"/>
                        </a:lnSpc>
                        <a:spcBef>
                          <a:spcPts val="0"/>
                        </a:spcBef>
                        <a:spcAft>
                          <a:spcPts val="0"/>
                        </a:spcAft>
                        <a:buNone/>
                      </a:pPr>
                      <a:r>
                        <a:rPr lang="en-US" sz="2800" b="0" u="none" strike="noStrike" cap="none">
                          <a:solidFill>
                            <a:schemeClr val="dk1"/>
                          </a:solidFill>
                          <a:sym typeface="Calibri"/>
                        </a:rPr>
                        <a:t>105</a:t>
                      </a:r>
                      <a:endParaRPr/>
                    </a:p>
                  </a:txBody>
                  <a:tcPr marL="91450" marR="91450" marT="45725" marB="45725" anchor="ctr"/>
                </a:tc>
                <a:tc>
                  <a:txBody>
                    <a:bodyPr/>
                    <a:lstStyle/>
                    <a:p>
                      <a:pPr marL="0" marR="0" lvl="0" indent="0" algn="ctr" rtl="0">
                        <a:lnSpc>
                          <a:spcPct val="100000"/>
                        </a:lnSpc>
                        <a:spcBef>
                          <a:spcPts val="0"/>
                        </a:spcBef>
                        <a:spcAft>
                          <a:spcPts val="0"/>
                        </a:spcAft>
                        <a:buNone/>
                      </a:pPr>
                      <a:r>
                        <a:rPr lang="en-US" sz="2800" b="0" u="none" strike="noStrike" cap="none">
                          <a:solidFill>
                            <a:schemeClr val="dk1"/>
                          </a:solidFill>
                          <a:sym typeface="Calibri"/>
                        </a:rPr>
                        <a:t>125</a:t>
                      </a:r>
                      <a:endParaRPr/>
                    </a:p>
                  </a:txBody>
                  <a:tcPr marL="91450" marR="91450" marT="45725" marB="45725" anchor="ctr"/>
                </a:tc>
                <a:tc>
                  <a:txBody>
                    <a:bodyPr/>
                    <a:lstStyle/>
                    <a:p>
                      <a:pPr marL="0" marR="0" lvl="0" indent="0" algn="ctr" rtl="0">
                        <a:lnSpc>
                          <a:spcPct val="100000"/>
                        </a:lnSpc>
                        <a:spcBef>
                          <a:spcPts val="0"/>
                        </a:spcBef>
                        <a:spcAft>
                          <a:spcPts val="0"/>
                        </a:spcAft>
                        <a:buNone/>
                      </a:pPr>
                      <a:r>
                        <a:rPr lang="en-US" sz="2800" b="1" u="none" strike="noStrike" cap="none" dirty="0">
                          <a:solidFill>
                            <a:schemeClr val="dk1"/>
                          </a:solidFill>
                          <a:sym typeface="Calibri"/>
                        </a:rPr>
                        <a:t>230</a:t>
                      </a:r>
                      <a:endParaRPr b="1" dirty="0"/>
                    </a:p>
                  </a:txBody>
                  <a:tcPr marL="91450" marR="91450" marT="45725" marB="45725" anchor="ctr"/>
                </a:tc>
                <a:extLst>
                  <a:ext uri="{0D108BD9-81ED-4DB2-BD59-A6C34878D82A}">
                    <a16:rowId xmlns:a16="http://schemas.microsoft.com/office/drawing/2014/main" val="10002"/>
                  </a:ext>
                </a:extLst>
              </a:tr>
              <a:tr h="412218">
                <a:tc>
                  <a:txBody>
                    <a:bodyPr/>
                    <a:lstStyle/>
                    <a:p>
                      <a:pPr marL="0" marR="0" lvl="0" indent="0" algn="ctr" rtl="0">
                        <a:lnSpc>
                          <a:spcPct val="100000"/>
                        </a:lnSpc>
                        <a:spcBef>
                          <a:spcPts val="0"/>
                        </a:spcBef>
                        <a:spcAft>
                          <a:spcPts val="0"/>
                        </a:spcAft>
                        <a:buNone/>
                      </a:pPr>
                      <a:r>
                        <a:rPr lang="en-US" sz="2800" b="0" u="none" strike="noStrike" cap="none">
                          <a:solidFill>
                            <a:schemeClr val="dk1"/>
                          </a:solidFill>
                          <a:sym typeface="Calibri"/>
                        </a:rPr>
                        <a:t>Carl</a:t>
                      </a:r>
                      <a:endParaRPr/>
                    </a:p>
                  </a:txBody>
                  <a:tcPr marL="91450" marR="91450" marT="45725" marB="45725" anchor="ctr"/>
                </a:tc>
                <a:tc>
                  <a:txBody>
                    <a:bodyPr/>
                    <a:lstStyle/>
                    <a:p>
                      <a:pPr marL="0" marR="0" lvl="0" indent="0" algn="ctr" rtl="0">
                        <a:lnSpc>
                          <a:spcPct val="100000"/>
                        </a:lnSpc>
                        <a:spcBef>
                          <a:spcPts val="0"/>
                        </a:spcBef>
                        <a:spcAft>
                          <a:spcPts val="0"/>
                        </a:spcAft>
                        <a:buNone/>
                      </a:pPr>
                      <a:r>
                        <a:rPr lang="en-US" sz="2800" b="0" u="none" strike="noStrike" cap="none">
                          <a:solidFill>
                            <a:schemeClr val="dk1"/>
                          </a:solidFill>
                          <a:sym typeface="Calibri"/>
                        </a:rPr>
                        <a:t>100</a:t>
                      </a:r>
                      <a:endParaRPr/>
                    </a:p>
                  </a:txBody>
                  <a:tcPr marL="91450" marR="91450" marT="45725" marB="45725" anchor="ctr"/>
                </a:tc>
                <a:tc>
                  <a:txBody>
                    <a:bodyPr/>
                    <a:lstStyle/>
                    <a:p>
                      <a:pPr marL="0" marR="0" lvl="0" indent="0" algn="ctr" rtl="0">
                        <a:lnSpc>
                          <a:spcPct val="100000"/>
                        </a:lnSpc>
                        <a:spcBef>
                          <a:spcPts val="0"/>
                        </a:spcBef>
                        <a:spcAft>
                          <a:spcPts val="0"/>
                        </a:spcAft>
                        <a:buNone/>
                      </a:pPr>
                      <a:r>
                        <a:rPr lang="en-US" sz="2800" b="0" u="none" strike="noStrike" cap="none">
                          <a:solidFill>
                            <a:schemeClr val="dk1"/>
                          </a:solidFill>
                          <a:sym typeface="Calibri"/>
                        </a:rPr>
                        <a:t>150</a:t>
                      </a:r>
                      <a:endParaRPr/>
                    </a:p>
                  </a:txBody>
                  <a:tcPr marL="91450" marR="91450" marT="45725" marB="45725" anchor="ctr"/>
                </a:tc>
                <a:tc>
                  <a:txBody>
                    <a:bodyPr/>
                    <a:lstStyle/>
                    <a:p>
                      <a:pPr marL="0" marR="0" lvl="0" indent="0" algn="ctr" rtl="0">
                        <a:lnSpc>
                          <a:spcPct val="100000"/>
                        </a:lnSpc>
                        <a:spcBef>
                          <a:spcPts val="0"/>
                        </a:spcBef>
                        <a:spcAft>
                          <a:spcPts val="0"/>
                        </a:spcAft>
                        <a:buNone/>
                      </a:pPr>
                      <a:r>
                        <a:rPr lang="en-US" sz="2800" b="1" u="none" strike="noStrike" cap="none" dirty="0">
                          <a:solidFill>
                            <a:schemeClr val="dk1"/>
                          </a:solidFill>
                          <a:sym typeface="Calibri"/>
                        </a:rPr>
                        <a:t>250</a:t>
                      </a:r>
                      <a:endParaRPr b="1" dirty="0"/>
                    </a:p>
                  </a:txBody>
                  <a:tcPr marL="91450" marR="91450" marT="45725" marB="45725" anchor="ctr"/>
                </a:tc>
                <a:extLst>
                  <a:ext uri="{0D108BD9-81ED-4DB2-BD59-A6C34878D82A}">
                    <a16:rowId xmlns:a16="http://schemas.microsoft.com/office/drawing/2014/main" val="10003"/>
                  </a:ext>
                </a:extLst>
              </a:tr>
            </a:tbl>
          </a:graphicData>
        </a:graphic>
      </p:graphicFrame>
      <p:sp>
        <p:nvSpPr>
          <p:cNvPr id="879" name="Google Shape;879;p50"/>
          <p:cNvSpPr txBox="1"/>
          <p:nvPr/>
        </p:nvSpPr>
        <p:spPr>
          <a:xfrm>
            <a:off x="1823935" y="3419697"/>
            <a:ext cx="13512435" cy="5789617"/>
          </a:xfrm>
          <a:prstGeom prst="rect">
            <a:avLst/>
          </a:prstGeom>
          <a:noFill/>
          <a:ln>
            <a:noFill/>
          </a:ln>
        </p:spPr>
        <p:txBody>
          <a:bodyPr spcFirstLastPara="1" wrap="square" lIns="91425" tIns="45700" rIns="91425" bIns="45700" anchor="t" anchorCtr="0">
            <a:noAutofit/>
          </a:bodyPr>
          <a:lstStyle/>
          <a:p>
            <a:pPr marL="588645" marR="0" lvl="0" indent="-457200" algn="l" rtl="0">
              <a:lnSpc>
                <a:spcPct val="100000"/>
              </a:lnSpc>
              <a:spcBef>
                <a:spcPts val="360"/>
              </a:spcBef>
              <a:spcAft>
                <a:spcPts val="0"/>
              </a:spcAft>
              <a:buClr>
                <a:schemeClr val="dk1"/>
              </a:buClr>
              <a:buSzPts val="1350"/>
              <a:buFont typeface="Arial"/>
              <a:buAutoNum type="alphaUcPeriod"/>
            </a:pPr>
            <a:r>
              <a:rPr lang="en-US" sz="2400" b="0" i="0" u="none" strike="noStrike" cap="none" dirty="0">
                <a:solidFill>
                  <a:schemeClr val="dk1"/>
                </a:solidFill>
                <a:latin typeface="Calibri"/>
                <a:ea typeface="Calibri"/>
                <a:cs typeface="Calibri"/>
                <a:sym typeface="Calibri"/>
              </a:rPr>
              <a:t>Fill in the willingness to pay for the bundles in the above table</a:t>
            </a:r>
            <a:r>
              <a:rPr lang="en-US" sz="2400" dirty="0">
                <a:solidFill>
                  <a:schemeClr val="dk1"/>
                </a:solidFill>
                <a:latin typeface="Calibri"/>
                <a:ea typeface="Calibri"/>
                <a:cs typeface="Calibri"/>
                <a:sym typeface="Calibri"/>
              </a:rPr>
              <a:t>: </a:t>
            </a:r>
          </a:p>
          <a:p>
            <a:pPr marL="131445" marR="0" lvl="0" algn="l" rtl="0">
              <a:lnSpc>
                <a:spcPct val="100000"/>
              </a:lnSpc>
              <a:spcBef>
                <a:spcPts val="360"/>
              </a:spcBef>
              <a:spcAft>
                <a:spcPts val="0"/>
              </a:spcAft>
              <a:buClr>
                <a:schemeClr val="dk1"/>
              </a:buClr>
              <a:buSzPts val="1350"/>
            </a:pPr>
            <a:r>
              <a:rPr lang="en-US" sz="2400" dirty="0">
                <a:solidFill>
                  <a:schemeClr val="dk1"/>
                </a:solidFill>
                <a:latin typeface="Calibri"/>
                <a:ea typeface="Calibri"/>
                <a:cs typeface="Calibri"/>
                <a:sym typeface="Calibri"/>
              </a:rPr>
              <a:t>Bundle value = New York value + San Diego value</a:t>
            </a:r>
            <a:endParaRPr sz="2400" b="0" i="0" u="none" strike="noStrike" cap="none" dirty="0">
              <a:solidFill>
                <a:schemeClr val="dk1"/>
              </a:solidFill>
              <a:latin typeface="Calibri"/>
              <a:ea typeface="Calibri"/>
              <a:cs typeface="Calibri"/>
              <a:sym typeface="Calibri"/>
            </a:endParaRPr>
          </a:p>
          <a:p>
            <a:pPr marL="131445" marR="0" lvl="0" indent="0" algn="l" rtl="0">
              <a:lnSpc>
                <a:spcPct val="100000"/>
              </a:lnSpc>
              <a:spcBef>
                <a:spcPts val="360"/>
              </a:spcBef>
              <a:spcAft>
                <a:spcPts val="0"/>
              </a:spcAft>
              <a:buClr>
                <a:schemeClr val="dk1"/>
              </a:buClr>
              <a:buSzPts val="1350"/>
              <a:buFont typeface="Arial"/>
              <a:buNone/>
            </a:pPr>
            <a:r>
              <a:rPr lang="en-US" sz="2400" b="0" i="0" u="none" strike="noStrike" cap="none" dirty="0">
                <a:solidFill>
                  <a:schemeClr val="dk1"/>
                </a:solidFill>
                <a:latin typeface="Calibri"/>
                <a:ea typeface="Calibri"/>
                <a:cs typeface="Calibri"/>
                <a:sym typeface="Calibri"/>
              </a:rPr>
              <a:t>B. New York</a:t>
            </a:r>
            <a:r>
              <a:rPr lang="en-US" sz="2400" dirty="0">
                <a:solidFill>
                  <a:schemeClr val="dk1"/>
                </a:solidFill>
                <a:latin typeface="Calibri"/>
                <a:ea typeface="Calibri"/>
                <a:cs typeface="Calibri"/>
                <a:sym typeface="Calibri"/>
              </a:rPr>
              <a:t> – profit maximizing price: </a:t>
            </a:r>
          </a:p>
          <a:p>
            <a:pPr marL="131445" marR="0" lvl="0" indent="0" algn="l" rtl="0">
              <a:lnSpc>
                <a:spcPct val="100000"/>
              </a:lnSpc>
              <a:spcBef>
                <a:spcPts val="360"/>
              </a:spcBef>
              <a:spcAft>
                <a:spcPts val="0"/>
              </a:spcAft>
              <a:buClr>
                <a:schemeClr val="dk1"/>
              </a:buClr>
              <a:buSzPts val="1350"/>
              <a:buFont typeface="Arial"/>
              <a:buNone/>
            </a:pPr>
            <a:r>
              <a:rPr lang="en-US" sz="2400" dirty="0">
                <a:solidFill>
                  <a:schemeClr val="dk1"/>
                </a:solidFill>
                <a:latin typeface="Calibri"/>
                <a:ea typeface="Calibri"/>
                <a:cs typeface="Calibri"/>
                <a:sym typeface="Calibri"/>
              </a:rPr>
              <a:t>at $110 – profit = 110*1= 110; at $105 – profit = 105*2 = 210; at $100 – profit = 100 * 3 = 300</a:t>
            </a:r>
          </a:p>
          <a:p>
            <a:pPr marL="131445" marR="0" lvl="0" indent="0" algn="l" rtl="0">
              <a:lnSpc>
                <a:spcPct val="100000"/>
              </a:lnSpc>
              <a:spcBef>
                <a:spcPts val="360"/>
              </a:spcBef>
              <a:spcAft>
                <a:spcPts val="0"/>
              </a:spcAft>
              <a:buClr>
                <a:schemeClr val="dk1"/>
              </a:buClr>
              <a:buSzPts val="1350"/>
              <a:buFont typeface="Arial"/>
              <a:buNone/>
            </a:pPr>
            <a:r>
              <a:rPr lang="en-US" sz="2400" dirty="0">
                <a:solidFill>
                  <a:schemeClr val="dk1"/>
                </a:solidFill>
                <a:latin typeface="Calibri"/>
                <a:ea typeface="Calibri"/>
                <a:cs typeface="Calibri"/>
                <a:sym typeface="Calibri"/>
              </a:rPr>
              <a:t>Choose price with highest profit = </a:t>
            </a:r>
            <a:r>
              <a:rPr lang="en-US" sz="2400" b="1" dirty="0">
                <a:solidFill>
                  <a:schemeClr val="dk1"/>
                </a:solidFill>
                <a:latin typeface="Calibri"/>
                <a:ea typeface="Calibri"/>
                <a:cs typeface="Calibri"/>
                <a:sym typeface="Calibri"/>
              </a:rPr>
              <a:t>$100</a:t>
            </a:r>
            <a:r>
              <a:rPr lang="en-US" sz="2400" dirty="0">
                <a:solidFill>
                  <a:schemeClr val="dk1"/>
                </a:solidFill>
                <a:latin typeface="Calibri"/>
                <a:ea typeface="Calibri"/>
                <a:cs typeface="Calibri"/>
                <a:sym typeface="Calibri"/>
              </a:rPr>
              <a:t> </a:t>
            </a:r>
          </a:p>
          <a:p>
            <a:pPr marL="131445" marR="0" lvl="0" indent="0" algn="l" rtl="0">
              <a:lnSpc>
                <a:spcPct val="100000"/>
              </a:lnSpc>
              <a:spcBef>
                <a:spcPts val="360"/>
              </a:spcBef>
              <a:spcAft>
                <a:spcPts val="0"/>
              </a:spcAft>
              <a:buClr>
                <a:schemeClr val="dk1"/>
              </a:buClr>
              <a:buSzPts val="1350"/>
              <a:buFont typeface="Arial"/>
              <a:buNone/>
            </a:pPr>
            <a:r>
              <a:rPr lang="en-US" sz="2400" b="0" i="0" u="none" strike="noStrike" cap="none" dirty="0">
                <a:solidFill>
                  <a:schemeClr val="dk1"/>
                </a:solidFill>
                <a:latin typeface="Calibri"/>
                <a:ea typeface="Calibri"/>
                <a:cs typeface="Calibri"/>
                <a:sym typeface="Calibri"/>
              </a:rPr>
              <a:t>San Diego </a:t>
            </a:r>
            <a:r>
              <a:rPr lang="en-US" sz="2400" dirty="0">
                <a:solidFill>
                  <a:schemeClr val="dk1"/>
                </a:solidFill>
                <a:latin typeface="Calibri"/>
                <a:ea typeface="Calibri"/>
                <a:cs typeface="Calibri"/>
                <a:sym typeface="Calibri"/>
              </a:rPr>
              <a:t> profit maximizing price: </a:t>
            </a:r>
          </a:p>
          <a:p>
            <a:pPr marL="131445" marR="0" lvl="0" indent="0" algn="l" rtl="0">
              <a:lnSpc>
                <a:spcPct val="100000"/>
              </a:lnSpc>
              <a:spcBef>
                <a:spcPts val="360"/>
              </a:spcBef>
              <a:spcAft>
                <a:spcPts val="0"/>
              </a:spcAft>
              <a:buClr>
                <a:schemeClr val="dk1"/>
              </a:buClr>
              <a:buSzPts val="1350"/>
              <a:buFont typeface="Arial"/>
              <a:buNone/>
            </a:pPr>
            <a:r>
              <a:rPr lang="en-US" sz="2400" dirty="0">
                <a:solidFill>
                  <a:schemeClr val="dk1"/>
                </a:solidFill>
                <a:latin typeface="Calibri"/>
                <a:ea typeface="Calibri"/>
                <a:cs typeface="Calibri"/>
                <a:sym typeface="Calibri"/>
              </a:rPr>
              <a:t>at $100– profit = 100*3= 300; at $125 – profit = 125*2 = 250; at $150 – profit = 150 *1 = 150</a:t>
            </a:r>
          </a:p>
          <a:p>
            <a:pPr marL="131445" marR="0" lvl="0" indent="0" algn="l" rtl="0">
              <a:lnSpc>
                <a:spcPct val="100000"/>
              </a:lnSpc>
              <a:spcBef>
                <a:spcPts val="360"/>
              </a:spcBef>
              <a:spcAft>
                <a:spcPts val="0"/>
              </a:spcAft>
              <a:buClr>
                <a:schemeClr val="dk1"/>
              </a:buClr>
              <a:buSzPts val="1350"/>
              <a:buFont typeface="Arial"/>
              <a:buNone/>
            </a:pPr>
            <a:r>
              <a:rPr lang="en-US" sz="2400" dirty="0">
                <a:solidFill>
                  <a:schemeClr val="dk1"/>
                </a:solidFill>
                <a:latin typeface="Calibri"/>
                <a:ea typeface="Calibri"/>
                <a:cs typeface="Calibri"/>
                <a:sym typeface="Calibri"/>
              </a:rPr>
              <a:t>Choose price with highest profit = </a:t>
            </a:r>
            <a:r>
              <a:rPr lang="en-US" sz="2400" b="1" dirty="0">
                <a:solidFill>
                  <a:schemeClr val="dk1"/>
                </a:solidFill>
                <a:latin typeface="Calibri"/>
                <a:ea typeface="Calibri"/>
                <a:cs typeface="Calibri"/>
                <a:sym typeface="Calibri"/>
              </a:rPr>
              <a:t>$100</a:t>
            </a:r>
            <a:r>
              <a:rPr lang="en-US" sz="2400" dirty="0">
                <a:solidFill>
                  <a:schemeClr val="dk1"/>
                </a:solidFill>
                <a:latin typeface="Calibri"/>
                <a:ea typeface="Calibri"/>
                <a:cs typeface="Calibri"/>
                <a:sym typeface="Calibri"/>
              </a:rPr>
              <a:t> </a:t>
            </a:r>
          </a:p>
          <a:p>
            <a:pPr marL="131445" marR="0" lvl="0" indent="0" algn="l" rtl="0">
              <a:lnSpc>
                <a:spcPct val="100000"/>
              </a:lnSpc>
              <a:spcBef>
                <a:spcPts val="360"/>
              </a:spcBef>
              <a:spcAft>
                <a:spcPts val="0"/>
              </a:spcAft>
              <a:buClr>
                <a:schemeClr val="dk1"/>
              </a:buClr>
              <a:buSzPts val="1350"/>
              <a:buFont typeface="Arial"/>
              <a:buNone/>
            </a:pPr>
            <a:r>
              <a:rPr lang="en-US" sz="2400" dirty="0">
                <a:solidFill>
                  <a:schemeClr val="dk1"/>
                </a:solidFill>
                <a:latin typeface="Calibri"/>
                <a:ea typeface="Calibri"/>
                <a:cs typeface="Calibri"/>
                <a:sym typeface="Calibri"/>
              </a:rPr>
              <a:t>Total profit = 300 + 300 = </a:t>
            </a:r>
            <a:r>
              <a:rPr lang="en-US" sz="2400" b="1" dirty="0">
                <a:solidFill>
                  <a:schemeClr val="dk1"/>
                </a:solidFill>
                <a:latin typeface="Calibri"/>
                <a:ea typeface="Calibri"/>
                <a:cs typeface="Calibri"/>
                <a:sym typeface="Calibri"/>
              </a:rPr>
              <a:t>$600</a:t>
            </a:r>
            <a:br>
              <a:rPr lang="en-US" sz="2400" b="0" i="0" u="none" strike="noStrike" cap="none" dirty="0">
                <a:solidFill>
                  <a:schemeClr val="dk1"/>
                </a:solidFill>
                <a:latin typeface="Calibri"/>
                <a:ea typeface="Calibri"/>
                <a:cs typeface="Calibri"/>
                <a:sym typeface="Calibri"/>
              </a:rPr>
            </a:br>
            <a:r>
              <a:rPr lang="en-US" sz="2400" b="0" i="0" u="none" strike="noStrike" cap="none" dirty="0">
                <a:solidFill>
                  <a:schemeClr val="dk1"/>
                </a:solidFill>
                <a:latin typeface="Calibri"/>
                <a:ea typeface="Calibri"/>
                <a:cs typeface="Calibri"/>
                <a:sym typeface="Calibri"/>
              </a:rPr>
              <a:t>C. With pure bundling</a:t>
            </a:r>
            <a:r>
              <a:rPr lang="en-US" sz="2400" dirty="0">
                <a:solidFill>
                  <a:schemeClr val="dk1"/>
                </a:solidFill>
                <a:latin typeface="Calibri"/>
                <a:ea typeface="Calibri"/>
                <a:cs typeface="Calibri"/>
                <a:sym typeface="Calibri"/>
              </a:rPr>
              <a:t> – profit maximizing price: </a:t>
            </a:r>
          </a:p>
          <a:p>
            <a:pPr marL="131445" marR="0" lvl="0" indent="0" algn="l" rtl="0">
              <a:lnSpc>
                <a:spcPct val="100000"/>
              </a:lnSpc>
              <a:spcBef>
                <a:spcPts val="360"/>
              </a:spcBef>
              <a:spcAft>
                <a:spcPts val="0"/>
              </a:spcAft>
              <a:buClr>
                <a:schemeClr val="dk1"/>
              </a:buClr>
              <a:buSzPts val="1350"/>
              <a:buFont typeface="Arial"/>
              <a:buNone/>
            </a:pPr>
            <a:r>
              <a:rPr lang="en-US" sz="2400" dirty="0">
                <a:solidFill>
                  <a:schemeClr val="dk1"/>
                </a:solidFill>
                <a:latin typeface="Calibri"/>
                <a:ea typeface="Calibri"/>
                <a:cs typeface="Calibri"/>
                <a:sym typeface="Calibri"/>
              </a:rPr>
              <a:t>at $210 – profit = 210*3= 630; at $230 – profit = 230*2 = 460; at $250 – profit = 250*1 = 250</a:t>
            </a:r>
          </a:p>
          <a:p>
            <a:pPr marL="131445" marR="0" lvl="0" indent="0" algn="l" rtl="0">
              <a:lnSpc>
                <a:spcPct val="100000"/>
              </a:lnSpc>
              <a:spcBef>
                <a:spcPts val="360"/>
              </a:spcBef>
              <a:spcAft>
                <a:spcPts val="0"/>
              </a:spcAft>
              <a:buClr>
                <a:schemeClr val="dk1"/>
              </a:buClr>
              <a:buSzPts val="1350"/>
              <a:buFont typeface="Arial"/>
              <a:buNone/>
            </a:pPr>
            <a:r>
              <a:rPr lang="en-US" sz="2400" dirty="0">
                <a:solidFill>
                  <a:schemeClr val="dk1"/>
                </a:solidFill>
                <a:latin typeface="Calibri"/>
                <a:ea typeface="Calibri"/>
                <a:cs typeface="Calibri"/>
                <a:sym typeface="Calibri"/>
              </a:rPr>
              <a:t>Choose price with highest profit = </a:t>
            </a:r>
            <a:r>
              <a:rPr lang="en-US" sz="2400" b="1" dirty="0">
                <a:solidFill>
                  <a:schemeClr val="dk1"/>
                </a:solidFill>
                <a:latin typeface="Calibri"/>
                <a:ea typeface="Calibri"/>
                <a:cs typeface="Calibri"/>
                <a:sym typeface="Calibri"/>
              </a:rPr>
              <a:t>$210</a:t>
            </a:r>
          </a:p>
          <a:p>
            <a:pPr marL="131445" marR="0" lvl="0" indent="0" algn="l" rtl="0">
              <a:lnSpc>
                <a:spcPct val="100000"/>
              </a:lnSpc>
              <a:spcBef>
                <a:spcPts val="360"/>
              </a:spcBef>
              <a:spcAft>
                <a:spcPts val="0"/>
              </a:spcAft>
              <a:buClr>
                <a:schemeClr val="dk1"/>
              </a:buClr>
              <a:buSzPts val="1350"/>
              <a:buFont typeface="Arial"/>
              <a:buNone/>
            </a:pPr>
            <a:r>
              <a:rPr lang="en-US" sz="2400" b="1" dirty="0">
                <a:solidFill>
                  <a:schemeClr val="dk1"/>
                </a:solidFill>
                <a:latin typeface="Calibri"/>
                <a:ea typeface="Calibri"/>
                <a:cs typeface="Calibri"/>
                <a:sym typeface="Calibri"/>
              </a:rPr>
              <a:t>Profit = $630</a:t>
            </a:r>
          </a:p>
          <a:p>
            <a:pPr marL="131445" marR="0" lvl="0" indent="0" algn="l" rtl="0">
              <a:lnSpc>
                <a:spcPct val="100000"/>
              </a:lnSpc>
              <a:spcBef>
                <a:spcPts val="360"/>
              </a:spcBef>
              <a:spcAft>
                <a:spcPts val="0"/>
              </a:spcAft>
              <a:buClr>
                <a:schemeClr val="dk1"/>
              </a:buClr>
              <a:buSzPts val="1350"/>
              <a:buFont typeface="Arial"/>
              <a:buNone/>
            </a:pPr>
            <a:endParaRPr lang="en-US" dirty="0"/>
          </a:p>
        </p:txBody>
      </p:sp>
    </p:spTree>
    <p:extLst>
      <p:ext uri="{BB962C8B-B14F-4D97-AF65-F5344CB8AC3E}">
        <p14:creationId xmlns:p14="http://schemas.microsoft.com/office/powerpoint/2010/main" val="281038352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883"/>
        <p:cNvGrpSpPr/>
        <p:nvPr/>
      </p:nvGrpSpPr>
      <p:grpSpPr>
        <a:xfrm>
          <a:off x="0" y="0"/>
          <a:ext cx="0" cy="0"/>
          <a:chOff x="0" y="0"/>
          <a:chExt cx="0" cy="0"/>
        </a:xfrm>
      </p:grpSpPr>
      <p:pic>
        <p:nvPicPr>
          <p:cNvPr id="884" name="Google Shape;884;p51"/>
          <p:cNvPicPr preferRelativeResize="0"/>
          <p:nvPr/>
        </p:nvPicPr>
        <p:blipFill rotWithShape="1">
          <a:blip r:embed="rId3">
            <a:alphaModFix/>
          </a:blip>
          <a:srcRect b="619"/>
          <a:stretch/>
        </p:blipFill>
        <p:spPr>
          <a:xfrm rot="2700000">
            <a:off x="16270669" y="-98947"/>
            <a:ext cx="2072513" cy="2059669"/>
          </a:xfrm>
          <a:prstGeom prst="rect">
            <a:avLst/>
          </a:prstGeom>
          <a:noFill/>
          <a:ln>
            <a:noFill/>
          </a:ln>
        </p:spPr>
      </p:pic>
      <p:grpSp>
        <p:nvGrpSpPr>
          <p:cNvPr id="885" name="Google Shape;885;p51"/>
          <p:cNvGrpSpPr/>
          <p:nvPr/>
        </p:nvGrpSpPr>
        <p:grpSpPr>
          <a:xfrm>
            <a:off x="0" y="8843309"/>
            <a:ext cx="18287996" cy="3230764"/>
            <a:chOff x="0" y="-38100"/>
            <a:chExt cx="4816592" cy="850900"/>
          </a:xfrm>
        </p:grpSpPr>
        <p:sp>
          <p:nvSpPr>
            <p:cNvPr id="886" name="Google Shape;886;p51"/>
            <p:cNvSpPr/>
            <p:nvPr/>
          </p:nvSpPr>
          <p:spPr>
            <a:xfrm>
              <a:off x="0" y="0"/>
              <a:ext cx="4816592" cy="342131"/>
            </a:xfrm>
            <a:custGeom>
              <a:avLst/>
              <a:gdLst/>
              <a:ahLst/>
              <a:cxnLst/>
              <a:rect l="l" t="t" r="r" b="b"/>
              <a:pathLst>
                <a:path w="4816592" h="342131" extrusionOk="0">
                  <a:moveTo>
                    <a:pt x="0" y="0"/>
                  </a:moveTo>
                  <a:lnTo>
                    <a:pt x="4816592" y="0"/>
                  </a:lnTo>
                  <a:lnTo>
                    <a:pt x="4816592" y="342131"/>
                  </a:lnTo>
                  <a:lnTo>
                    <a:pt x="0" y="342131"/>
                  </a:lnTo>
                  <a:close/>
                </a:path>
              </a:pathLst>
            </a:custGeom>
            <a:solidFill>
              <a:srgbClr val="FEC099"/>
            </a:solidFill>
            <a:ln>
              <a:noFill/>
            </a:ln>
          </p:spPr>
          <p:txBody>
            <a:bodyPr/>
            <a:lstStyle/>
            <a:p>
              <a:endParaRPr lang="en-CA"/>
            </a:p>
          </p:txBody>
        </p:sp>
        <p:sp>
          <p:nvSpPr>
            <p:cNvPr id="887" name="Google Shape;887;p51"/>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pic>
        <p:nvPicPr>
          <p:cNvPr id="888" name="Google Shape;888;p51"/>
          <p:cNvPicPr preferRelativeResize="0"/>
          <p:nvPr/>
        </p:nvPicPr>
        <p:blipFill rotWithShape="1">
          <a:blip r:embed="rId4">
            <a:alphaModFix/>
          </a:blip>
          <a:srcRect/>
          <a:stretch/>
        </p:blipFill>
        <p:spPr>
          <a:xfrm>
            <a:off x="107745" y="9061043"/>
            <a:ext cx="1716191" cy="1175659"/>
          </a:xfrm>
          <a:prstGeom prst="rect">
            <a:avLst/>
          </a:prstGeom>
          <a:noFill/>
          <a:ln>
            <a:noFill/>
          </a:ln>
        </p:spPr>
      </p:pic>
      <p:pic>
        <p:nvPicPr>
          <p:cNvPr id="889" name="Google Shape;889;p51"/>
          <p:cNvPicPr preferRelativeResize="0"/>
          <p:nvPr/>
        </p:nvPicPr>
        <p:blipFill rotWithShape="1">
          <a:blip r:embed="rId5">
            <a:alphaModFix/>
          </a:blip>
          <a:srcRect/>
          <a:stretch/>
        </p:blipFill>
        <p:spPr>
          <a:xfrm>
            <a:off x="15845978" y="7130810"/>
            <a:ext cx="2733798" cy="3538897"/>
          </a:xfrm>
          <a:prstGeom prst="rect">
            <a:avLst/>
          </a:prstGeom>
          <a:noFill/>
          <a:ln>
            <a:noFill/>
          </a:ln>
        </p:spPr>
      </p:pic>
      <p:sp>
        <p:nvSpPr>
          <p:cNvPr id="890" name="Google Shape;890;p51"/>
          <p:cNvSpPr txBox="1">
            <a:spLocks noGrp="1"/>
          </p:cNvSpPr>
          <p:nvPr>
            <p:ph type="body" idx="1"/>
          </p:nvPr>
        </p:nvSpPr>
        <p:spPr>
          <a:xfrm>
            <a:off x="4418463" y="4003240"/>
            <a:ext cx="9451075" cy="2280520"/>
          </a:xfrm>
          <a:prstGeom prst="rect">
            <a:avLst/>
          </a:prstGeom>
          <a:noFill/>
          <a:ln>
            <a:noFill/>
          </a:ln>
        </p:spPr>
        <p:txBody>
          <a:bodyPr spcFirstLastPara="1" wrap="square" lIns="91425" tIns="45700" rIns="91425" bIns="45700" anchor="t" anchorCtr="0">
            <a:normAutofit/>
          </a:bodyPr>
          <a:lstStyle/>
          <a:p>
            <a:pPr marL="131445" lvl="0" indent="0" algn="ctr" rtl="0">
              <a:lnSpc>
                <a:spcPct val="100000"/>
              </a:lnSpc>
              <a:spcBef>
                <a:spcPts val="360"/>
              </a:spcBef>
              <a:spcAft>
                <a:spcPts val="0"/>
              </a:spcAft>
              <a:buSzPts val="4500"/>
              <a:buNone/>
            </a:pPr>
            <a:r>
              <a:rPr lang="en-US" sz="8000" b="1" dirty="0"/>
              <a:t>OLIGOPOLY</a:t>
            </a:r>
            <a:endParaRPr lang="en-US" dirty="0"/>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894"/>
        <p:cNvGrpSpPr/>
        <p:nvPr/>
      </p:nvGrpSpPr>
      <p:grpSpPr>
        <a:xfrm>
          <a:off x="0" y="0"/>
          <a:ext cx="0" cy="0"/>
          <a:chOff x="0" y="0"/>
          <a:chExt cx="0" cy="0"/>
        </a:xfrm>
      </p:grpSpPr>
      <p:pic>
        <p:nvPicPr>
          <p:cNvPr id="895" name="Google Shape;895;p52"/>
          <p:cNvPicPr preferRelativeResize="0"/>
          <p:nvPr/>
        </p:nvPicPr>
        <p:blipFill rotWithShape="1">
          <a:blip r:embed="rId3">
            <a:alphaModFix/>
          </a:blip>
          <a:srcRect b="619"/>
          <a:stretch/>
        </p:blipFill>
        <p:spPr>
          <a:xfrm rot="2700000">
            <a:off x="16270669" y="-98947"/>
            <a:ext cx="2072513" cy="2059669"/>
          </a:xfrm>
          <a:prstGeom prst="rect">
            <a:avLst/>
          </a:prstGeom>
          <a:noFill/>
          <a:ln>
            <a:noFill/>
          </a:ln>
        </p:spPr>
      </p:pic>
      <p:grpSp>
        <p:nvGrpSpPr>
          <p:cNvPr id="896" name="Google Shape;896;p52"/>
          <p:cNvGrpSpPr/>
          <p:nvPr/>
        </p:nvGrpSpPr>
        <p:grpSpPr>
          <a:xfrm>
            <a:off x="0" y="8843309"/>
            <a:ext cx="18287996" cy="3230764"/>
            <a:chOff x="0" y="-38100"/>
            <a:chExt cx="4816592" cy="850900"/>
          </a:xfrm>
        </p:grpSpPr>
        <p:sp>
          <p:nvSpPr>
            <p:cNvPr id="897" name="Google Shape;897;p52"/>
            <p:cNvSpPr/>
            <p:nvPr/>
          </p:nvSpPr>
          <p:spPr>
            <a:xfrm>
              <a:off x="0" y="0"/>
              <a:ext cx="4816592" cy="342131"/>
            </a:xfrm>
            <a:custGeom>
              <a:avLst/>
              <a:gdLst/>
              <a:ahLst/>
              <a:cxnLst/>
              <a:rect l="l" t="t" r="r" b="b"/>
              <a:pathLst>
                <a:path w="4816592" h="342131" extrusionOk="0">
                  <a:moveTo>
                    <a:pt x="0" y="0"/>
                  </a:moveTo>
                  <a:lnTo>
                    <a:pt x="4816592" y="0"/>
                  </a:lnTo>
                  <a:lnTo>
                    <a:pt x="4816592" y="342131"/>
                  </a:lnTo>
                  <a:lnTo>
                    <a:pt x="0" y="342131"/>
                  </a:lnTo>
                  <a:close/>
                </a:path>
              </a:pathLst>
            </a:custGeom>
            <a:solidFill>
              <a:srgbClr val="FEC099"/>
            </a:solidFill>
            <a:ln>
              <a:noFill/>
            </a:ln>
          </p:spPr>
          <p:txBody>
            <a:bodyPr/>
            <a:lstStyle/>
            <a:p>
              <a:endParaRPr lang="en-CA"/>
            </a:p>
          </p:txBody>
        </p:sp>
        <p:sp>
          <p:nvSpPr>
            <p:cNvPr id="898" name="Google Shape;898;p52"/>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pic>
        <p:nvPicPr>
          <p:cNvPr id="899" name="Google Shape;899;p52"/>
          <p:cNvPicPr preferRelativeResize="0"/>
          <p:nvPr/>
        </p:nvPicPr>
        <p:blipFill rotWithShape="1">
          <a:blip r:embed="rId4">
            <a:alphaModFix/>
          </a:blip>
          <a:srcRect/>
          <a:stretch/>
        </p:blipFill>
        <p:spPr>
          <a:xfrm>
            <a:off x="107745" y="9061043"/>
            <a:ext cx="1716191" cy="1175659"/>
          </a:xfrm>
          <a:prstGeom prst="rect">
            <a:avLst/>
          </a:prstGeom>
          <a:noFill/>
          <a:ln>
            <a:noFill/>
          </a:ln>
        </p:spPr>
      </p:pic>
      <p:pic>
        <p:nvPicPr>
          <p:cNvPr id="900" name="Google Shape;900;p52"/>
          <p:cNvPicPr preferRelativeResize="0"/>
          <p:nvPr/>
        </p:nvPicPr>
        <p:blipFill rotWithShape="1">
          <a:blip r:embed="rId5">
            <a:alphaModFix/>
          </a:blip>
          <a:srcRect/>
          <a:stretch/>
        </p:blipFill>
        <p:spPr>
          <a:xfrm>
            <a:off x="15845978" y="7130810"/>
            <a:ext cx="2733798" cy="3538897"/>
          </a:xfrm>
          <a:prstGeom prst="rect">
            <a:avLst/>
          </a:prstGeom>
          <a:noFill/>
          <a:ln>
            <a:noFill/>
          </a:ln>
        </p:spPr>
      </p:pic>
      <p:sp>
        <p:nvSpPr>
          <p:cNvPr id="901" name="Google Shape;901;p52"/>
          <p:cNvSpPr txBox="1"/>
          <p:nvPr/>
        </p:nvSpPr>
        <p:spPr>
          <a:xfrm>
            <a:off x="4051250" y="359376"/>
            <a:ext cx="8229600" cy="1143000"/>
          </a:xfrm>
          <a:prstGeom prst="rect">
            <a:avLst/>
          </a:prstGeom>
          <a:noFill/>
          <a:ln>
            <a:noFill/>
          </a:ln>
        </p:spPr>
        <p:txBody>
          <a:bodyPr spcFirstLastPara="1" wrap="square" lIns="91425" tIns="45700" rIns="91425" bIns="45700" anchor="ctr" anchorCtr="0">
            <a:normAutofit/>
          </a:bodyPr>
          <a:lstStyle/>
          <a:p>
            <a:pPr marL="131445" marR="0" lvl="0" indent="0" algn="ctr" rtl="0">
              <a:lnSpc>
                <a:spcPct val="100000"/>
              </a:lnSpc>
              <a:spcBef>
                <a:spcPts val="0"/>
              </a:spcBef>
              <a:spcAft>
                <a:spcPts val="0"/>
              </a:spcAft>
              <a:buClr>
                <a:schemeClr val="dk1"/>
              </a:buClr>
              <a:buSzPts val="2475"/>
              <a:buFont typeface="Calibri"/>
              <a:buNone/>
            </a:pPr>
            <a:r>
              <a:rPr lang="en-US" sz="4400" b="1" i="0" u="none" strike="noStrike" cap="none">
                <a:solidFill>
                  <a:schemeClr val="dk1"/>
                </a:solidFill>
                <a:latin typeface="Calibri"/>
                <a:ea typeface="Calibri"/>
                <a:cs typeface="Calibri"/>
                <a:sym typeface="Calibri"/>
              </a:rPr>
              <a:t>Oligopoly</a:t>
            </a:r>
            <a:endParaRPr/>
          </a:p>
        </p:txBody>
      </p:sp>
      <p:sp>
        <p:nvSpPr>
          <p:cNvPr id="902" name="Google Shape;902;p52"/>
          <p:cNvSpPr txBox="1"/>
          <p:nvPr/>
        </p:nvSpPr>
        <p:spPr>
          <a:xfrm>
            <a:off x="1913167" y="2181325"/>
            <a:ext cx="12505765" cy="5733404"/>
          </a:xfrm>
          <a:prstGeom prst="rect">
            <a:avLst/>
          </a:prstGeom>
          <a:noFill/>
          <a:ln>
            <a:noFill/>
          </a:ln>
        </p:spPr>
        <p:txBody>
          <a:bodyPr spcFirstLastPara="1" wrap="square" lIns="91425" tIns="45700" rIns="91425" bIns="45700" anchor="t" anchorCtr="0">
            <a:normAutofit/>
          </a:bodyPr>
          <a:lstStyle/>
          <a:p>
            <a:pPr marL="131445" marR="0" lvl="0" indent="0" algn="l" rtl="0">
              <a:lnSpc>
                <a:spcPct val="100000"/>
              </a:lnSpc>
              <a:spcBef>
                <a:spcPts val="360"/>
              </a:spcBef>
              <a:spcAft>
                <a:spcPts val="0"/>
              </a:spcAft>
              <a:buClr>
                <a:schemeClr val="dk1"/>
              </a:buClr>
              <a:buSzPts val="1800"/>
              <a:buFont typeface="Arial"/>
              <a:buNone/>
            </a:pPr>
            <a:r>
              <a:rPr lang="en-US" sz="3200" b="1" i="0" u="sng" strike="noStrike" cap="none">
                <a:solidFill>
                  <a:schemeClr val="dk1"/>
                </a:solidFill>
                <a:latin typeface="Calibri"/>
                <a:ea typeface="Calibri"/>
                <a:cs typeface="Calibri"/>
                <a:sym typeface="Calibri"/>
              </a:rPr>
              <a:t>Oligopolies</a:t>
            </a:r>
            <a:r>
              <a:rPr lang="en-US" sz="3200" b="0" i="0" u="none" strike="noStrike" cap="none">
                <a:solidFill>
                  <a:schemeClr val="dk1"/>
                </a:solidFill>
                <a:latin typeface="Calibri"/>
                <a:ea typeface="Calibri"/>
                <a:cs typeface="Calibri"/>
                <a:sym typeface="Calibri"/>
              </a:rPr>
              <a:t> are characterized by few sellers, limited entry, homogeneous or differentiated products, and firm’s awareness of strategic interdependence between each other.</a:t>
            </a:r>
            <a:endParaRPr/>
          </a:p>
          <a:p>
            <a:pPr marL="588645" marR="0" lvl="0" indent="-342899" algn="l" rtl="0">
              <a:lnSpc>
                <a:spcPct val="100000"/>
              </a:lnSpc>
              <a:spcBef>
                <a:spcPts val="360"/>
              </a:spcBef>
              <a:spcAft>
                <a:spcPts val="0"/>
              </a:spcAft>
              <a:buClr>
                <a:schemeClr val="dk1"/>
              </a:buClr>
              <a:buSzPts val="1800"/>
              <a:buFont typeface="Arial"/>
              <a:buNone/>
            </a:pPr>
            <a:endParaRPr sz="3200" b="0" i="0" u="none" strike="noStrike" cap="none">
              <a:solidFill>
                <a:schemeClr val="dk1"/>
              </a:solidFill>
              <a:latin typeface="Calibri"/>
              <a:ea typeface="Calibri"/>
              <a:cs typeface="Calibri"/>
              <a:sym typeface="Calibri"/>
            </a:endParaRPr>
          </a:p>
          <a:p>
            <a:pPr marL="131445" marR="0" lvl="0" indent="0" algn="l" rtl="0">
              <a:lnSpc>
                <a:spcPct val="100000"/>
              </a:lnSpc>
              <a:spcBef>
                <a:spcPts val="360"/>
              </a:spcBef>
              <a:spcAft>
                <a:spcPts val="0"/>
              </a:spcAft>
              <a:buClr>
                <a:schemeClr val="dk1"/>
              </a:buClr>
              <a:buSzPts val="1800"/>
              <a:buFont typeface="Arial"/>
              <a:buNone/>
            </a:pPr>
            <a:r>
              <a:rPr lang="en-US" sz="3200" b="1" i="0" u="sng" strike="noStrike" cap="none">
                <a:solidFill>
                  <a:schemeClr val="dk1"/>
                </a:solidFill>
                <a:latin typeface="Calibri"/>
                <a:ea typeface="Calibri"/>
                <a:cs typeface="Calibri"/>
                <a:sym typeface="Calibri"/>
              </a:rPr>
              <a:t>Cartels</a:t>
            </a:r>
            <a:r>
              <a:rPr lang="en-US" sz="3200" b="0" i="0" u="none" strike="noStrike" cap="none">
                <a:solidFill>
                  <a:schemeClr val="dk1"/>
                </a:solidFill>
                <a:latin typeface="Calibri"/>
                <a:ea typeface="Calibri"/>
                <a:cs typeface="Calibri"/>
                <a:sym typeface="Calibri"/>
              </a:rPr>
              <a:t>: formed when oligopolistic firms collude in setting prices or quantities to raise their profits</a:t>
            </a:r>
            <a:endParaRPr/>
          </a:p>
          <a:p>
            <a:pPr marL="588645" marR="0" lvl="0" indent="-457200" algn="l" rtl="0">
              <a:lnSpc>
                <a:spcPct val="100000"/>
              </a:lnSpc>
              <a:spcBef>
                <a:spcPts val="360"/>
              </a:spcBef>
              <a:spcAft>
                <a:spcPts val="0"/>
              </a:spcAft>
              <a:buClr>
                <a:schemeClr val="dk1"/>
              </a:buClr>
              <a:buSzPts val="1800"/>
              <a:buFont typeface="Arial"/>
              <a:buChar char="•"/>
            </a:pPr>
            <a:r>
              <a:rPr lang="en-US" sz="3200" b="0" i="0" u="none" strike="noStrike" cap="none">
                <a:solidFill>
                  <a:schemeClr val="dk1"/>
                </a:solidFill>
                <a:latin typeface="Calibri"/>
                <a:ea typeface="Calibri"/>
                <a:cs typeface="Calibri"/>
                <a:sym typeface="Calibri"/>
              </a:rPr>
              <a:t>Each member agrees to reduce its output from the level of output if it acted independently → market price rises and firms earn higher profits</a:t>
            </a:r>
            <a:endParaRPr/>
          </a:p>
          <a:p>
            <a:pPr marL="588645" marR="0" lvl="0" indent="-457200" algn="l" rtl="0">
              <a:lnSpc>
                <a:spcPct val="100000"/>
              </a:lnSpc>
              <a:spcBef>
                <a:spcPts val="360"/>
              </a:spcBef>
              <a:spcAft>
                <a:spcPts val="0"/>
              </a:spcAft>
              <a:buClr>
                <a:schemeClr val="dk1"/>
              </a:buClr>
              <a:buSzPts val="1800"/>
              <a:buFont typeface="Arial"/>
              <a:buChar char="•"/>
            </a:pPr>
            <a:r>
              <a:rPr lang="en-US" sz="3200" b="0" i="0" u="none" strike="noStrike" cap="none">
                <a:solidFill>
                  <a:schemeClr val="dk1"/>
                </a:solidFill>
                <a:latin typeface="Calibri"/>
                <a:ea typeface="Calibri"/>
                <a:cs typeface="Calibri"/>
                <a:sym typeface="Calibri"/>
              </a:rPr>
              <a:t>Cartels tend to produce the output analogous to monopolies → helps achieve the highest possible collective profit</a:t>
            </a:r>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906"/>
        <p:cNvGrpSpPr/>
        <p:nvPr/>
      </p:nvGrpSpPr>
      <p:grpSpPr>
        <a:xfrm>
          <a:off x="0" y="0"/>
          <a:ext cx="0" cy="0"/>
          <a:chOff x="0" y="0"/>
          <a:chExt cx="0" cy="0"/>
        </a:xfrm>
      </p:grpSpPr>
      <p:pic>
        <p:nvPicPr>
          <p:cNvPr id="907" name="Google Shape;907;p53"/>
          <p:cNvPicPr preferRelativeResize="0"/>
          <p:nvPr/>
        </p:nvPicPr>
        <p:blipFill rotWithShape="1">
          <a:blip r:embed="rId3">
            <a:alphaModFix/>
          </a:blip>
          <a:srcRect b="619"/>
          <a:stretch/>
        </p:blipFill>
        <p:spPr>
          <a:xfrm rot="2700000">
            <a:off x="16270669" y="-98947"/>
            <a:ext cx="2072513" cy="2059669"/>
          </a:xfrm>
          <a:prstGeom prst="rect">
            <a:avLst/>
          </a:prstGeom>
          <a:noFill/>
          <a:ln>
            <a:noFill/>
          </a:ln>
        </p:spPr>
      </p:pic>
      <p:grpSp>
        <p:nvGrpSpPr>
          <p:cNvPr id="908" name="Google Shape;908;p53"/>
          <p:cNvGrpSpPr/>
          <p:nvPr/>
        </p:nvGrpSpPr>
        <p:grpSpPr>
          <a:xfrm>
            <a:off x="0" y="8843309"/>
            <a:ext cx="18287996" cy="3230764"/>
            <a:chOff x="0" y="-38100"/>
            <a:chExt cx="4816592" cy="850900"/>
          </a:xfrm>
        </p:grpSpPr>
        <p:sp>
          <p:nvSpPr>
            <p:cNvPr id="909" name="Google Shape;909;p53"/>
            <p:cNvSpPr/>
            <p:nvPr/>
          </p:nvSpPr>
          <p:spPr>
            <a:xfrm>
              <a:off x="0" y="0"/>
              <a:ext cx="4816592" cy="342131"/>
            </a:xfrm>
            <a:custGeom>
              <a:avLst/>
              <a:gdLst/>
              <a:ahLst/>
              <a:cxnLst/>
              <a:rect l="l" t="t" r="r" b="b"/>
              <a:pathLst>
                <a:path w="4816592" h="342131" extrusionOk="0">
                  <a:moveTo>
                    <a:pt x="0" y="0"/>
                  </a:moveTo>
                  <a:lnTo>
                    <a:pt x="4816592" y="0"/>
                  </a:lnTo>
                  <a:lnTo>
                    <a:pt x="4816592" y="342131"/>
                  </a:lnTo>
                  <a:lnTo>
                    <a:pt x="0" y="342131"/>
                  </a:lnTo>
                  <a:close/>
                </a:path>
              </a:pathLst>
            </a:custGeom>
            <a:solidFill>
              <a:srgbClr val="FEC099"/>
            </a:solidFill>
            <a:ln>
              <a:noFill/>
            </a:ln>
          </p:spPr>
          <p:txBody>
            <a:bodyPr/>
            <a:lstStyle/>
            <a:p>
              <a:endParaRPr lang="en-CA"/>
            </a:p>
          </p:txBody>
        </p:sp>
        <p:sp>
          <p:nvSpPr>
            <p:cNvPr id="910" name="Google Shape;910;p53"/>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pic>
        <p:nvPicPr>
          <p:cNvPr id="911" name="Google Shape;911;p53"/>
          <p:cNvPicPr preferRelativeResize="0"/>
          <p:nvPr/>
        </p:nvPicPr>
        <p:blipFill rotWithShape="1">
          <a:blip r:embed="rId4">
            <a:alphaModFix/>
          </a:blip>
          <a:srcRect/>
          <a:stretch/>
        </p:blipFill>
        <p:spPr>
          <a:xfrm>
            <a:off x="107745" y="9061043"/>
            <a:ext cx="1716191" cy="1175659"/>
          </a:xfrm>
          <a:prstGeom prst="rect">
            <a:avLst/>
          </a:prstGeom>
          <a:noFill/>
          <a:ln>
            <a:noFill/>
          </a:ln>
        </p:spPr>
      </p:pic>
      <p:pic>
        <p:nvPicPr>
          <p:cNvPr id="912" name="Google Shape;912;p53"/>
          <p:cNvPicPr preferRelativeResize="0"/>
          <p:nvPr/>
        </p:nvPicPr>
        <p:blipFill rotWithShape="1">
          <a:blip r:embed="rId5">
            <a:alphaModFix/>
          </a:blip>
          <a:srcRect/>
          <a:stretch/>
        </p:blipFill>
        <p:spPr>
          <a:xfrm>
            <a:off x="15845978" y="7130810"/>
            <a:ext cx="2733798" cy="3538897"/>
          </a:xfrm>
          <a:prstGeom prst="rect">
            <a:avLst/>
          </a:prstGeom>
          <a:noFill/>
          <a:ln>
            <a:noFill/>
          </a:ln>
        </p:spPr>
      </p:pic>
      <p:sp>
        <p:nvSpPr>
          <p:cNvPr id="913" name="Google Shape;913;p53"/>
          <p:cNvSpPr txBox="1"/>
          <p:nvPr/>
        </p:nvSpPr>
        <p:spPr>
          <a:xfrm>
            <a:off x="4051250" y="359376"/>
            <a:ext cx="8229600" cy="1143000"/>
          </a:xfrm>
          <a:prstGeom prst="rect">
            <a:avLst/>
          </a:prstGeom>
          <a:noFill/>
          <a:ln>
            <a:noFill/>
          </a:ln>
        </p:spPr>
        <p:txBody>
          <a:bodyPr spcFirstLastPara="1" wrap="square" lIns="91425" tIns="45700" rIns="91425" bIns="45700" anchor="ctr" anchorCtr="0">
            <a:normAutofit/>
          </a:bodyPr>
          <a:lstStyle/>
          <a:p>
            <a:pPr marL="131445" marR="0" lvl="0" indent="0" algn="ctr" rtl="0">
              <a:lnSpc>
                <a:spcPct val="100000"/>
              </a:lnSpc>
              <a:spcBef>
                <a:spcPts val="0"/>
              </a:spcBef>
              <a:spcAft>
                <a:spcPts val="0"/>
              </a:spcAft>
              <a:buClr>
                <a:schemeClr val="dk1"/>
              </a:buClr>
              <a:buSzPts val="2475"/>
              <a:buFont typeface="Calibri"/>
              <a:buNone/>
            </a:pPr>
            <a:r>
              <a:rPr lang="en-US" sz="4400" b="1" i="0" u="none" strike="noStrike" cap="none">
                <a:solidFill>
                  <a:schemeClr val="dk1"/>
                </a:solidFill>
                <a:latin typeface="Calibri"/>
                <a:ea typeface="Calibri"/>
                <a:cs typeface="Calibri"/>
                <a:sym typeface="Calibri"/>
              </a:rPr>
              <a:t>Oligopoly</a:t>
            </a:r>
            <a:endParaRPr/>
          </a:p>
        </p:txBody>
      </p:sp>
      <p:sp>
        <p:nvSpPr>
          <p:cNvPr id="914" name="Google Shape;914;p53"/>
          <p:cNvSpPr txBox="1"/>
          <p:nvPr/>
        </p:nvSpPr>
        <p:spPr>
          <a:xfrm>
            <a:off x="1913167" y="2181325"/>
            <a:ext cx="12505765" cy="5733404"/>
          </a:xfrm>
          <a:prstGeom prst="rect">
            <a:avLst/>
          </a:prstGeom>
          <a:noFill/>
          <a:ln>
            <a:noFill/>
          </a:ln>
        </p:spPr>
        <p:txBody>
          <a:bodyPr spcFirstLastPara="1" wrap="square" lIns="91425" tIns="45700" rIns="91425" bIns="45700" anchor="t" anchorCtr="0">
            <a:normAutofit/>
          </a:bodyPr>
          <a:lstStyle/>
          <a:p>
            <a:pPr marL="131445" marR="0" lvl="0" indent="0" algn="l" rtl="0">
              <a:lnSpc>
                <a:spcPct val="100000"/>
              </a:lnSpc>
              <a:spcBef>
                <a:spcPts val="360"/>
              </a:spcBef>
              <a:spcAft>
                <a:spcPts val="0"/>
              </a:spcAft>
              <a:buClr>
                <a:schemeClr val="dk1"/>
              </a:buClr>
              <a:buSzPts val="1800"/>
              <a:buFont typeface="Arial"/>
              <a:buNone/>
            </a:pPr>
            <a:r>
              <a:rPr lang="en-US" sz="3200" b="0" i="0" u="sng" strike="noStrike" cap="none">
                <a:solidFill>
                  <a:schemeClr val="dk1"/>
                </a:solidFill>
                <a:latin typeface="Calibri"/>
                <a:ea typeface="Calibri"/>
                <a:cs typeface="Calibri"/>
                <a:sym typeface="Calibri"/>
              </a:rPr>
              <a:t>Cournot Duopoly</a:t>
            </a:r>
            <a:r>
              <a:rPr lang="en-US" sz="3200" b="0" i="0" u="none" strike="noStrike" cap="none">
                <a:solidFill>
                  <a:schemeClr val="dk1"/>
                </a:solidFill>
                <a:latin typeface="Calibri"/>
                <a:ea typeface="Calibri"/>
                <a:cs typeface="Calibri"/>
                <a:sym typeface="Calibri"/>
              </a:rPr>
              <a:t>: two firms compete in choosing quantities </a:t>
            </a:r>
            <a:endParaRPr/>
          </a:p>
          <a:p>
            <a:pPr marL="131445" marR="0" lvl="0" indent="0" algn="l" rtl="0">
              <a:lnSpc>
                <a:spcPct val="100000"/>
              </a:lnSpc>
              <a:spcBef>
                <a:spcPts val="360"/>
              </a:spcBef>
              <a:spcAft>
                <a:spcPts val="0"/>
              </a:spcAft>
              <a:buClr>
                <a:schemeClr val="dk1"/>
              </a:buClr>
              <a:buSzPts val="1800"/>
              <a:buFont typeface="Arial"/>
              <a:buNone/>
            </a:pPr>
            <a:r>
              <a:rPr lang="en-US" sz="3200" b="0" i="0" u="sng" strike="noStrike" cap="none">
                <a:solidFill>
                  <a:schemeClr val="dk1"/>
                </a:solidFill>
                <a:latin typeface="Calibri"/>
                <a:ea typeface="Calibri"/>
                <a:cs typeface="Calibri"/>
                <a:sym typeface="Calibri"/>
              </a:rPr>
              <a:t>Bertrand Duopoly</a:t>
            </a:r>
            <a:r>
              <a:rPr lang="en-US" sz="3200" b="0" i="0" u="none" strike="noStrike" cap="none">
                <a:solidFill>
                  <a:schemeClr val="dk1"/>
                </a:solidFill>
                <a:latin typeface="Calibri"/>
                <a:ea typeface="Calibri"/>
                <a:cs typeface="Calibri"/>
                <a:sym typeface="Calibri"/>
              </a:rPr>
              <a:t>: two firms compete in choosing prices</a:t>
            </a:r>
            <a:endParaRPr/>
          </a:p>
          <a:p>
            <a:pPr marL="131445" marR="0" lvl="0" indent="0" algn="l" rtl="0">
              <a:lnSpc>
                <a:spcPct val="100000"/>
              </a:lnSpc>
              <a:spcBef>
                <a:spcPts val="360"/>
              </a:spcBef>
              <a:spcAft>
                <a:spcPts val="0"/>
              </a:spcAft>
              <a:buClr>
                <a:schemeClr val="dk1"/>
              </a:buClr>
              <a:buSzPts val="1800"/>
              <a:buFont typeface="Arial"/>
              <a:buNone/>
            </a:pPr>
            <a:endParaRPr sz="3200" b="0" i="0" u="none" strike="noStrike" cap="none">
              <a:solidFill>
                <a:schemeClr val="dk1"/>
              </a:solidFill>
              <a:latin typeface="Calibri"/>
              <a:ea typeface="Calibri"/>
              <a:cs typeface="Calibri"/>
              <a:sym typeface="Calibri"/>
            </a:endParaRPr>
          </a:p>
          <a:p>
            <a:pPr marL="131445" marR="0" lvl="0" indent="0" algn="l" rtl="0">
              <a:lnSpc>
                <a:spcPct val="100000"/>
              </a:lnSpc>
              <a:spcBef>
                <a:spcPts val="360"/>
              </a:spcBef>
              <a:spcAft>
                <a:spcPts val="0"/>
              </a:spcAft>
              <a:buClr>
                <a:schemeClr val="dk1"/>
              </a:buClr>
              <a:buSzPts val="1800"/>
              <a:buFont typeface="Arial"/>
              <a:buNone/>
            </a:pPr>
            <a:r>
              <a:rPr lang="en-US" sz="3200" b="0" i="0" u="sng" strike="noStrike" cap="none">
                <a:solidFill>
                  <a:schemeClr val="dk1"/>
                </a:solidFill>
                <a:latin typeface="Calibri"/>
                <a:ea typeface="Calibri"/>
                <a:cs typeface="Calibri"/>
                <a:sym typeface="Calibri"/>
              </a:rPr>
              <a:t>Best Response Functions</a:t>
            </a:r>
            <a:r>
              <a:rPr lang="en-US" sz="3200" b="0" i="0" u="none" strike="noStrike" cap="none">
                <a:solidFill>
                  <a:schemeClr val="dk1"/>
                </a:solidFill>
                <a:latin typeface="Calibri"/>
                <a:ea typeface="Calibri"/>
                <a:cs typeface="Calibri"/>
                <a:sym typeface="Calibri"/>
              </a:rPr>
              <a:t>: shows the firm’s best output as a function of the other firm’s output and depends on the firm’s marginal cost.</a:t>
            </a:r>
            <a:endParaRPr/>
          </a:p>
          <a:p>
            <a:pPr marL="131445" marR="0" lvl="0" indent="0" algn="l" rtl="0">
              <a:lnSpc>
                <a:spcPct val="100000"/>
              </a:lnSpc>
              <a:spcBef>
                <a:spcPts val="360"/>
              </a:spcBef>
              <a:spcAft>
                <a:spcPts val="0"/>
              </a:spcAft>
              <a:buClr>
                <a:schemeClr val="dk1"/>
              </a:buClr>
              <a:buSzPts val="1800"/>
              <a:buFont typeface="Arial"/>
              <a:buNone/>
            </a:pPr>
            <a:endParaRPr sz="3200" b="0" i="0" u="none" strike="noStrike" cap="none">
              <a:solidFill>
                <a:schemeClr val="dk1"/>
              </a:solidFill>
              <a:latin typeface="Calibri"/>
              <a:ea typeface="Calibri"/>
              <a:cs typeface="Calibri"/>
              <a:sym typeface="Calibri"/>
            </a:endParaRPr>
          </a:p>
          <a:p>
            <a:pPr marL="131445" marR="0" lvl="0" indent="0" algn="l" rtl="0">
              <a:lnSpc>
                <a:spcPct val="100000"/>
              </a:lnSpc>
              <a:spcBef>
                <a:spcPts val="360"/>
              </a:spcBef>
              <a:spcAft>
                <a:spcPts val="0"/>
              </a:spcAft>
              <a:buClr>
                <a:schemeClr val="dk1"/>
              </a:buClr>
              <a:buSzPts val="1800"/>
              <a:buFont typeface="Arial"/>
              <a:buNone/>
            </a:pPr>
            <a:r>
              <a:rPr lang="en-US" sz="3200" b="0" i="0" u="sng" strike="noStrike" cap="none">
                <a:solidFill>
                  <a:schemeClr val="dk1"/>
                </a:solidFill>
                <a:latin typeface="Calibri"/>
                <a:ea typeface="Calibri"/>
                <a:cs typeface="Calibri"/>
                <a:sym typeface="Calibri"/>
              </a:rPr>
              <a:t>Nash-Cournot Equilibrium</a:t>
            </a:r>
            <a:r>
              <a:rPr lang="en-US" sz="3200" b="0" i="0" u="none" strike="noStrike" cap="none">
                <a:solidFill>
                  <a:schemeClr val="dk1"/>
                </a:solidFill>
                <a:latin typeface="Calibri"/>
                <a:ea typeface="Calibri"/>
                <a:cs typeface="Calibri"/>
                <a:sym typeface="Calibri"/>
              </a:rPr>
              <a:t>: the set of quantities chosen by firms where no firm can obtain higher profits by choosing a different quantity (holding the quantities of all other firms constant) → intersection of best-response curves</a:t>
            </a:r>
            <a:endParaRPr/>
          </a:p>
          <a:p>
            <a:pPr marL="131445" marR="0" lvl="0" indent="0" algn="l" rtl="0">
              <a:lnSpc>
                <a:spcPct val="100000"/>
              </a:lnSpc>
              <a:spcBef>
                <a:spcPts val="360"/>
              </a:spcBef>
              <a:spcAft>
                <a:spcPts val="0"/>
              </a:spcAft>
              <a:buClr>
                <a:schemeClr val="dk1"/>
              </a:buClr>
              <a:buSzPts val="1800"/>
              <a:buFont typeface="Arial"/>
              <a:buNone/>
            </a:pPr>
            <a:endParaRPr sz="3200" b="0" i="0" u="none" strike="noStrike" cap="none">
              <a:solidFill>
                <a:schemeClr val="dk1"/>
              </a:solidFill>
              <a:latin typeface="Calibri"/>
              <a:ea typeface="Calibri"/>
              <a:cs typeface="Calibri"/>
              <a:sym typeface="Calibri"/>
            </a:endParaRPr>
          </a:p>
          <a:p>
            <a:pPr marL="131445" marR="0" lvl="0" indent="0" algn="l" rtl="0">
              <a:lnSpc>
                <a:spcPct val="100000"/>
              </a:lnSpc>
              <a:spcBef>
                <a:spcPts val="360"/>
              </a:spcBef>
              <a:spcAft>
                <a:spcPts val="0"/>
              </a:spcAft>
              <a:buClr>
                <a:schemeClr val="dk1"/>
              </a:buClr>
              <a:buSzPts val="1800"/>
              <a:buFont typeface="Arial"/>
              <a:buNone/>
            </a:pPr>
            <a:endParaRPr sz="3200" b="0" i="0" u="none" strike="noStrike" cap="none">
              <a:solidFill>
                <a:schemeClr val="dk1"/>
              </a:solidFill>
              <a:latin typeface="Calibri"/>
              <a:ea typeface="Calibri"/>
              <a:cs typeface="Calibri"/>
              <a:sym typeface="Calibri"/>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918"/>
        <p:cNvGrpSpPr/>
        <p:nvPr/>
      </p:nvGrpSpPr>
      <p:grpSpPr>
        <a:xfrm>
          <a:off x="0" y="0"/>
          <a:ext cx="0" cy="0"/>
          <a:chOff x="0" y="0"/>
          <a:chExt cx="0" cy="0"/>
        </a:xfrm>
      </p:grpSpPr>
      <p:pic>
        <p:nvPicPr>
          <p:cNvPr id="919" name="Google Shape;919;p54"/>
          <p:cNvPicPr preferRelativeResize="0"/>
          <p:nvPr/>
        </p:nvPicPr>
        <p:blipFill rotWithShape="1">
          <a:blip r:embed="rId3">
            <a:alphaModFix/>
          </a:blip>
          <a:srcRect b="619"/>
          <a:stretch/>
        </p:blipFill>
        <p:spPr>
          <a:xfrm rot="2700000">
            <a:off x="16270669" y="-98947"/>
            <a:ext cx="2072513" cy="2059669"/>
          </a:xfrm>
          <a:prstGeom prst="rect">
            <a:avLst/>
          </a:prstGeom>
          <a:noFill/>
          <a:ln>
            <a:noFill/>
          </a:ln>
        </p:spPr>
      </p:pic>
      <p:grpSp>
        <p:nvGrpSpPr>
          <p:cNvPr id="920" name="Google Shape;920;p54"/>
          <p:cNvGrpSpPr/>
          <p:nvPr/>
        </p:nvGrpSpPr>
        <p:grpSpPr>
          <a:xfrm>
            <a:off x="0" y="8843309"/>
            <a:ext cx="18287996" cy="3230764"/>
            <a:chOff x="0" y="-38100"/>
            <a:chExt cx="4816592" cy="850900"/>
          </a:xfrm>
        </p:grpSpPr>
        <p:sp>
          <p:nvSpPr>
            <p:cNvPr id="921" name="Google Shape;921;p54"/>
            <p:cNvSpPr/>
            <p:nvPr/>
          </p:nvSpPr>
          <p:spPr>
            <a:xfrm>
              <a:off x="0" y="0"/>
              <a:ext cx="4816592" cy="342131"/>
            </a:xfrm>
            <a:custGeom>
              <a:avLst/>
              <a:gdLst/>
              <a:ahLst/>
              <a:cxnLst/>
              <a:rect l="l" t="t" r="r" b="b"/>
              <a:pathLst>
                <a:path w="4816592" h="342131" extrusionOk="0">
                  <a:moveTo>
                    <a:pt x="0" y="0"/>
                  </a:moveTo>
                  <a:lnTo>
                    <a:pt x="4816592" y="0"/>
                  </a:lnTo>
                  <a:lnTo>
                    <a:pt x="4816592" y="342131"/>
                  </a:lnTo>
                  <a:lnTo>
                    <a:pt x="0" y="342131"/>
                  </a:lnTo>
                  <a:close/>
                </a:path>
              </a:pathLst>
            </a:custGeom>
            <a:solidFill>
              <a:srgbClr val="FEC099"/>
            </a:solidFill>
            <a:ln>
              <a:noFill/>
            </a:ln>
          </p:spPr>
          <p:txBody>
            <a:bodyPr/>
            <a:lstStyle/>
            <a:p>
              <a:endParaRPr lang="en-CA"/>
            </a:p>
          </p:txBody>
        </p:sp>
        <p:sp>
          <p:nvSpPr>
            <p:cNvPr id="922" name="Google Shape;922;p54"/>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pic>
        <p:nvPicPr>
          <p:cNvPr id="923" name="Google Shape;923;p54"/>
          <p:cNvPicPr preferRelativeResize="0"/>
          <p:nvPr/>
        </p:nvPicPr>
        <p:blipFill rotWithShape="1">
          <a:blip r:embed="rId4">
            <a:alphaModFix/>
          </a:blip>
          <a:srcRect/>
          <a:stretch/>
        </p:blipFill>
        <p:spPr>
          <a:xfrm>
            <a:off x="107745" y="9061043"/>
            <a:ext cx="1716191" cy="1175659"/>
          </a:xfrm>
          <a:prstGeom prst="rect">
            <a:avLst/>
          </a:prstGeom>
          <a:noFill/>
          <a:ln>
            <a:noFill/>
          </a:ln>
        </p:spPr>
      </p:pic>
      <p:pic>
        <p:nvPicPr>
          <p:cNvPr id="924" name="Google Shape;924;p54"/>
          <p:cNvPicPr preferRelativeResize="0"/>
          <p:nvPr/>
        </p:nvPicPr>
        <p:blipFill rotWithShape="1">
          <a:blip r:embed="rId5">
            <a:alphaModFix/>
          </a:blip>
          <a:srcRect/>
          <a:stretch/>
        </p:blipFill>
        <p:spPr>
          <a:xfrm>
            <a:off x="15845978" y="7130810"/>
            <a:ext cx="2733798" cy="3538897"/>
          </a:xfrm>
          <a:prstGeom prst="rect">
            <a:avLst/>
          </a:prstGeom>
          <a:noFill/>
          <a:ln>
            <a:noFill/>
          </a:ln>
        </p:spPr>
      </p:pic>
      <p:sp>
        <p:nvSpPr>
          <p:cNvPr id="925" name="Google Shape;925;p54"/>
          <p:cNvSpPr txBox="1"/>
          <p:nvPr/>
        </p:nvSpPr>
        <p:spPr>
          <a:xfrm>
            <a:off x="4051250" y="359376"/>
            <a:ext cx="8229600" cy="1143000"/>
          </a:xfrm>
          <a:prstGeom prst="rect">
            <a:avLst/>
          </a:prstGeom>
          <a:noFill/>
          <a:ln>
            <a:noFill/>
          </a:ln>
        </p:spPr>
        <p:txBody>
          <a:bodyPr spcFirstLastPara="1" wrap="square" lIns="91425" tIns="45700" rIns="91425" bIns="45700" anchor="ctr" anchorCtr="0">
            <a:normAutofit fontScale="92500" lnSpcReduction="20000"/>
          </a:bodyPr>
          <a:lstStyle/>
          <a:p>
            <a:pPr marL="131445" marR="0" lvl="0" indent="0" algn="ctr" rtl="0">
              <a:lnSpc>
                <a:spcPct val="100000"/>
              </a:lnSpc>
              <a:spcBef>
                <a:spcPts val="0"/>
              </a:spcBef>
              <a:spcAft>
                <a:spcPts val="0"/>
              </a:spcAft>
              <a:buClr>
                <a:schemeClr val="dk1"/>
              </a:buClr>
              <a:buSzPct val="56250"/>
              <a:buFont typeface="Calibri"/>
              <a:buNone/>
            </a:pPr>
            <a:r>
              <a:rPr lang="en-US" sz="4400" b="1" i="0" u="none" strike="noStrike" cap="none">
                <a:solidFill>
                  <a:schemeClr val="dk1"/>
                </a:solidFill>
                <a:latin typeface="Calibri"/>
                <a:ea typeface="Calibri"/>
                <a:cs typeface="Calibri"/>
                <a:sym typeface="Calibri"/>
              </a:rPr>
              <a:t>Solving Cournot Model and Deriving Best Response Functions</a:t>
            </a:r>
            <a:endParaRPr/>
          </a:p>
        </p:txBody>
      </p:sp>
      <p:sp>
        <p:nvSpPr>
          <p:cNvPr id="926" name="Google Shape;926;p54"/>
          <p:cNvSpPr txBox="1"/>
          <p:nvPr/>
        </p:nvSpPr>
        <p:spPr>
          <a:xfrm>
            <a:off x="4416163" y="2217362"/>
            <a:ext cx="7499774" cy="5733404"/>
          </a:xfrm>
          <a:prstGeom prst="rect">
            <a:avLst/>
          </a:prstGeom>
          <a:noFill/>
          <a:ln>
            <a:noFill/>
          </a:ln>
        </p:spPr>
        <p:txBody>
          <a:bodyPr spcFirstLastPara="1" wrap="square" lIns="91425" tIns="45700" rIns="91425" bIns="45700" anchor="t" anchorCtr="0">
            <a:normAutofit/>
          </a:bodyPr>
          <a:lstStyle/>
          <a:p>
            <a:pPr marL="131445" marR="0" lvl="0" indent="0" algn="l" rtl="0">
              <a:lnSpc>
                <a:spcPct val="100000"/>
              </a:lnSpc>
              <a:spcBef>
                <a:spcPts val="360"/>
              </a:spcBef>
              <a:spcAft>
                <a:spcPts val="0"/>
              </a:spcAft>
              <a:buClr>
                <a:schemeClr val="dk1"/>
              </a:buClr>
              <a:buSzPts val="1800"/>
              <a:buFont typeface="Arial"/>
              <a:buNone/>
            </a:pPr>
            <a:r>
              <a:rPr lang="en-US" sz="3200" b="1" i="0" u="none" strike="noStrike" cap="none">
                <a:solidFill>
                  <a:schemeClr val="dk1"/>
                </a:solidFill>
                <a:latin typeface="Calibri"/>
                <a:ea typeface="Calibri"/>
                <a:cs typeface="Calibri"/>
                <a:sym typeface="Calibri"/>
              </a:rPr>
              <a:t>Step 1</a:t>
            </a:r>
            <a:r>
              <a:rPr lang="en-US" sz="3200" b="0" i="0" u="none" strike="noStrike" cap="none">
                <a:solidFill>
                  <a:schemeClr val="dk1"/>
                </a:solidFill>
                <a:latin typeface="Calibri"/>
                <a:ea typeface="Calibri"/>
                <a:cs typeface="Calibri"/>
                <a:sym typeface="Calibri"/>
              </a:rPr>
              <a:t>: Find the residual demand function</a:t>
            </a:r>
            <a:br>
              <a:rPr lang="en-US" sz="3200" b="0" i="0" u="none" strike="noStrike" cap="none">
                <a:solidFill>
                  <a:schemeClr val="dk1"/>
                </a:solidFill>
                <a:latin typeface="Calibri"/>
                <a:ea typeface="Calibri"/>
                <a:cs typeface="Calibri"/>
                <a:sym typeface="Calibri"/>
              </a:rPr>
            </a:br>
            <a:endParaRPr sz="3200" b="0" i="0" u="none" strike="noStrike" cap="none">
              <a:solidFill>
                <a:schemeClr val="dk1"/>
              </a:solidFill>
              <a:latin typeface="Calibri"/>
              <a:ea typeface="Calibri"/>
              <a:cs typeface="Calibri"/>
              <a:sym typeface="Calibri"/>
            </a:endParaRPr>
          </a:p>
          <a:p>
            <a:pPr marL="131445" marR="0" lvl="0" indent="0" algn="l" rtl="0">
              <a:lnSpc>
                <a:spcPct val="100000"/>
              </a:lnSpc>
              <a:spcBef>
                <a:spcPts val="360"/>
              </a:spcBef>
              <a:spcAft>
                <a:spcPts val="0"/>
              </a:spcAft>
              <a:buClr>
                <a:schemeClr val="dk1"/>
              </a:buClr>
              <a:buSzPts val="1800"/>
              <a:buFont typeface="Arial"/>
              <a:buNone/>
            </a:pPr>
            <a:r>
              <a:rPr lang="en-US" sz="3200" b="1" i="0" u="none" strike="noStrike" cap="none">
                <a:solidFill>
                  <a:schemeClr val="dk1"/>
                </a:solidFill>
                <a:latin typeface="Calibri"/>
                <a:ea typeface="Calibri"/>
                <a:cs typeface="Calibri"/>
                <a:sym typeface="Calibri"/>
              </a:rPr>
              <a:t>Step 2</a:t>
            </a:r>
            <a:r>
              <a:rPr lang="en-US" sz="3200" b="0" i="0" u="none" strike="noStrike" cap="none">
                <a:solidFill>
                  <a:schemeClr val="dk1"/>
                </a:solidFill>
                <a:latin typeface="Calibri"/>
                <a:ea typeface="Calibri"/>
                <a:cs typeface="Calibri"/>
                <a:sym typeface="Calibri"/>
              </a:rPr>
              <a:t>: Use the residual demand function to find the MR equation of each firm</a:t>
            </a:r>
            <a:br>
              <a:rPr lang="en-US" sz="3200" b="0" i="0" u="none" strike="noStrike" cap="none">
                <a:solidFill>
                  <a:schemeClr val="dk1"/>
                </a:solidFill>
                <a:latin typeface="Calibri"/>
                <a:ea typeface="Calibri"/>
                <a:cs typeface="Calibri"/>
                <a:sym typeface="Calibri"/>
              </a:rPr>
            </a:br>
            <a:endParaRPr sz="3200" b="0" i="0" u="none" strike="noStrike" cap="none">
              <a:solidFill>
                <a:schemeClr val="dk1"/>
              </a:solidFill>
              <a:latin typeface="Calibri"/>
              <a:ea typeface="Calibri"/>
              <a:cs typeface="Calibri"/>
              <a:sym typeface="Calibri"/>
            </a:endParaRPr>
          </a:p>
          <a:p>
            <a:pPr marL="131445" marR="0" lvl="0" indent="0" algn="l" rtl="0">
              <a:lnSpc>
                <a:spcPct val="100000"/>
              </a:lnSpc>
              <a:spcBef>
                <a:spcPts val="360"/>
              </a:spcBef>
              <a:spcAft>
                <a:spcPts val="0"/>
              </a:spcAft>
              <a:buClr>
                <a:schemeClr val="dk1"/>
              </a:buClr>
              <a:buSzPts val="1800"/>
              <a:buFont typeface="Arial"/>
              <a:buNone/>
            </a:pPr>
            <a:r>
              <a:rPr lang="en-US" sz="3200" b="1" i="0" u="none" strike="noStrike" cap="none">
                <a:solidFill>
                  <a:schemeClr val="dk1"/>
                </a:solidFill>
                <a:latin typeface="Calibri"/>
                <a:ea typeface="Calibri"/>
                <a:cs typeface="Calibri"/>
                <a:sym typeface="Calibri"/>
              </a:rPr>
              <a:t>Step 3</a:t>
            </a:r>
            <a:r>
              <a:rPr lang="en-US" sz="3200" b="0" i="0" u="none" strike="noStrike" cap="none">
                <a:solidFill>
                  <a:schemeClr val="dk1"/>
                </a:solidFill>
                <a:latin typeface="Calibri"/>
                <a:ea typeface="Calibri"/>
                <a:cs typeface="Calibri"/>
                <a:sym typeface="Calibri"/>
              </a:rPr>
              <a:t>: Set MR = MC for both firms</a:t>
            </a:r>
            <a:br>
              <a:rPr lang="en-US" sz="3200" b="0" i="0" u="none" strike="noStrike" cap="none">
                <a:solidFill>
                  <a:schemeClr val="dk1"/>
                </a:solidFill>
                <a:latin typeface="Calibri"/>
                <a:ea typeface="Calibri"/>
                <a:cs typeface="Calibri"/>
                <a:sym typeface="Calibri"/>
              </a:rPr>
            </a:br>
            <a:endParaRPr sz="3200" b="0" i="0" u="none" strike="noStrike" cap="none">
              <a:solidFill>
                <a:schemeClr val="dk1"/>
              </a:solidFill>
              <a:latin typeface="Calibri"/>
              <a:ea typeface="Calibri"/>
              <a:cs typeface="Calibri"/>
              <a:sym typeface="Calibri"/>
            </a:endParaRPr>
          </a:p>
          <a:p>
            <a:pPr marL="131445" marR="0" lvl="0" indent="0" algn="l" rtl="0">
              <a:lnSpc>
                <a:spcPct val="100000"/>
              </a:lnSpc>
              <a:spcBef>
                <a:spcPts val="360"/>
              </a:spcBef>
              <a:spcAft>
                <a:spcPts val="0"/>
              </a:spcAft>
              <a:buClr>
                <a:schemeClr val="dk1"/>
              </a:buClr>
              <a:buSzPts val="1800"/>
              <a:buFont typeface="Arial"/>
              <a:buNone/>
            </a:pPr>
            <a:r>
              <a:rPr lang="en-US" sz="3200" b="1" i="0" u="none" strike="noStrike" cap="none">
                <a:solidFill>
                  <a:schemeClr val="dk1"/>
                </a:solidFill>
                <a:latin typeface="Calibri"/>
                <a:ea typeface="Calibri"/>
                <a:cs typeface="Calibri"/>
                <a:sym typeface="Calibri"/>
              </a:rPr>
              <a:t>Step 4</a:t>
            </a:r>
            <a:r>
              <a:rPr lang="en-US" sz="3200" b="0" i="0" u="none" strike="noStrike" cap="none">
                <a:solidFill>
                  <a:schemeClr val="dk1"/>
                </a:solidFill>
                <a:latin typeface="Calibri"/>
                <a:ea typeface="Calibri"/>
                <a:cs typeface="Calibri"/>
                <a:sym typeface="Calibri"/>
              </a:rPr>
              <a:t>: Solve for QA and QB</a:t>
            </a:r>
            <a:br>
              <a:rPr lang="en-US" sz="3200" b="0" i="0" u="none" strike="noStrike" cap="none">
                <a:solidFill>
                  <a:schemeClr val="dk1"/>
                </a:solidFill>
                <a:latin typeface="Calibri"/>
                <a:ea typeface="Calibri"/>
                <a:cs typeface="Calibri"/>
                <a:sym typeface="Calibri"/>
              </a:rPr>
            </a:br>
            <a:endParaRPr sz="3200" b="0" i="0" u="none" strike="noStrike" cap="none">
              <a:solidFill>
                <a:schemeClr val="dk1"/>
              </a:solidFill>
              <a:latin typeface="Calibri"/>
              <a:ea typeface="Calibri"/>
              <a:cs typeface="Calibri"/>
              <a:sym typeface="Calibri"/>
            </a:endParaRPr>
          </a:p>
          <a:p>
            <a:pPr marL="131445" marR="0" lvl="0" indent="0" algn="l" rtl="0">
              <a:lnSpc>
                <a:spcPct val="100000"/>
              </a:lnSpc>
              <a:spcBef>
                <a:spcPts val="360"/>
              </a:spcBef>
              <a:spcAft>
                <a:spcPts val="0"/>
              </a:spcAft>
              <a:buClr>
                <a:schemeClr val="dk1"/>
              </a:buClr>
              <a:buSzPts val="1800"/>
              <a:buFont typeface="Arial"/>
              <a:buNone/>
            </a:pPr>
            <a:r>
              <a:rPr lang="en-US" sz="3200" b="1" i="0" u="none" strike="noStrike" cap="none">
                <a:solidFill>
                  <a:schemeClr val="dk1"/>
                </a:solidFill>
                <a:latin typeface="Calibri"/>
                <a:ea typeface="Calibri"/>
                <a:cs typeface="Calibri"/>
                <a:sym typeface="Calibri"/>
              </a:rPr>
              <a:t>Step 5</a:t>
            </a:r>
            <a:r>
              <a:rPr lang="en-US" sz="3200" b="0" i="0" u="none" strike="noStrike" cap="none">
                <a:solidFill>
                  <a:schemeClr val="dk1"/>
                </a:solidFill>
                <a:latin typeface="Calibri"/>
                <a:ea typeface="Calibri"/>
                <a:cs typeface="Calibri"/>
                <a:sym typeface="Calibri"/>
              </a:rPr>
              <a:t>: Use Q to find the price</a:t>
            </a:r>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930"/>
        <p:cNvGrpSpPr/>
        <p:nvPr/>
      </p:nvGrpSpPr>
      <p:grpSpPr>
        <a:xfrm>
          <a:off x="0" y="0"/>
          <a:ext cx="0" cy="0"/>
          <a:chOff x="0" y="0"/>
          <a:chExt cx="0" cy="0"/>
        </a:xfrm>
      </p:grpSpPr>
      <p:pic>
        <p:nvPicPr>
          <p:cNvPr id="931" name="Google Shape;931;p55"/>
          <p:cNvPicPr preferRelativeResize="0"/>
          <p:nvPr/>
        </p:nvPicPr>
        <p:blipFill rotWithShape="1">
          <a:blip r:embed="rId3">
            <a:alphaModFix/>
          </a:blip>
          <a:srcRect b="619"/>
          <a:stretch/>
        </p:blipFill>
        <p:spPr>
          <a:xfrm rot="2700000">
            <a:off x="16270669" y="-98947"/>
            <a:ext cx="2072513" cy="2059669"/>
          </a:xfrm>
          <a:prstGeom prst="rect">
            <a:avLst/>
          </a:prstGeom>
          <a:noFill/>
          <a:ln>
            <a:noFill/>
          </a:ln>
        </p:spPr>
      </p:pic>
      <p:grpSp>
        <p:nvGrpSpPr>
          <p:cNvPr id="932" name="Google Shape;932;p55"/>
          <p:cNvGrpSpPr/>
          <p:nvPr/>
        </p:nvGrpSpPr>
        <p:grpSpPr>
          <a:xfrm>
            <a:off x="0" y="8843309"/>
            <a:ext cx="18287996" cy="3230764"/>
            <a:chOff x="0" y="-38100"/>
            <a:chExt cx="4816592" cy="850900"/>
          </a:xfrm>
        </p:grpSpPr>
        <p:sp>
          <p:nvSpPr>
            <p:cNvPr id="933" name="Google Shape;933;p55"/>
            <p:cNvSpPr/>
            <p:nvPr/>
          </p:nvSpPr>
          <p:spPr>
            <a:xfrm>
              <a:off x="0" y="0"/>
              <a:ext cx="4816592" cy="342131"/>
            </a:xfrm>
            <a:custGeom>
              <a:avLst/>
              <a:gdLst/>
              <a:ahLst/>
              <a:cxnLst/>
              <a:rect l="l" t="t" r="r" b="b"/>
              <a:pathLst>
                <a:path w="4816592" h="342131" extrusionOk="0">
                  <a:moveTo>
                    <a:pt x="0" y="0"/>
                  </a:moveTo>
                  <a:lnTo>
                    <a:pt x="4816592" y="0"/>
                  </a:lnTo>
                  <a:lnTo>
                    <a:pt x="4816592" y="342131"/>
                  </a:lnTo>
                  <a:lnTo>
                    <a:pt x="0" y="342131"/>
                  </a:lnTo>
                  <a:close/>
                </a:path>
              </a:pathLst>
            </a:custGeom>
            <a:solidFill>
              <a:srgbClr val="FEC099"/>
            </a:solidFill>
            <a:ln>
              <a:noFill/>
            </a:ln>
          </p:spPr>
          <p:txBody>
            <a:bodyPr/>
            <a:lstStyle/>
            <a:p>
              <a:endParaRPr lang="en-CA"/>
            </a:p>
          </p:txBody>
        </p:sp>
        <p:sp>
          <p:nvSpPr>
            <p:cNvPr id="934" name="Google Shape;934;p55"/>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pic>
        <p:nvPicPr>
          <p:cNvPr id="935" name="Google Shape;935;p55"/>
          <p:cNvPicPr preferRelativeResize="0"/>
          <p:nvPr/>
        </p:nvPicPr>
        <p:blipFill rotWithShape="1">
          <a:blip r:embed="rId4">
            <a:alphaModFix/>
          </a:blip>
          <a:srcRect/>
          <a:stretch/>
        </p:blipFill>
        <p:spPr>
          <a:xfrm>
            <a:off x="107745" y="9061043"/>
            <a:ext cx="1716191" cy="1175659"/>
          </a:xfrm>
          <a:prstGeom prst="rect">
            <a:avLst/>
          </a:prstGeom>
          <a:noFill/>
          <a:ln>
            <a:noFill/>
          </a:ln>
        </p:spPr>
      </p:pic>
      <p:pic>
        <p:nvPicPr>
          <p:cNvPr id="936" name="Google Shape;936;p55"/>
          <p:cNvPicPr preferRelativeResize="0"/>
          <p:nvPr/>
        </p:nvPicPr>
        <p:blipFill rotWithShape="1">
          <a:blip r:embed="rId5">
            <a:alphaModFix/>
          </a:blip>
          <a:srcRect/>
          <a:stretch/>
        </p:blipFill>
        <p:spPr>
          <a:xfrm>
            <a:off x="15845978" y="7130810"/>
            <a:ext cx="2733798" cy="3538897"/>
          </a:xfrm>
          <a:prstGeom prst="rect">
            <a:avLst/>
          </a:prstGeom>
          <a:noFill/>
          <a:ln>
            <a:noFill/>
          </a:ln>
        </p:spPr>
      </p:pic>
      <p:sp>
        <p:nvSpPr>
          <p:cNvPr id="937" name="Google Shape;937;p55"/>
          <p:cNvSpPr txBox="1"/>
          <p:nvPr/>
        </p:nvSpPr>
        <p:spPr>
          <a:xfrm>
            <a:off x="4051250" y="359376"/>
            <a:ext cx="8229600" cy="1143000"/>
          </a:xfrm>
          <a:prstGeom prst="rect">
            <a:avLst/>
          </a:prstGeom>
          <a:noFill/>
          <a:ln>
            <a:noFill/>
          </a:ln>
        </p:spPr>
        <p:txBody>
          <a:bodyPr spcFirstLastPara="1" wrap="square" lIns="91425" tIns="45700" rIns="91425" bIns="45700" anchor="ctr" anchorCtr="0">
            <a:normAutofit fontScale="92500" lnSpcReduction="20000"/>
          </a:bodyPr>
          <a:lstStyle/>
          <a:p>
            <a:pPr marL="131445" marR="0" lvl="0" indent="0" algn="ctr" rtl="0">
              <a:lnSpc>
                <a:spcPct val="100000"/>
              </a:lnSpc>
              <a:spcBef>
                <a:spcPts val="0"/>
              </a:spcBef>
              <a:spcAft>
                <a:spcPts val="0"/>
              </a:spcAft>
              <a:buClr>
                <a:schemeClr val="dk1"/>
              </a:buClr>
              <a:buSzPct val="56250"/>
              <a:buFont typeface="Calibri"/>
              <a:buNone/>
            </a:pPr>
            <a:r>
              <a:rPr lang="en-US" sz="4400" b="1" i="0" u="none" strike="noStrike" cap="none">
                <a:solidFill>
                  <a:schemeClr val="dk1"/>
                </a:solidFill>
                <a:latin typeface="Calibri"/>
                <a:ea typeface="Calibri"/>
                <a:cs typeface="Calibri"/>
                <a:sym typeface="Calibri"/>
              </a:rPr>
              <a:t>Solving Cournot Model and Deriving Best Response Functions</a:t>
            </a:r>
            <a:endParaRPr/>
          </a:p>
        </p:txBody>
      </p:sp>
      <p:sp>
        <p:nvSpPr>
          <p:cNvPr id="938" name="Google Shape;938;p55"/>
          <p:cNvSpPr txBox="1"/>
          <p:nvPr/>
        </p:nvSpPr>
        <p:spPr>
          <a:xfrm>
            <a:off x="1913167" y="2181325"/>
            <a:ext cx="12505765" cy="5733404"/>
          </a:xfrm>
          <a:prstGeom prst="rect">
            <a:avLst/>
          </a:prstGeom>
          <a:noFill/>
          <a:ln>
            <a:noFill/>
          </a:ln>
        </p:spPr>
        <p:txBody>
          <a:bodyPr spcFirstLastPara="1" wrap="square" lIns="91425" tIns="45700" rIns="91425" bIns="45700" anchor="t" anchorCtr="0">
            <a:normAutofit/>
          </a:bodyPr>
          <a:lstStyle/>
          <a:p>
            <a:pPr marL="131445" marR="0" lvl="0" indent="0" algn="l" rtl="0">
              <a:lnSpc>
                <a:spcPct val="100000"/>
              </a:lnSpc>
              <a:spcBef>
                <a:spcPts val="360"/>
              </a:spcBef>
              <a:spcAft>
                <a:spcPts val="0"/>
              </a:spcAft>
              <a:buClr>
                <a:schemeClr val="dk1"/>
              </a:buClr>
              <a:buSzPts val="1800"/>
              <a:buFont typeface="Arial"/>
              <a:buNone/>
            </a:pPr>
            <a:r>
              <a:rPr lang="en-US" sz="3200" b="1" i="0" u="none" strike="noStrike" cap="none">
                <a:solidFill>
                  <a:schemeClr val="dk1"/>
                </a:solidFill>
                <a:latin typeface="Calibri"/>
                <a:ea typeface="Calibri"/>
                <a:cs typeface="Calibri"/>
                <a:sym typeface="Calibri"/>
              </a:rPr>
              <a:t>Explanations of Steps</a:t>
            </a:r>
            <a:br>
              <a:rPr lang="en-US" sz="3200" b="1" i="0" u="none" strike="noStrike" cap="none">
                <a:solidFill>
                  <a:schemeClr val="dk1"/>
                </a:solidFill>
                <a:latin typeface="Calibri"/>
                <a:ea typeface="Calibri"/>
                <a:cs typeface="Calibri"/>
                <a:sym typeface="Calibri"/>
              </a:rPr>
            </a:br>
            <a:endParaRPr sz="3200" b="1" i="0" u="none" strike="noStrike" cap="none">
              <a:solidFill>
                <a:schemeClr val="dk1"/>
              </a:solidFill>
              <a:latin typeface="Calibri"/>
              <a:ea typeface="Calibri"/>
              <a:cs typeface="Calibri"/>
              <a:sym typeface="Calibri"/>
            </a:endParaRPr>
          </a:p>
          <a:p>
            <a:pPr marL="131445" marR="0" lvl="0" indent="0" algn="l" rtl="0">
              <a:lnSpc>
                <a:spcPct val="100000"/>
              </a:lnSpc>
              <a:spcBef>
                <a:spcPts val="360"/>
              </a:spcBef>
              <a:spcAft>
                <a:spcPts val="0"/>
              </a:spcAft>
              <a:buClr>
                <a:schemeClr val="dk1"/>
              </a:buClr>
              <a:buSzPts val="1800"/>
              <a:buFont typeface="Arial"/>
              <a:buNone/>
            </a:pPr>
            <a:r>
              <a:rPr lang="en-US" sz="3200" b="0" i="0" u="none" strike="noStrike" cap="none">
                <a:solidFill>
                  <a:schemeClr val="dk1"/>
                </a:solidFill>
                <a:latin typeface="Calibri"/>
                <a:ea typeface="Calibri"/>
                <a:cs typeface="Calibri"/>
                <a:sym typeface="Calibri"/>
              </a:rPr>
              <a:t>Step 1: For Cournot oligopolies, where there are only two firms that are identical in marginal cost and their demand curves (this is also called a duopoly), we look for their residual demand curves so we can solve for the best-response functions. </a:t>
            </a:r>
            <a:endParaRPr/>
          </a:p>
          <a:p>
            <a:pPr marL="588645" marR="0" lvl="0" indent="-457200" algn="l" rtl="0">
              <a:lnSpc>
                <a:spcPct val="100000"/>
              </a:lnSpc>
              <a:spcBef>
                <a:spcPts val="360"/>
              </a:spcBef>
              <a:spcAft>
                <a:spcPts val="0"/>
              </a:spcAft>
              <a:buClr>
                <a:schemeClr val="dk1"/>
              </a:buClr>
              <a:buSzPts val="1800"/>
              <a:buFont typeface="Arial"/>
              <a:buChar char="•"/>
            </a:pPr>
            <a:r>
              <a:rPr lang="en-US" sz="3200" b="0" i="0" u="none" strike="noStrike" cap="none">
                <a:solidFill>
                  <a:schemeClr val="dk1"/>
                </a:solidFill>
                <a:latin typeface="Calibri"/>
                <a:ea typeface="Calibri"/>
                <a:cs typeface="Calibri"/>
                <a:sym typeface="Calibri"/>
              </a:rPr>
              <a:t>Because the two firms compete with one another, they consider each other’s behavior when choosing profit-maximizing output</a:t>
            </a:r>
            <a:endParaRPr/>
          </a:p>
          <a:p>
            <a:pPr marL="1045845" marR="0" lvl="1" indent="-457200" algn="l" rtl="0">
              <a:lnSpc>
                <a:spcPct val="100000"/>
              </a:lnSpc>
              <a:spcBef>
                <a:spcPts val="360"/>
              </a:spcBef>
              <a:spcAft>
                <a:spcPts val="0"/>
              </a:spcAft>
              <a:buClr>
                <a:schemeClr val="dk1"/>
              </a:buClr>
              <a:buSzPts val="1575"/>
              <a:buFont typeface="Arial"/>
              <a:buChar char="–"/>
            </a:pPr>
            <a:r>
              <a:rPr lang="en-US" sz="2800" b="0" i="0" u="none" strike="noStrike" cap="none">
                <a:solidFill>
                  <a:schemeClr val="dk1"/>
                </a:solidFill>
                <a:latin typeface="Calibri"/>
                <a:ea typeface="Calibri"/>
                <a:cs typeface="Calibri"/>
                <a:sym typeface="Calibri"/>
              </a:rPr>
              <a:t>The firms are concerned with the residual demand curve, which shows the market demand that is not met by other sellers at any given price</a:t>
            </a:r>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942"/>
        <p:cNvGrpSpPr/>
        <p:nvPr/>
      </p:nvGrpSpPr>
      <p:grpSpPr>
        <a:xfrm>
          <a:off x="0" y="0"/>
          <a:ext cx="0" cy="0"/>
          <a:chOff x="0" y="0"/>
          <a:chExt cx="0" cy="0"/>
        </a:xfrm>
      </p:grpSpPr>
      <p:pic>
        <p:nvPicPr>
          <p:cNvPr id="943" name="Google Shape;943;p56"/>
          <p:cNvPicPr preferRelativeResize="0"/>
          <p:nvPr/>
        </p:nvPicPr>
        <p:blipFill rotWithShape="1">
          <a:blip r:embed="rId3">
            <a:alphaModFix/>
          </a:blip>
          <a:srcRect b="619"/>
          <a:stretch/>
        </p:blipFill>
        <p:spPr>
          <a:xfrm rot="2700000">
            <a:off x="16270669" y="-98947"/>
            <a:ext cx="2072513" cy="2059669"/>
          </a:xfrm>
          <a:prstGeom prst="rect">
            <a:avLst/>
          </a:prstGeom>
          <a:noFill/>
          <a:ln>
            <a:noFill/>
          </a:ln>
        </p:spPr>
      </p:pic>
      <p:grpSp>
        <p:nvGrpSpPr>
          <p:cNvPr id="944" name="Google Shape;944;p56"/>
          <p:cNvGrpSpPr/>
          <p:nvPr/>
        </p:nvGrpSpPr>
        <p:grpSpPr>
          <a:xfrm>
            <a:off x="0" y="8843309"/>
            <a:ext cx="18287996" cy="3230764"/>
            <a:chOff x="0" y="-38100"/>
            <a:chExt cx="4816592" cy="850900"/>
          </a:xfrm>
        </p:grpSpPr>
        <p:sp>
          <p:nvSpPr>
            <p:cNvPr id="945" name="Google Shape;945;p56"/>
            <p:cNvSpPr/>
            <p:nvPr/>
          </p:nvSpPr>
          <p:spPr>
            <a:xfrm>
              <a:off x="0" y="0"/>
              <a:ext cx="4816592" cy="342131"/>
            </a:xfrm>
            <a:custGeom>
              <a:avLst/>
              <a:gdLst/>
              <a:ahLst/>
              <a:cxnLst/>
              <a:rect l="l" t="t" r="r" b="b"/>
              <a:pathLst>
                <a:path w="4816592" h="342131" extrusionOk="0">
                  <a:moveTo>
                    <a:pt x="0" y="0"/>
                  </a:moveTo>
                  <a:lnTo>
                    <a:pt x="4816592" y="0"/>
                  </a:lnTo>
                  <a:lnTo>
                    <a:pt x="4816592" y="342131"/>
                  </a:lnTo>
                  <a:lnTo>
                    <a:pt x="0" y="342131"/>
                  </a:lnTo>
                  <a:close/>
                </a:path>
              </a:pathLst>
            </a:custGeom>
            <a:solidFill>
              <a:srgbClr val="FEC099"/>
            </a:solidFill>
            <a:ln>
              <a:noFill/>
            </a:ln>
          </p:spPr>
          <p:txBody>
            <a:bodyPr/>
            <a:lstStyle/>
            <a:p>
              <a:endParaRPr lang="en-CA"/>
            </a:p>
          </p:txBody>
        </p:sp>
        <p:sp>
          <p:nvSpPr>
            <p:cNvPr id="946" name="Google Shape;946;p56"/>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pic>
        <p:nvPicPr>
          <p:cNvPr id="947" name="Google Shape;947;p56"/>
          <p:cNvPicPr preferRelativeResize="0"/>
          <p:nvPr/>
        </p:nvPicPr>
        <p:blipFill rotWithShape="1">
          <a:blip r:embed="rId4">
            <a:alphaModFix/>
          </a:blip>
          <a:srcRect/>
          <a:stretch/>
        </p:blipFill>
        <p:spPr>
          <a:xfrm>
            <a:off x="107745" y="9061043"/>
            <a:ext cx="1716191" cy="1175659"/>
          </a:xfrm>
          <a:prstGeom prst="rect">
            <a:avLst/>
          </a:prstGeom>
          <a:noFill/>
          <a:ln>
            <a:noFill/>
          </a:ln>
        </p:spPr>
      </p:pic>
      <p:pic>
        <p:nvPicPr>
          <p:cNvPr id="948" name="Google Shape;948;p56"/>
          <p:cNvPicPr preferRelativeResize="0"/>
          <p:nvPr/>
        </p:nvPicPr>
        <p:blipFill rotWithShape="1">
          <a:blip r:embed="rId5">
            <a:alphaModFix/>
          </a:blip>
          <a:srcRect/>
          <a:stretch/>
        </p:blipFill>
        <p:spPr>
          <a:xfrm>
            <a:off x="15845978" y="7130810"/>
            <a:ext cx="2733798" cy="3538897"/>
          </a:xfrm>
          <a:prstGeom prst="rect">
            <a:avLst/>
          </a:prstGeom>
          <a:noFill/>
          <a:ln>
            <a:noFill/>
          </a:ln>
        </p:spPr>
      </p:pic>
      <p:sp>
        <p:nvSpPr>
          <p:cNvPr id="949" name="Google Shape;949;p56"/>
          <p:cNvSpPr txBox="1"/>
          <p:nvPr/>
        </p:nvSpPr>
        <p:spPr>
          <a:xfrm>
            <a:off x="4051250" y="359376"/>
            <a:ext cx="8229600" cy="1143000"/>
          </a:xfrm>
          <a:prstGeom prst="rect">
            <a:avLst/>
          </a:prstGeom>
          <a:noFill/>
          <a:ln>
            <a:noFill/>
          </a:ln>
        </p:spPr>
        <p:txBody>
          <a:bodyPr spcFirstLastPara="1" wrap="square" lIns="91425" tIns="45700" rIns="91425" bIns="45700" anchor="ctr" anchorCtr="0">
            <a:normAutofit fontScale="92500" lnSpcReduction="20000"/>
          </a:bodyPr>
          <a:lstStyle/>
          <a:p>
            <a:pPr marL="131445" marR="0" lvl="0" indent="0" algn="ctr" rtl="0">
              <a:lnSpc>
                <a:spcPct val="100000"/>
              </a:lnSpc>
              <a:spcBef>
                <a:spcPts val="0"/>
              </a:spcBef>
              <a:spcAft>
                <a:spcPts val="0"/>
              </a:spcAft>
              <a:buClr>
                <a:schemeClr val="dk1"/>
              </a:buClr>
              <a:buSzPct val="56250"/>
              <a:buFont typeface="Calibri"/>
              <a:buNone/>
            </a:pPr>
            <a:r>
              <a:rPr lang="en-US" sz="4400" b="1" i="0" u="none" strike="noStrike" cap="none">
                <a:solidFill>
                  <a:schemeClr val="dk1"/>
                </a:solidFill>
                <a:latin typeface="Calibri"/>
                <a:ea typeface="Calibri"/>
                <a:cs typeface="Calibri"/>
                <a:sym typeface="Calibri"/>
              </a:rPr>
              <a:t>Solving Cournot Model and Deriving Best Response Functions</a:t>
            </a:r>
            <a:endParaRPr/>
          </a:p>
        </p:txBody>
      </p:sp>
      <p:sp>
        <p:nvSpPr>
          <p:cNvPr id="950" name="Google Shape;950;p56"/>
          <p:cNvSpPr txBox="1"/>
          <p:nvPr/>
        </p:nvSpPr>
        <p:spPr>
          <a:xfrm>
            <a:off x="1913167" y="2181325"/>
            <a:ext cx="12505765" cy="5733404"/>
          </a:xfrm>
          <a:prstGeom prst="rect">
            <a:avLst/>
          </a:prstGeom>
          <a:noFill/>
          <a:ln>
            <a:noFill/>
          </a:ln>
        </p:spPr>
        <p:txBody>
          <a:bodyPr spcFirstLastPara="1" wrap="square" lIns="91425" tIns="45700" rIns="91425" bIns="45700" anchor="t" anchorCtr="0">
            <a:normAutofit/>
          </a:bodyPr>
          <a:lstStyle/>
          <a:p>
            <a:pPr marL="131445" marR="0" lvl="0" indent="0" algn="l" rtl="0">
              <a:lnSpc>
                <a:spcPct val="100000"/>
              </a:lnSpc>
              <a:spcBef>
                <a:spcPts val="360"/>
              </a:spcBef>
              <a:spcAft>
                <a:spcPts val="0"/>
              </a:spcAft>
              <a:buClr>
                <a:schemeClr val="dk1"/>
              </a:buClr>
              <a:buSzPts val="1800"/>
              <a:buFont typeface="Arial"/>
              <a:buNone/>
            </a:pPr>
            <a:r>
              <a:rPr lang="en-US" sz="3200" b="1" i="0" u="none" strike="noStrike" cap="none">
                <a:solidFill>
                  <a:schemeClr val="dk1"/>
                </a:solidFill>
                <a:latin typeface="Calibri"/>
                <a:ea typeface="Calibri"/>
                <a:cs typeface="Calibri"/>
                <a:sym typeface="Calibri"/>
              </a:rPr>
              <a:t>Explanations of Steps</a:t>
            </a:r>
            <a:br>
              <a:rPr lang="en-US" sz="3200" b="1" i="0" u="none" strike="noStrike" cap="none">
                <a:solidFill>
                  <a:schemeClr val="dk1"/>
                </a:solidFill>
                <a:latin typeface="Calibri"/>
                <a:ea typeface="Calibri"/>
                <a:cs typeface="Calibri"/>
                <a:sym typeface="Calibri"/>
              </a:rPr>
            </a:br>
            <a:endParaRPr sz="3200" b="1" i="0" u="none" strike="noStrike" cap="none">
              <a:solidFill>
                <a:schemeClr val="dk1"/>
              </a:solidFill>
              <a:latin typeface="Calibri"/>
              <a:ea typeface="Calibri"/>
              <a:cs typeface="Calibri"/>
              <a:sym typeface="Calibri"/>
            </a:endParaRPr>
          </a:p>
          <a:p>
            <a:pPr marL="131445" marR="0" lvl="0" indent="0" algn="l" rtl="0">
              <a:lnSpc>
                <a:spcPct val="100000"/>
              </a:lnSpc>
              <a:spcBef>
                <a:spcPts val="360"/>
              </a:spcBef>
              <a:spcAft>
                <a:spcPts val="0"/>
              </a:spcAft>
              <a:buClr>
                <a:schemeClr val="dk1"/>
              </a:buClr>
              <a:buSzPts val="1800"/>
              <a:buFont typeface="Arial"/>
              <a:buNone/>
            </a:pPr>
            <a:r>
              <a:rPr lang="en-US" sz="3200" b="0" i="0" u="none" strike="noStrike" cap="none">
                <a:solidFill>
                  <a:schemeClr val="dk1"/>
                </a:solidFill>
                <a:latin typeface="Calibri"/>
                <a:ea typeface="Calibri"/>
                <a:cs typeface="Calibri"/>
                <a:sym typeface="Calibri"/>
              </a:rPr>
              <a:t>Step 2: Once we know the residual demand function, we want to find the MR equation so we can set the profit maximizing condition that a firm should follow to maximize its profit given the behavior of the other firm</a:t>
            </a:r>
            <a:endParaRPr/>
          </a:p>
          <a:p>
            <a:pPr marL="588645" marR="0" lvl="0" indent="-457200" algn="l" rtl="0">
              <a:lnSpc>
                <a:spcPct val="100000"/>
              </a:lnSpc>
              <a:spcBef>
                <a:spcPts val="360"/>
              </a:spcBef>
              <a:spcAft>
                <a:spcPts val="0"/>
              </a:spcAft>
              <a:buClr>
                <a:schemeClr val="dk1"/>
              </a:buClr>
              <a:buSzPts val="1800"/>
              <a:buFont typeface="Arial"/>
              <a:buChar char="•"/>
            </a:pPr>
            <a:r>
              <a:rPr lang="en-US" sz="3200" b="0" i="0" u="none" strike="noStrike" cap="none">
                <a:solidFill>
                  <a:schemeClr val="dk1"/>
                </a:solidFill>
                <a:latin typeface="Calibri"/>
                <a:ea typeface="Calibri"/>
                <a:cs typeface="Calibri"/>
                <a:sym typeface="Calibri"/>
              </a:rPr>
              <a:t>The firm’s best response - its profit maximizing output given the output of the other firm - is the output that equates its marginal revenue and its marginal cost</a:t>
            </a:r>
            <a:endParaRPr/>
          </a:p>
          <a:p>
            <a:pPr marL="588645" marR="0" lvl="0" indent="-457200" algn="l" rtl="0">
              <a:lnSpc>
                <a:spcPct val="100000"/>
              </a:lnSpc>
              <a:spcBef>
                <a:spcPts val="360"/>
              </a:spcBef>
              <a:spcAft>
                <a:spcPts val="0"/>
              </a:spcAft>
              <a:buClr>
                <a:schemeClr val="dk1"/>
              </a:buClr>
              <a:buSzPts val="1800"/>
              <a:buFont typeface="Arial"/>
              <a:buChar char="•"/>
            </a:pPr>
            <a:r>
              <a:rPr lang="en-US" sz="3200" b="0" i="0" u="none" strike="noStrike" cap="none">
                <a:solidFill>
                  <a:schemeClr val="dk1"/>
                </a:solidFill>
                <a:latin typeface="Calibri"/>
                <a:ea typeface="Calibri"/>
                <a:cs typeface="Calibri"/>
                <a:sym typeface="Calibri"/>
              </a:rPr>
              <a:t>Because the two firms have the same marginal cost and demand curves, their best-response functions will be identical</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pic>
        <p:nvPicPr>
          <p:cNvPr id="190" name="Google Shape;190;g163cb9901b5_1_0"/>
          <p:cNvPicPr preferRelativeResize="0"/>
          <p:nvPr/>
        </p:nvPicPr>
        <p:blipFill rotWithShape="1">
          <a:blip r:embed="rId3">
            <a:alphaModFix/>
          </a:blip>
          <a:srcRect b="619"/>
          <a:stretch/>
        </p:blipFill>
        <p:spPr>
          <a:xfrm rot="2700000">
            <a:off x="16270669" y="-98947"/>
            <a:ext cx="2072513" cy="2059669"/>
          </a:xfrm>
          <a:prstGeom prst="rect">
            <a:avLst/>
          </a:prstGeom>
          <a:noFill/>
          <a:ln>
            <a:noFill/>
          </a:ln>
        </p:spPr>
      </p:pic>
      <p:grpSp>
        <p:nvGrpSpPr>
          <p:cNvPr id="191" name="Google Shape;191;g163cb9901b5_1_0"/>
          <p:cNvGrpSpPr/>
          <p:nvPr/>
        </p:nvGrpSpPr>
        <p:grpSpPr>
          <a:xfrm>
            <a:off x="0" y="8843309"/>
            <a:ext cx="18287996" cy="3230764"/>
            <a:chOff x="0" y="-38100"/>
            <a:chExt cx="4816592" cy="850900"/>
          </a:xfrm>
        </p:grpSpPr>
        <p:sp>
          <p:nvSpPr>
            <p:cNvPr id="192" name="Google Shape;192;g163cb9901b5_1_0"/>
            <p:cNvSpPr/>
            <p:nvPr/>
          </p:nvSpPr>
          <p:spPr>
            <a:xfrm>
              <a:off x="0" y="0"/>
              <a:ext cx="4816592" cy="342131"/>
            </a:xfrm>
            <a:custGeom>
              <a:avLst/>
              <a:gdLst/>
              <a:ahLst/>
              <a:cxnLst/>
              <a:rect l="l" t="t" r="r" b="b"/>
              <a:pathLst>
                <a:path w="4816592" h="342131" extrusionOk="0">
                  <a:moveTo>
                    <a:pt x="0" y="0"/>
                  </a:moveTo>
                  <a:lnTo>
                    <a:pt x="4816592" y="0"/>
                  </a:lnTo>
                  <a:lnTo>
                    <a:pt x="4816592" y="342131"/>
                  </a:lnTo>
                  <a:lnTo>
                    <a:pt x="0" y="342131"/>
                  </a:lnTo>
                  <a:close/>
                </a:path>
              </a:pathLst>
            </a:custGeom>
            <a:solidFill>
              <a:srgbClr val="FEC099"/>
            </a:solidFill>
            <a:ln>
              <a:noFill/>
            </a:ln>
          </p:spPr>
          <p:txBody>
            <a:bodyPr/>
            <a:lstStyle/>
            <a:p>
              <a:endParaRPr lang="en-CA"/>
            </a:p>
          </p:txBody>
        </p:sp>
        <p:sp>
          <p:nvSpPr>
            <p:cNvPr id="193" name="Google Shape;193;g163cb9901b5_1_0"/>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pic>
        <p:nvPicPr>
          <p:cNvPr id="194" name="Google Shape;194;g163cb9901b5_1_0"/>
          <p:cNvPicPr preferRelativeResize="0"/>
          <p:nvPr/>
        </p:nvPicPr>
        <p:blipFill rotWithShape="1">
          <a:blip r:embed="rId4">
            <a:alphaModFix/>
          </a:blip>
          <a:srcRect/>
          <a:stretch/>
        </p:blipFill>
        <p:spPr>
          <a:xfrm>
            <a:off x="107745" y="9061043"/>
            <a:ext cx="1716191" cy="1175659"/>
          </a:xfrm>
          <a:prstGeom prst="rect">
            <a:avLst/>
          </a:prstGeom>
          <a:noFill/>
          <a:ln>
            <a:noFill/>
          </a:ln>
        </p:spPr>
      </p:pic>
      <p:pic>
        <p:nvPicPr>
          <p:cNvPr id="195" name="Google Shape;195;g163cb9901b5_1_0"/>
          <p:cNvPicPr preferRelativeResize="0"/>
          <p:nvPr/>
        </p:nvPicPr>
        <p:blipFill rotWithShape="1">
          <a:blip r:embed="rId5">
            <a:alphaModFix/>
          </a:blip>
          <a:srcRect/>
          <a:stretch/>
        </p:blipFill>
        <p:spPr>
          <a:xfrm>
            <a:off x="15845978" y="7130810"/>
            <a:ext cx="2733798" cy="3538897"/>
          </a:xfrm>
          <a:prstGeom prst="rect">
            <a:avLst/>
          </a:prstGeom>
          <a:noFill/>
          <a:ln>
            <a:noFill/>
          </a:ln>
        </p:spPr>
      </p:pic>
      <p:sp>
        <p:nvSpPr>
          <p:cNvPr id="196" name="Google Shape;196;g163cb9901b5_1_0"/>
          <p:cNvSpPr txBox="1">
            <a:spLocks noGrp="1"/>
          </p:cNvSpPr>
          <p:nvPr>
            <p:ph type="body" idx="1"/>
          </p:nvPr>
        </p:nvSpPr>
        <p:spPr>
          <a:xfrm>
            <a:off x="1401350" y="1839850"/>
            <a:ext cx="9663900" cy="4500900"/>
          </a:xfrm>
          <a:prstGeom prst="rect">
            <a:avLst/>
          </a:prstGeom>
          <a:noFill/>
          <a:ln>
            <a:noFill/>
          </a:ln>
        </p:spPr>
        <p:txBody>
          <a:bodyPr spcFirstLastPara="1" wrap="square" lIns="91425" tIns="45700" rIns="91425" bIns="45700" anchor="t" anchorCtr="0">
            <a:normAutofit/>
          </a:bodyPr>
          <a:lstStyle/>
          <a:p>
            <a:pPr marL="457200" lvl="0" indent="-325755" algn="l" rtl="0">
              <a:lnSpc>
                <a:spcPct val="100000"/>
              </a:lnSpc>
              <a:spcBef>
                <a:spcPts val="360"/>
              </a:spcBef>
              <a:spcAft>
                <a:spcPts val="0"/>
              </a:spcAft>
              <a:buSzPts val="1800"/>
              <a:buChar char="●"/>
            </a:pPr>
            <a:r>
              <a:rPr lang="en-US"/>
              <a:t>Quantity demanded rises when price falls</a:t>
            </a:r>
            <a:endParaRPr/>
          </a:p>
          <a:p>
            <a:pPr marL="914400" lvl="1" indent="-298450" algn="l" rtl="0">
              <a:lnSpc>
                <a:spcPct val="100000"/>
              </a:lnSpc>
              <a:spcBef>
                <a:spcPts val="360"/>
              </a:spcBef>
              <a:spcAft>
                <a:spcPts val="0"/>
              </a:spcAft>
              <a:buSzPts val="1100"/>
              <a:buChar char="●"/>
            </a:pPr>
            <a:r>
              <a:rPr lang="en-US" sz="3200"/>
              <a:t>ceteris paribus</a:t>
            </a:r>
            <a:endParaRPr sz="3200"/>
          </a:p>
          <a:p>
            <a:pPr marL="914400" lvl="1" indent="-295592" algn="l" rtl="0">
              <a:lnSpc>
                <a:spcPct val="100000"/>
              </a:lnSpc>
              <a:spcBef>
                <a:spcPts val="360"/>
              </a:spcBef>
              <a:spcAft>
                <a:spcPts val="0"/>
              </a:spcAft>
              <a:buSzPts val="1100"/>
              <a:buChar char="●"/>
            </a:pPr>
            <a:r>
              <a:rPr lang="en-US" sz="3200"/>
              <a:t>Demand curve slopes downward</a:t>
            </a:r>
            <a:endParaRPr sz="3200"/>
          </a:p>
          <a:p>
            <a:pPr marL="914400" lvl="1" indent="-295592" algn="l" rtl="0">
              <a:lnSpc>
                <a:spcPct val="100000"/>
              </a:lnSpc>
              <a:spcBef>
                <a:spcPts val="360"/>
              </a:spcBef>
              <a:spcAft>
                <a:spcPts val="0"/>
              </a:spcAft>
              <a:buSzPts val="1100"/>
              <a:buChar char="●"/>
            </a:pPr>
            <a:r>
              <a:rPr lang="en-US" sz="3200"/>
              <a:t>this is called movement along the demand curve</a:t>
            </a:r>
            <a:endParaRPr sz="3200"/>
          </a:p>
          <a:p>
            <a:pPr marL="457200" lvl="0" indent="-211455" algn="l" rtl="0">
              <a:lnSpc>
                <a:spcPct val="100000"/>
              </a:lnSpc>
              <a:spcBef>
                <a:spcPts val="360"/>
              </a:spcBef>
              <a:spcAft>
                <a:spcPts val="0"/>
              </a:spcAft>
              <a:buSzPts val="1800"/>
              <a:buNone/>
            </a:pPr>
            <a:endParaRPr/>
          </a:p>
          <a:p>
            <a:pPr marL="457200" lvl="0" indent="-325755" algn="l" rtl="0">
              <a:lnSpc>
                <a:spcPct val="100000"/>
              </a:lnSpc>
              <a:spcBef>
                <a:spcPts val="360"/>
              </a:spcBef>
              <a:spcAft>
                <a:spcPts val="0"/>
              </a:spcAft>
              <a:buSzPts val="1800"/>
              <a:buChar char="●"/>
            </a:pPr>
            <a:r>
              <a:rPr lang="en-US"/>
              <a:t>Empirical statement (lots of evidence supporting this law from observation of real markets)</a:t>
            </a:r>
            <a:endParaRPr/>
          </a:p>
        </p:txBody>
      </p:sp>
      <p:sp>
        <p:nvSpPr>
          <p:cNvPr id="197" name="Google Shape;197;g163cb9901b5_1_0"/>
          <p:cNvSpPr txBox="1"/>
          <p:nvPr/>
        </p:nvSpPr>
        <p:spPr>
          <a:xfrm>
            <a:off x="4051250" y="359376"/>
            <a:ext cx="8229600" cy="1143000"/>
          </a:xfrm>
          <a:prstGeom prst="rect">
            <a:avLst/>
          </a:prstGeom>
          <a:noFill/>
          <a:ln>
            <a:noFill/>
          </a:ln>
        </p:spPr>
        <p:txBody>
          <a:bodyPr spcFirstLastPara="1" wrap="square" lIns="91425" tIns="45700" rIns="91425" bIns="45700" anchor="ctr" anchorCtr="0">
            <a:normAutofit/>
          </a:bodyPr>
          <a:lstStyle/>
          <a:p>
            <a:pPr marL="0" marR="0" lvl="0" indent="0" algn="ctr" rtl="0">
              <a:lnSpc>
                <a:spcPct val="100000"/>
              </a:lnSpc>
              <a:spcBef>
                <a:spcPts val="0"/>
              </a:spcBef>
              <a:spcAft>
                <a:spcPts val="0"/>
              </a:spcAft>
              <a:buClr>
                <a:schemeClr val="dk1"/>
              </a:buClr>
              <a:buSzPts val="1800"/>
              <a:buFont typeface="Calibri"/>
              <a:buNone/>
            </a:pPr>
            <a:r>
              <a:rPr lang="en-US" sz="4400" b="1" i="0" u="none" strike="noStrike" cap="none">
                <a:solidFill>
                  <a:schemeClr val="dk1"/>
                </a:solidFill>
                <a:latin typeface="Calibri"/>
                <a:ea typeface="Calibri"/>
                <a:cs typeface="Calibri"/>
                <a:sym typeface="Calibri"/>
              </a:rPr>
              <a:t>Law of Demand</a:t>
            </a:r>
            <a:endParaRPr/>
          </a:p>
        </p:txBody>
      </p:sp>
      <p:pic>
        <p:nvPicPr>
          <p:cNvPr id="198" name="Google Shape;198;g163cb9901b5_1_0"/>
          <p:cNvPicPr preferRelativeResize="0"/>
          <p:nvPr/>
        </p:nvPicPr>
        <p:blipFill rotWithShape="1">
          <a:blip r:embed="rId6">
            <a:alphaModFix/>
          </a:blip>
          <a:srcRect/>
          <a:stretch/>
        </p:blipFill>
        <p:spPr>
          <a:xfrm>
            <a:off x="11569892" y="4393876"/>
            <a:ext cx="5044809" cy="3538900"/>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954"/>
        <p:cNvGrpSpPr/>
        <p:nvPr/>
      </p:nvGrpSpPr>
      <p:grpSpPr>
        <a:xfrm>
          <a:off x="0" y="0"/>
          <a:ext cx="0" cy="0"/>
          <a:chOff x="0" y="0"/>
          <a:chExt cx="0" cy="0"/>
        </a:xfrm>
      </p:grpSpPr>
      <p:pic>
        <p:nvPicPr>
          <p:cNvPr id="955" name="Google Shape;955;p57"/>
          <p:cNvPicPr preferRelativeResize="0"/>
          <p:nvPr/>
        </p:nvPicPr>
        <p:blipFill rotWithShape="1">
          <a:blip r:embed="rId3">
            <a:alphaModFix/>
          </a:blip>
          <a:srcRect b="619"/>
          <a:stretch/>
        </p:blipFill>
        <p:spPr>
          <a:xfrm rot="2700000">
            <a:off x="16270669" y="-98947"/>
            <a:ext cx="2072513" cy="2059669"/>
          </a:xfrm>
          <a:prstGeom prst="rect">
            <a:avLst/>
          </a:prstGeom>
          <a:noFill/>
          <a:ln>
            <a:noFill/>
          </a:ln>
        </p:spPr>
      </p:pic>
      <p:grpSp>
        <p:nvGrpSpPr>
          <p:cNvPr id="956" name="Google Shape;956;p57"/>
          <p:cNvGrpSpPr/>
          <p:nvPr/>
        </p:nvGrpSpPr>
        <p:grpSpPr>
          <a:xfrm>
            <a:off x="0" y="8843309"/>
            <a:ext cx="18287996" cy="3230764"/>
            <a:chOff x="0" y="-38100"/>
            <a:chExt cx="4816592" cy="850900"/>
          </a:xfrm>
        </p:grpSpPr>
        <p:sp>
          <p:nvSpPr>
            <p:cNvPr id="957" name="Google Shape;957;p57"/>
            <p:cNvSpPr/>
            <p:nvPr/>
          </p:nvSpPr>
          <p:spPr>
            <a:xfrm>
              <a:off x="0" y="0"/>
              <a:ext cx="4816592" cy="342131"/>
            </a:xfrm>
            <a:custGeom>
              <a:avLst/>
              <a:gdLst/>
              <a:ahLst/>
              <a:cxnLst/>
              <a:rect l="l" t="t" r="r" b="b"/>
              <a:pathLst>
                <a:path w="4816592" h="342131" extrusionOk="0">
                  <a:moveTo>
                    <a:pt x="0" y="0"/>
                  </a:moveTo>
                  <a:lnTo>
                    <a:pt x="4816592" y="0"/>
                  </a:lnTo>
                  <a:lnTo>
                    <a:pt x="4816592" y="342131"/>
                  </a:lnTo>
                  <a:lnTo>
                    <a:pt x="0" y="342131"/>
                  </a:lnTo>
                  <a:close/>
                </a:path>
              </a:pathLst>
            </a:custGeom>
            <a:solidFill>
              <a:srgbClr val="FEC099"/>
            </a:solidFill>
            <a:ln>
              <a:noFill/>
            </a:ln>
          </p:spPr>
          <p:txBody>
            <a:bodyPr/>
            <a:lstStyle/>
            <a:p>
              <a:endParaRPr lang="en-CA"/>
            </a:p>
          </p:txBody>
        </p:sp>
        <p:sp>
          <p:nvSpPr>
            <p:cNvPr id="958" name="Google Shape;958;p57"/>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pic>
        <p:nvPicPr>
          <p:cNvPr id="959" name="Google Shape;959;p57"/>
          <p:cNvPicPr preferRelativeResize="0"/>
          <p:nvPr/>
        </p:nvPicPr>
        <p:blipFill rotWithShape="1">
          <a:blip r:embed="rId4">
            <a:alphaModFix/>
          </a:blip>
          <a:srcRect/>
          <a:stretch/>
        </p:blipFill>
        <p:spPr>
          <a:xfrm>
            <a:off x="107745" y="9061043"/>
            <a:ext cx="1716191" cy="1175659"/>
          </a:xfrm>
          <a:prstGeom prst="rect">
            <a:avLst/>
          </a:prstGeom>
          <a:noFill/>
          <a:ln>
            <a:noFill/>
          </a:ln>
        </p:spPr>
      </p:pic>
      <p:pic>
        <p:nvPicPr>
          <p:cNvPr id="960" name="Google Shape;960;p57"/>
          <p:cNvPicPr preferRelativeResize="0"/>
          <p:nvPr/>
        </p:nvPicPr>
        <p:blipFill rotWithShape="1">
          <a:blip r:embed="rId5">
            <a:alphaModFix/>
          </a:blip>
          <a:srcRect/>
          <a:stretch/>
        </p:blipFill>
        <p:spPr>
          <a:xfrm>
            <a:off x="15845978" y="7130810"/>
            <a:ext cx="2733798" cy="3538897"/>
          </a:xfrm>
          <a:prstGeom prst="rect">
            <a:avLst/>
          </a:prstGeom>
          <a:noFill/>
          <a:ln>
            <a:noFill/>
          </a:ln>
        </p:spPr>
      </p:pic>
      <p:sp>
        <p:nvSpPr>
          <p:cNvPr id="961" name="Google Shape;961;p57"/>
          <p:cNvSpPr txBox="1"/>
          <p:nvPr/>
        </p:nvSpPr>
        <p:spPr>
          <a:xfrm>
            <a:off x="4051250" y="359376"/>
            <a:ext cx="8229600" cy="1143000"/>
          </a:xfrm>
          <a:prstGeom prst="rect">
            <a:avLst/>
          </a:prstGeom>
          <a:noFill/>
          <a:ln>
            <a:noFill/>
          </a:ln>
        </p:spPr>
        <p:txBody>
          <a:bodyPr spcFirstLastPara="1" wrap="square" lIns="91425" tIns="45700" rIns="91425" bIns="45700" anchor="ctr" anchorCtr="0">
            <a:normAutofit fontScale="92500" lnSpcReduction="20000"/>
          </a:bodyPr>
          <a:lstStyle/>
          <a:p>
            <a:pPr marL="131445" marR="0" lvl="0" indent="0" algn="ctr" rtl="0">
              <a:lnSpc>
                <a:spcPct val="100000"/>
              </a:lnSpc>
              <a:spcBef>
                <a:spcPts val="0"/>
              </a:spcBef>
              <a:spcAft>
                <a:spcPts val="0"/>
              </a:spcAft>
              <a:buClr>
                <a:schemeClr val="dk1"/>
              </a:buClr>
              <a:buSzPct val="56250"/>
              <a:buFont typeface="Calibri"/>
              <a:buNone/>
            </a:pPr>
            <a:r>
              <a:rPr lang="en-US" sz="4400" b="1" i="0" u="none" strike="noStrike" cap="none">
                <a:solidFill>
                  <a:schemeClr val="dk1"/>
                </a:solidFill>
                <a:latin typeface="Calibri"/>
                <a:ea typeface="Calibri"/>
                <a:cs typeface="Calibri"/>
                <a:sym typeface="Calibri"/>
              </a:rPr>
              <a:t>Solving Cournot Model and Deriving Best Response Functions</a:t>
            </a:r>
            <a:endParaRPr/>
          </a:p>
        </p:txBody>
      </p:sp>
      <p:sp>
        <p:nvSpPr>
          <p:cNvPr id="962" name="Google Shape;962;p57"/>
          <p:cNvSpPr txBox="1"/>
          <p:nvPr/>
        </p:nvSpPr>
        <p:spPr>
          <a:xfrm>
            <a:off x="1913167" y="2181325"/>
            <a:ext cx="12505765" cy="5733404"/>
          </a:xfrm>
          <a:prstGeom prst="rect">
            <a:avLst/>
          </a:prstGeom>
          <a:noFill/>
          <a:ln>
            <a:noFill/>
          </a:ln>
        </p:spPr>
        <p:txBody>
          <a:bodyPr spcFirstLastPara="1" wrap="square" lIns="91425" tIns="45700" rIns="91425" bIns="45700" anchor="t" anchorCtr="0">
            <a:normAutofit/>
          </a:bodyPr>
          <a:lstStyle/>
          <a:p>
            <a:pPr marL="131445" marR="0" lvl="0" indent="0" algn="l" rtl="0">
              <a:lnSpc>
                <a:spcPct val="100000"/>
              </a:lnSpc>
              <a:spcBef>
                <a:spcPts val="360"/>
              </a:spcBef>
              <a:spcAft>
                <a:spcPts val="0"/>
              </a:spcAft>
              <a:buClr>
                <a:schemeClr val="dk1"/>
              </a:buClr>
              <a:buSzPts val="1800"/>
              <a:buFont typeface="Arial"/>
              <a:buNone/>
            </a:pPr>
            <a:r>
              <a:rPr lang="en-US" sz="3200" b="1" i="0" u="none" strike="noStrike" cap="none">
                <a:solidFill>
                  <a:schemeClr val="dk1"/>
                </a:solidFill>
                <a:latin typeface="Calibri"/>
                <a:ea typeface="Calibri"/>
                <a:cs typeface="Calibri"/>
                <a:sym typeface="Calibri"/>
              </a:rPr>
              <a:t>Explanations of Steps</a:t>
            </a:r>
            <a:br>
              <a:rPr lang="en-US" sz="3200" b="1" i="0" u="none" strike="noStrike" cap="none">
                <a:solidFill>
                  <a:schemeClr val="dk1"/>
                </a:solidFill>
                <a:latin typeface="Calibri"/>
                <a:ea typeface="Calibri"/>
                <a:cs typeface="Calibri"/>
                <a:sym typeface="Calibri"/>
              </a:rPr>
            </a:br>
            <a:endParaRPr sz="3200" b="1" i="0" u="none" strike="noStrike" cap="none">
              <a:solidFill>
                <a:schemeClr val="dk1"/>
              </a:solidFill>
              <a:latin typeface="Calibri"/>
              <a:ea typeface="Calibri"/>
              <a:cs typeface="Calibri"/>
              <a:sym typeface="Calibri"/>
            </a:endParaRPr>
          </a:p>
          <a:p>
            <a:pPr marL="131445" marR="0" lvl="0" indent="0" algn="l" rtl="0">
              <a:lnSpc>
                <a:spcPct val="100000"/>
              </a:lnSpc>
              <a:spcBef>
                <a:spcPts val="360"/>
              </a:spcBef>
              <a:spcAft>
                <a:spcPts val="0"/>
              </a:spcAft>
              <a:buClr>
                <a:schemeClr val="dk1"/>
              </a:buClr>
              <a:buSzPts val="1800"/>
              <a:buFont typeface="Arial"/>
              <a:buNone/>
            </a:pPr>
            <a:r>
              <a:rPr lang="en-US" sz="3200" b="0" i="0" u="none" strike="noStrike" cap="none">
                <a:solidFill>
                  <a:schemeClr val="dk1"/>
                </a:solidFill>
                <a:latin typeface="Calibri"/>
                <a:ea typeface="Calibri"/>
                <a:cs typeface="Calibri"/>
                <a:sym typeface="Calibri"/>
              </a:rPr>
              <a:t>Step 4: To solve for QA and QB, we take the best response functions of one firm and plug it into another. This will give us the quantity a firm should produce in response of another.</a:t>
            </a:r>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966"/>
        <p:cNvGrpSpPr/>
        <p:nvPr/>
      </p:nvGrpSpPr>
      <p:grpSpPr>
        <a:xfrm>
          <a:off x="0" y="0"/>
          <a:ext cx="0" cy="0"/>
          <a:chOff x="0" y="0"/>
          <a:chExt cx="0" cy="0"/>
        </a:xfrm>
      </p:grpSpPr>
      <p:pic>
        <p:nvPicPr>
          <p:cNvPr id="967" name="Google Shape;967;p58"/>
          <p:cNvPicPr preferRelativeResize="0"/>
          <p:nvPr/>
        </p:nvPicPr>
        <p:blipFill rotWithShape="1">
          <a:blip r:embed="rId3">
            <a:alphaModFix/>
          </a:blip>
          <a:srcRect b="619"/>
          <a:stretch/>
        </p:blipFill>
        <p:spPr>
          <a:xfrm rot="2700000">
            <a:off x="16270669" y="-98947"/>
            <a:ext cx="2072513" cy="2059669"/>
          </a:xfrm>
          <a:prstGeom prst="rect">
            <a:avLst/>
          </a:prstGeom>
          <a:noFill/>
          <a:ln>
            <a:noFill/>
          </a:ln>
        </p:spPr>
      </p:pic>
      <p:grpSp>
        <p:nvGrpSpPr>
          <p:cNvPr id="968" name="Google Shape;968;p58"/>
          <p:cNvGrpSpPr/>
          <p:nvPr/>
        </p:nvGrpSpPr>
        <p:grpSpPr>
          <a:xfrm>
            <a:off x="0" y="8843309"/>
            <a:ext cx="18287996" cy="3230764"/>
            <a:chOff x="0" y="-38100"/>
            <a:chExt cx="4816592" cy="850900"/>
          </a:xfrm>
        </p:grpSpPr>
        <p:sp>
          <p:nvSpPr>
            <p:cNvPr id="969" name="Google Shape;969;p58"/>
            <p:cNvSpPr/>
            <p:nvPr/>
          </p:nvSpPr>
          <p:spPr>
            <a:xfrm>
              <a:off x="0" y="0"/>
              <a:ext cx="4816592" cy="342131"/>
            </a:xfrm>
            <a:custGeom>
              <a:avLst/>
              <a:gdLst/>
              <a:ahLst/>
              <a:cxnLst/>
              <a:rect l="l" t="t" r="r" b="b"/>
              <a:pathLst>
                <a:path w="4816592" h="342131" extrusionOk="0">
                  <a:moveTo>
                    <a:pt x="0" y="0"/>
                  </a:moveTo>
                  <a:lnTo>
                    <a:pt x="4816592" y="0"/>
                  </a:lnTo>
                  <a:lnTo>
                    <a:pt x="4816592" y="342131"/>
                  </a:lnTo>
                  <a:lnTo>
                    <a:pt x="0" y="342131"/>
                  </a:lnTo>
                  <a:close/>
                </a:path>
              </a:pathLst>
            </a:custGeom>
            <a:solidFill>
              <a:srgbClr val="FEC099"/>
            </a:solidFill>
            <a:ln>
              <a:noFill/>
            </a:ln>
          </p:spPr>
          <p:txBody>
            <a:bodyPr/>
            <a:lstStyle/>
            <a:p>
              <a:endParaRPr lang="en-CA"/>
            </a:p>
          </p:txBody>
        </p:sp>
        <p:sp>
          <p:nvSpPr>
            <p:cNvPr id="970" name="Google Shape;970;p58"/>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pic>
        <p:nvPicPr>
          <p:cNvPr id="971" name="Google Shape;971;p58"/>
          <p:cNvPicPr preferRelativeResize="0"/>
          <p:nvPr/>
        </p:nvPicPr>
        <p:blipFill rotWithShape="1">
          <a:blip r:embed="rId4">
            <a:alphaModFix/>
          </a:blip>
          <a:srcRect/>
          <a:stretch/>
        </p:blipFill>
        <p:spPr>
          <a:xfrm>
            <a:off x="107745" y="9061043"/>
            <a:ext cx="1716191" cy="1175659"/>
          </a:xfrm>
          <a:prstGeom prst="rect">
            <a:avLst/>
          </a:prstGeom>
          <a:noFill/>
          <a:ln>
            <a:noFill/>
          </a:ln>
        </p:spPr>
      </p:pic>
      <p:pic>
        <p:nvPicPr>
          <p:cNvPr id="972" name="Google Shape;972;p58"/>
          <p:cNvPicPr preferRelativeResize="0"/>
          <p:nvPr/>
        </p:nvPicPr>
        <p:blipFill rotWithShape="1">
          <a:blip r:embed="rId5">
            <a:alphaModFix/>
          </a:blip>
          <a:srcRect/>
          <a:stretch/>
        </p:blipFill>
        <p:spPr>
          <a:xfrm>
            <a:off x="15845978" y="7130810"/>
            <a:ext cx="2733798" cy="3538897"/>
          </a:xfrm>
          <a:prstGeom prst="rect">
            <a:avLst/>
          </a:prstGeom>
          <a:noFill/>
          <a:ln>
            <a:noFill/>
          </a:ln>
        </p:spPr>
      </p:pic>
      <p:sp>
        <p:nvSpPr>
          <p:cNvPr id="973" name="Google Shape;973;p58"/>
          <p:cNvSpPr txBox="1"/>
          <p:nvPr/>
        </p:nvSpPr>
        <p:spPr>
          <a:xfrm>
            <a:off x="4051250" y="359376"/>
            <a:ext cx="8229600" cy="1143000"/>
          </a:xfrm>
          <a:prstGeom prst="rect">
            <a:avLst/>
          </a:prstGeom>
          <a:noFill/>
          <a:ln>
            <a:noFill/>
          </a:ln>
        </p:spPr>
        <p:txBody>
          <a:bodyPr spcFirstLastPara="1" wrap="square" lIns="91425" tIns="45700" rIns="91425" bIns="45700" anchor="ctr" anchorCtr="0">
            <a:normAutofit/>
          </a:bodyPr>
          <a:lstStyle/>
          <a:p>
            <a:pPr marL="131445" marR="0" lvl="0" indent="0" algn="ctr" rtl="0">
              <a:lnSpc>
                <a:spcPct val="100000"/>
              </a:lnSpc>
              <a:spcBef>
                <a:spcPts val="0"/>
              </a:spcBef>
              <a:spcAft>
                <a:spcPts val="0"/>
              </a:spcAft>
              <a:buClr>
                <a:schemeClr val="dk1"/>
              </a:buClr>
              <a:buSzPts val="2475"/>
              <a:buFont typeface="Calibri"/>
              <a:buNone/>
            </a:pPr>
            <a:r>
              <a:rPr lang="en-US" sz="4400" b="1" i="0" u="none" strike="noStrike" cap="none" dirty="0">
                <a:solidFill>
                  <a:schemeClr val="dk1"/>
                </a:solidFill>
                <a:latin typeface="Calibri"/>
                <a:ea typeface="Calibri"/>
                <a:cs typeface="Calibri"/>
                <a:sym typeface="Calibri"/>
              </a:rPr>
              <a:t>Question </a:t>
            </a:r>
            <a:r>
              <a:rPr lang="en-US" sz="4400" b="1" dirty="0">
                <a:solidFill>
                  <a:schemeClr val="dk1"/>
                </a:solidFill>
                <a:latin typeface="Calibri"/>
                <a:ea typeface="Calibri"/>
                <a:cs typeface="Calibri"/>
                <a:sym typeface="Calibri"/>
              </a:rPr>
              <a:t>23</a:t>
            </a:r>
            <a:endParaRPr dirty="0"/>
          </a:p>
        </p:txBody>
      </p:sp>
      <p:sp>
        <p:nvSpPr>
          <p:cNvPr id="974" name="Google Shape;974;p58"/>
          <p:cNvSpPr txBox="1"/>
          <p:nvPr/>
        </p:nvSpPr>
        <p:spPr>
          <a:xfrm>
            <a:off x="1359406" y="1502376"/>
            <a:ext cx="13613288" cy="2072640"/>
          </a:xfrm>
          <a:prstGeom prst="rect">
            <a:avLst/>
          </a:prstGeom>
          <a:noFill/>
          <a:ln>
            <a:noFill/>
          </a:ln>
        </p:spPr>
        <p:txBody>
          <a:bodyPr spcFirstLastPara="1" wrap="square" lIns="91425" tIns="45700" rIns="91425" bIns="45700" anchor="t" anchorCtr="0">
            <a:normAutofit/>
          </a:bodyPr>
          <a:lstStyle/>
          <a:p>
            <a:pPr marL="131445" marR="0" lvl="0" indent="0" algn="l" rtl="0">
              <a:lnSpc>
                <a:spcPct val="100000"/>
              </a:lnSpc>
              <a:spcBef>
                <a:spcPts val="360"/>
              </a:spcBef>
              <a:spcAft>
                <a:spcPts val="0"/>
              </a:spcAft>
              <a:buClr>
                <a:schemeClr val="dk1"/>
              </a:buClr>
              <a:buSzPts val="2025"/>
              <a:buFont typeface="Arial"/>
              <a:buNone/>
            </a:pPr>
            <a:r>
              <a:rPr lang="en-US" sz="3600" b="0" i="0" u="none" strike="noStrike" cap="none" dirty="0">
                <a:solidFill>
                  <a:schemeClr val="dk1"/>
                </a:solidFill>
                <a:latin typeface="Calibri"/>
                <a:ea typeface="Calibri"/>
                <a:cs typeface="Calibri"/>
                <a:sym typeface="Calibri"/>
              </a:rPr>
              <a:t>There are two firms in a Cournot duopoly. The market demand function is Q = 339 – P and the cost function is C = 147Q. Find the equilibrium price, the quantity produced by each firm, and the profit of each firm.</a:t>
            </a:r>
            <a:endParaRPr sz="3600" b="1" i="1" u="none" strike="noStrike" cap="none" dirty="0">
              <a:solidFill>
                <a:schemeClr val="dk1"/>
              </a:solidFill>
              <a:latin typeface="Calibri"/>
              <a:ea typeface="Calibri"/>
              <a:cs typeface="Calibri"/>
              <a:sym typeface="Calibri"/>
            </a:endParaRPr>
          </a:p>
          <a:p>
            <a:pPr marL="131445" marR="0" lvl="0" indent="0" algn="l" rtl="0">
              <a:lnSpc>
                <a:spcPct val="100000"/>
              </a:lnSpc>
              <a:spcBef>
                <a:spcPts val="360"/>
              </a:spcBef>
              <a:spcAft>
                <a:spcPts val="0"/>
              </a:spcAft>
              <a:buClr>
                <a:schemeClr val="dk1"/>
              </a:buClr>
              <a:buSzPts val="2025"/>
              <a:buFont typeface="Arial"/>
              <a:buNone/>
            </a:pPr>
            <a:endParaRPr sz="3600" b="1" i="1" u="none" strike="noStrike" cap="none" dirty="0">
              <a:solidFill>
                <a:schemeClr val="dk1"/>
              </a:solidFill>
              <a:latin typeface="Calibri"/>
              <a:ea typeface="Calibri"/>
              <a:cs typeface="Calibri"/>
              <a:sym typeface="Calibri"/>
            </a:endParaRPr>
          </a:p>
          <a:p>
            <a:pPr marL="131445" marR="0" lvl="0" indent="0" algn="l" rtl="0">
              <a:lnSpc>
                <a:spcPct val="100000"/>
              </a:lnSpc>
              <a:spcBef>
                <a:spcPts val="360"/>
              </a:spcBef>
              <a:spcAft>
                <a:spcPts val="0"/>
              </a:spcAft>
              <a:buClr>
                <a:schemeClr val="dk1"/>
              </a:buClr>
              <a:buSzPts val="2025"/>
              <a:buFont typeface="Arial"/>
              <a:buNone/>
            </a:pPr>
            <a:endParaRPr sz="3600" b="1" i="1" u="none" strike="noStrike" cap="none" dirty="0">
              <a:solidFill>
                <a:schemeClr val="dk1"/>
              </a:solidFill>
              <a:latin typeface="Calibri"/>
              <a:ea typeface="Calibri"/>
              <a:cs typeface="Calibri"/>
              <a:sym typeface="Calibri"/>
            </a:endParaRPr>
          </a:p>
          <a:p>
            <a:pPr marL="131445" marR="0" lvl="0" indent="0" algn="l" rtl="0">
              <a:lnSpc>
                <a:spcPct val="100000"/>
              </a:lnSpc>
              <a:spcBef>
                <a:spcPts val="360"/>
              </a:spcBef>
              <a:spcAft>
                <a:spcPts val="0"/>
              </a:spcAft>
              <a:buClr>
                <a:schemeClr val="dk1"/>
              </a:buClr>
              <a:buSzPts val="2025"/>
              <a:buFont typeface="Arial"/>
              <a:buNone/>
            </a:pPr>
            <a:endParaRPr sz="3600" b="1" i="1" u="none" strike="noStrike" cap="none" dirty="0">
              <a:solidFill>
                <a:schemeClr val="dk1"/>
              </a:solidFill>
              <a:latin typeface="Calibri"/>
              <a:ea typeface="Calibri"/>
              <a:cs typeface="Calibri"/>
              <a:sym typeface="Calibri"/>
            </a:endParaRPr>
          </a:p>
          <a:p>
            <a:pPr marL="131445" marR="0" lvl="0" indent="0" algn="l" rtl="0">
              <a:lnSpc>
                <a:spcPct val="100000"/>
              </a:lnSpc>
              <a:spcBef>
                <a:spcPts val="360"/>
              </a:spcBef>
              <a:spcAft>
                <a:spcPts val="0"/>
              </a:spcAft>
              <a:buClr>
                <a:schemeClr val="dk1"/>
              </a:buClr>
              <a:buSzPts val="2025"/>
              <a:buFont typeface="Arial"/>
              <a:buNone/>
            </a:pPr>
            <a:endParaRPr sz="3600" b="1" i="1" u="none" strike="noStrike" cap="none" dirty="0">
              <a:solidFill>
                <a:schemeClr val="dk1"/>
              </a:solidFill>
              <a:latin typeface="Calibri"/>
              <a:ea typeface="Calibri"/>
              <a:cs typeface="Calibri"/>
              <a:sym typeface="Calibri"/>
            </a:endParaRPr>
          </a:p>
          <a:p>
            <a:pPr marL="588645" marR="0" lvl="1" indent="0" algn="l" rtl="0">
              <a:lnSpc>
                <a:spcPct val="100000"/>
              </a:lnSpc>
              <a:spcBef>
                <a:spcPts val="360"/>
              </a:spcBef>
              <a:spcAft>
                <a:spcPts val="0"/>
              </a:spcAft>
              <a:buClr>
                <a:schemeClr val="dk1"/>
              </a:buClr>
              <a:buSzPts val="2250"/>
              <a:buFont typeface="Arial"/>
              <a:buNone/>
            </a:pPr>
            <a:endParaRPr sz="4000" b="1" i="1" u="none" strike="noStrike" cap="none" dirty="0">
              <a:solidFill>
                <a:schemeClr val="dk1"/>
              </a:solidFill>
              <a:latin typeface="Calibri"/>
              <a:ea typeface="Calibri"/>
              <a:cs typeface="Calibri"/>
              <a:sym typeface="Calibri"/>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966"/>
        <p:cNvGrpSpPr/>
        <p:nvPr/>
      </p:nvGrpSpPr>
      <p:grpSpPr>
        <a:xfrm>
          <a:off x="0" y="0"/>
          <a:ext cx="0" cy="0"/>
          <a:chOff x="0" y="0"/>
          <a:chExt cx="0" cy="0"/>
        </a:xfrm>
      </p:grpSpPr>
      <p:pic>
        <p:nvPicPr>
          <p:cNvPr id="967" name="Google Shape;967;p58"/>
          <p:cNvPicPr preferRelativeResize="0"/>
          <p:nvPr/>
        </p:nvPicPr>
        <p:blipFill rotWithShape="1">
          <a:blip r:embed="rId3">
            <a:alphaModFix/>
          </a:blip>
          <a:srcRect b="619"/>
          <a:stretch/>
        </p:blipFill>
        <p:spPr>
          <a:xfrm rot="2700000">
            <a:off x="16270669" y="-98947"/>
            <a:ext cx="2072513" cy="2059669"/>
          </a:xfrm>
          <a:prstGeom prst="rect">
            <a:avLst/>
          </a:prstGeom>
          <a:noFill/>
          <a:ln>
            <a:noFill/>
          </a:ln>
        </p:spPr>
      </p:pic>
      <p:grpSp>
        <p:nvGrpSpPr>
          <p:cNvPr id="968" name="Google Shape;968;p58"/>
          <p:cNvGrpSpPr/>
          <p:nvPr/>
        </p:nvGrpSpPr>
        <p:grpSpPr>
          <a:xfrm>
            <a:off x="0" y="8843309"/>
            <a:ext cx="18287996" cy="3230764"/>
            <a:chOff x="0" y="-38100"/>
            <a:chExt cx="4816592" cy="850900"/>
          </a:xfrm>
        </p:grpSpPr>
        <p:sp>
          <p:nvSpPr>
            <p:cNvPr id="969" name="Google Shape;969;p58"/>
            <p:cNvSpPr/>
            <p:nvPr/>
          </p:nvSpPr>
          <p:spPr>
            <a:xfrm>
              <a:off x="0" y="0"/>
              <a:ext cx="4816592" cy="342131"/>
            </a:xfrm>
            <a:custGeom>
              <a:avLst/>
              <a:gdLst/>
              <a:ahLst/>
              <a:cxnLst/>
              <a:rect l="l" t="t" r="r" b="b"/>
              <a:pathLst>
                <a:path w="4816592" h="342131" extrusionOk="0">
                  <a:moveTo>
                    <a:pt x="0" y="0"/>
                  </a:moveTo>
                  <a:lnTo>
                    <a:pt x="4816592" y="0"/>
                  </a:lnTo>
                  <a:lnTo>
                    <a:pt x="4816592" y="342131"/>
                  </a:lnTo>
                  <a:lnTo>
                    <a:pt x="0" y="342131"/>
                  </a:lnTo>
                  <a:close/>
                </a:path>
              </a:pathLst>
            </a:custGeom>
            <a:solidFill>
              <a:srgbClr val="FEC099"/>
            </a:solidFill>
            <a:ln>
              <a:noFill/>
            </a:ln>
          </p:spPr>
          <p:txBody>
            <a:bodyPr/>
            <a:lstStyle/>
            <a:p>
              <a:endParaRPr lang="en-CA"/>
            </a:p>
          </p:txBody>
        </p:sp>
        <p:sp>
          <p:nvSpPr>
            <p:cNvPr id="970" name="Google Shape;970;p58"/>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pic>
        <p:nvPicPr>
          <p:cNvPr id="971" name="Google Shape;971;p58"/>
          <p:cNvPicPr preferRelativeResize="0"/>
          <p:nvPr/>
        </p:nvPicPr>
        <p:blipFill rotWithShape="1">
          <a:blip r:embed="rId4">
            <a:alphaModFix/>
          </a:blip>
          <a:srcRect/>
          <a:stretch/>
        </p:blipFill>
        <p:spPr>
          <a:xfrm>
            <a:off x="107745" y="9061043"/>
            <a:ext cx="1716191" cy="1175659"/>
          </a:xfrm>
          <a:prstGeom prst="rect">
            <a:avLst/>
          </a:prstGeom>
          <a:noFill/>
          <a:ln>
            <a:noFill/>
          </a:ln>
        </p:spPr>
      </p:pic>
      <p:pic>
        <p:nvPicPr>
          <p:cNvPr id="972" name="Google Shape;972;p58"/>
          <p:cNvPicPr preferRelativeResize="0"/>
          <p:nvPr/>
        </p:nvPicPr>
        <p:blipFill rotWithShape="1">
          <a:blip r:embed="rId5">
            <a:alphaModFix/>
          </a:blip>
          <a:srcRect/>
          <a:stretch/>
        </p:blipFill>
        <p:spPr>
          <a:xfrm>
            <a:off x="15845978" y="7130810"/>
            <a:ext cx="2733798" cy="3538897"/>
          </a:xfrm>
          <a:prstGeom prst="rect">
            <a:avLst/>
          </a:prstGeom>
          <a:noFill/>
          <a:ln>
            <a:noFill/>
          </a:ln>
        </p:spPr>
      </p:pic>
      <p:sp>
        <p:nvSpPr>
          <p:cNvPr id="973" name="Google Shape;973;p58"/>
          <p:cNvSpPr txBox="1"/>
          <p:nvPr/>
        </p:nvSpPr>
        <p:spPr>
          <a:xfrm>
            <a:off x="1970808" y="359387"/>
            <a:ext cx="8229600" cy="1143000"/>
          </a:xfrm>
          <a:prstGeom prst="rect">
            <a:avLst/>
          </a:prstGeom>
          <a:noFill/>
          <a:ln>
            <a:noFill/>
          </a:ln>
        </p:spPr>
        <p:txBody>
          <a:bodyPr spcFirstLastPara="1" wrap="square" lIns="91425" tIns="45700" rIns="91425" bIns="45700" anchor="ctr" anchorCtr="0">
            <a:normAutofit/>
          </a:bodyPr>
          <a:lstStyle/>
          <a:p>
            <a:pPr marL="131445" marR="0" lvl="0" indent="0" algn="ctr" rtl="0">
              <a:lnSpc>
                <a:spcPct val="100000"/>
              </a:lnSpc>
              <a:spcBef>
                <a:spcPts val="0"/>
              </a:spcBef>
              <a:spcAft>
                <a:spcPts val="0"/>
              </a:spcAft>
              <a:buClr>
                <a:schemeClr val="dk1"/>
              </a:buClr>
              <a:buSzPts val="2475"/>
              <a:buFont typeface="Calibri"/>
              <a:buNone/>
            </a:pPr>
            <a:r>
              <a:rPr lang="en-US" sz="4400" b="1" i="0" u="none" strike="noStrike" cap="none" dirty="0">
                <a:solidFill>
                  <a:schemeClr val="dk1"/>
                </a:solidFill>
                <a:latin typeface="Calibri"/>
                <a:ea typeface="Calibri"/>
                <a:cs typeface="Calibri"/>
                <a:sym typeface="Calibri"/>
              </a:rPr>
              <a:t>Question </a:t>
            </a:r>
            <a:r>
              <a:rPr lang="en-US" sz="4400" b="1" dirty="0">
                <a:solidFill>
                  <a:schemeClr val="dk1"/>
                </a:solidFill>
                <a:latin typeface="Calibri"/>
                <a:ea typeface="Calibri"/>
                <a:cs typeface="Calibri"/>
                <a:sym typeface="Calibri"/>
              </a:rPr>
              <a:t>23</a:t>
            </a:r>
            <a:endParaRPr dirty="0"/>
          </a:p>
        </p:txBody>
      </p:sp>
      <p:pic>
        <p:nvPicPr>
          <p:cNvPr id="5" name="Picture 4">
            <a:extLst>
              <a:ext uri="{FF2B5EF4-FFF2-40B4-BE49-F238E27FC236}">
                <a16:creationId xmlns:a16="http://schemas.microsoft.com/office/drawing/2014/main" id="{AB18209E-A0B4-BB0D-E96E-08EC17FCC26B}"/>
              </a:ext>
            </a:extLst>
          </p:cNvPr>
          <p:cNvPicPr>
            <a:picLocks noChangeAspect="1"/>
          </p:cNvPicPr>
          <p:nvPr/>
        </p:nvPicPr>
        <p:blipFill>
          <a:blip r:embed="rId6"/>
          <a:stretch>
            <a:fillRect/>
          </a:stretch>
        </p:blipFill>
        <p:spPr>
          <a:xfrm>
            <a:off x="8557625" y="601128"/>
            <a:ext cx="6996573" cy="9084744"/>
          </a:xfrm>
          <a:prstGeom prst="rect">
            <a:avLst/>
          </a:prstGeom>
        </p:spPr>
      </p:pic>
    </p:spTree>
    <p:extLst>
      <p:ext uri="{BB962C8B-B14F-4D97-AF65-F5344CB8AC3E}">
        <p14:creationId xmlns:p14="http://schemas.microsoft.com/office/powerpoint/2010/main" val="224126302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966"/>
        <p:cNvGrpSpPr/>
        <p:nvPr/>
      </p:nvGrpSpPr>
      <p:grpSpPr>
        <a:xfrm>
          <a:off x="0" y="0"/>
          <a:ext cx="0" cy="0"/>
          <a:chOff x="0" y="0"/>
          <a:chExt cx="0" cy="0"/>
        </a:xfrm>
      </p:grpSpPr>
      <p:pic>
        <p:nvPicPr>
          <p:cNvPr id="967" name="Google Shape;967;p58"/>
          <p:cNvPicPr preferRelativeResize="0"/>
          <p:nvPr/>
        </p:nvPicPr>
        <p:blipFill rotWithShape="1">
          <a:blip r:embed="rId3">
            <a:alphaModFix/>
          </a:blip>
          <a:srcRect b="619"/>
          <a:stretch/>
        </p:blipFill>
        <p:spPr>
          <a:xfrm rot="2700000">
            <a:off x="16270669" y="-98947"/>
            <a:ext cx="2072513" cy="2059669"/>
          </a:xfrm>
          <a:prstGeom prst="rect">
            <a:avLst/>
          </a:prstGeom>
          <a:noFill/>
          <a:ln>
            <a:noFill/>
          </a:ln>
        </p:spPr>
      </p:pic>
      <p:grpSp>
        <p:nvGrpSpPr>
          <p:cNvPr id="968" name="Google Shape;968;p58"/>
          <p:cNvGrpSpPr/>
          <p:nvPr/>
        </p:nvGrpSpPr>
        <p:grpSpPr>
          <a:xfrm>
            <a:off x="0" y="8843309"/>
            <a:ext cx="18287996" cy="3230764"/>
            <a:chOff x="0" y="-38100"/>
            <a:chExt cx="4816592" cy="850900"/>
          </a:xfrm>
        </p:grpSpPr>
        <p:sp>
          <p:nvSpPr>
            <p:cNvPr id="969" name="Google Shape;969;p58"/>
            <p:cNvSpPr/>
            <p:nvPr/>
          </p:nvSpPr>
          <p:spPr>
            <a:xfrm>
              <a:off x="0" y="0"/>
              <a:ext cx="4816592" cy="342131"/>
            </a:xfrm>
            <a:custGeom>
              <a:avLst/>
              <a:gdLst/>
              <a:ahLst/>
              <a:cxnLst/>
              <a:rect l="l" t="t" r="r" b="b"/>
              <a:pathLst>
                <a:path w="4816592" h="342131" extrusionOk="0">
                  <a:moveTo>
                    <a:pt x="0" y="0"/>
                  </a:moveTo>
                  <a:lnTo>
                    <a:pt x="4816592" y="0"/>
                  </a:lnTo>
                  <a:lnTo>
                    <a:pt x="4816592" y="342131"/>
                  </a:lnTo>
                  <a:lnTo>
                    <a:pt x="0" y="342131"/>
                  </a:lnTo>
                  <a:close/>
                </a:path>
              </a:pathLst>
            </a:custGeom>
            <a:solidFill>
              <a:srgbClr val="FEC099"/>
            </a:solidFill>
            <a:ln>
              <a:noFill/>
            </a:ln>
          </p:spPr>
          <p:txBody>
            <a:bodyPr/>
            <a:lstStyle/>
            <a:p>
              <a:endParaRPr lang="en-CA"/>
            </a:p>
          </p:txBody>
        </p:sp>
        <p:sp>
          <p:nvSpPr>
            <p:cNvPr id="970" name="Google Shape;970;p58"/>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pic>
        <p:nvPicPr>
          <p:cNvPr id="971" name="Google Shape;971;p58"/>
          <p:cNvPicPr preferRelativeResize="0"/>
          <p:nvPr/>
        </p:nvPicPr>
        <p:blipFill rotWithShape="1">
          <a:blip r:embed="rId4">
            <a:alphaModFix/>
          </a:blip>
          <a:srcRect/>
          <a:stretch/>
        </p:blipFill>
        <p:spPr>
          <a:xfrm>
            <a:off x="107745" y="9061043"/>
            <a:ext cx="1716191" cy="1175659"/>
          </a:xfrm>
          <a:prstGeom prst="rect">
            <a:avLst/>
          </a:prstGeom>
          <a:noFill/>
          <a:ln>
            <a:noFill/>
          </a:ln>
        </p:spPr>
      </p:pic>
      <p:pic>
        <p:nvPicPr>
          <p:cNvPr id="972" name="Google Shape;972;p58"/>
          <p:cNvPicPr preferRelativeResize="0"/>
          <p:nvPr/>
        </p:nvPicPr>
        <p:blipFill rotWithShape="1">
          <a:blip r:embed="rId5">
            <a:alphaModFix/>
          </a:blip>
          <a:srcRect/>
          <a:stretch/>
        </p:blipFill>
        <p:spPr>
          <a:xfrm>
            <a:off x="15845978" y="7130810"/>
            <a:ext cx="2733798" cy="3538897"/>
          </a:xfrm>
          <a:prstGeom prst="rect">
            <a:avLst/>
          </a:prstGeom>
          <a:noFill/>
          <a:ln>
            <a:noFill/>
          </a:ln>
        </p:spPr>
      </p:pic>
      <p:sp>
        <p:nvSpPr>
          <p:cNvPr id="973" name="Google Shape;973;p58"/>
          <p:cNvSpPr txBox="1"/>
          <p:nvPr/>
        </p:nvSpPr>
        <p:spPr>
          <a:xfrm>
            <a:off x="-1310275" y="359387"/>
            <a:ext cx="8229600" cy="1143000"/>
          </a:xfrm>
          <a:prstGeom prst="rect">
            <a:avLst/>
          </a:prstGeom>
          <a:noFill/>
          <a:ln>
            <a:noFill/>
          </a:ln>
        </p:spPr>
        <p:txBody>
          <a:bodyPr spcFirstLastPara="1" wrap="square" lIns="91425" tIns="45700" rIns="91425" bIns="45700" anchor="ctr" anchorCtr="0">
            <a:normAutofit/>
          </a:bodyPr>
          <a:lstStyle/>
          <a:p>
            <a:pPr marL="131445" marR="0" lvl="0" indent="0" algn="ctr" rtl="0">
              <a:lnSpc>
                <a:spcPct val="100000"/>
              </a:lnSpc>
              <a:spcBef>
                <a:spcPts val="0"/>
              </a:spcBef>
              <a:spcAft>
                <a:spcPts val="0"/>
              </a:spcAft>
              <a:buClr>
                <a:schemeClr val="dk1"/>
              </a:buClr>
              <a:buSzPts val="2475"/>
              <a:buFont typeface="Calibri"/>
              <a:buNone/>
            </a:pPr>
            <a:r>
              <a:rPr lang="en-US" sz="4400" b="1" i="0" u="none" strike="noStrike" cap="none" dirty="0">
                <a:solidFill>
                  <a:schemeClr val="dk1"/>
                </a:solidFill>
                <a:latin typeface="Calibri"/>
                <a:ea typeface="Calibri"/>
                <a:cs typeface="Calibri"/>
                <a:sym typeface="Calibri"/>
              </a:rPr>
              <a:t>Question </a:t>
            </a:r>
            <a:r>
              <a:rPr lang="en-US" sz="4400" b="1" dirty="0">
                <a:solidFill>
                  <a:schemeClr val="dk1"/>
                </a:solidFill>
                <a:latin typeface="Calibri"/>
                <a:ea typeface="Calibri"/>
                <a:cs typeface="Calibri"/>
                <a:sym typeface="Calibri"/>
              </a:rPr>
              <a:t>23</a:t>
            </a:r>
            <a:endParaRPr dirty="0"/>
          </a:p>
        </p:txBody>
      </p:sp>
      <p:pic>
        <p:nvPicPr>
          <p:cNvPr id="6" name="Picture 5">
            <a:extLst>
              <a:ext uri="{FF2B5EF4-FFF2-40B4-BE49-F238E27FC236}">
                <a16:creationId xmlns:a16="http://schemas.microsoft.com/office/drawing/2014/main" id="{7177784E-33D4-64BA-D861-6B26D277D420}"/>
              </a:ext>
            </a:extLst>
          </p:cNvPr>
          <p:cNvPicPr>
            <a:picLocks noChangeAspect="1"/>
          </p:cNvPicPr>
          <p:nvPr/>
        </p:nvPicPr>
        <p:blipFill>
          <a:blip r:embed="rId6"/>
          <a:stretch>
            <a:fillRect/>
          </a:stretch>
        </p:blipFill>
        <p:spPr>
          <a:xfrm>
            <a:off x="9629448" y="1751934"/>
            <a:ext cx="6384015" cy="4508299"/>
          </a:xfrm>
          <a:prstGeom prst="rect">
            <a:avLst/>
          </a:prstGeom>
        </p:spPr>
      </p:pic>
      <p:pic>
        <p:nvPicPr>
          <p:cNvPr id="8" name="Picture 7">
            <a:extLst>
              <a:ext uri="{FF2B5EF4-FFF2-40B4-BE49-F238E27FC236}">
                <a16:creationId xmlns:a16="http://schemas.microsoft.com/office/drawing/2014/main" id="{38C1DA98-9BE7-8D9A-71A7-4E32BF60CE02}"/>
              </a:ext>
            </a:extLst>
          </p:cNvPr>
          <p:cNvPicPr>
            <a:picLocks noChangeAspect="1"/>
          </p:cNvPicPr>
          <p:nvPr/>
        </p:nvPicPr>
        <p:blipFill>
          <a:blip r:embed="rId7"/>
          <a:stretch>
            <a:fillRect/>
          </a:stretch>
        </p:blipFill>
        <p:spPr>
          <a:xfrm>
            <a:off x="2006485" y="1751934"/>
            <a:ext cx="7741671" cy="8305708"/>
          </a:xfrm>
          <a:prstGeom prst="rect">
            <a:avLst/>
          </a:prstGeom>
        </p:spPr>
      </p:pic>
    </p:spTree>
    <p:extLst>
      <p:ext uri="{BB962C8B-B14F-4D97-AF65-F5344CB8AC3E}">
        <p14:creationId xmlns:p14="http://schemas.microsoft.com/office/powerpoint/2010/main" val="426371059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966"/>
        <p:cNvGrpSpPr/>
        <p:nvPr/>
      </p:nvGrpSpPr>
      <p:grpSpPr>
        <a:xfrm>
          <a:off x="0" y="0"/>
          <a:ext cx="0" cy="0"/>
          <a:chOff x="0" y="0"/>
          <a:chExt cx="0" cy="0"/>
        </a:xfrm>
      </p:grpSpPr>
      <p:pic>
        <p:nvPicPr>
          <p:cNvPr id="967" name="Google Shape;967;p58"/>
          <p:cNvPicPr preferRelativeResize="0"/>
          <p:nvPr/>
        </p:nvPicPr>
        <p:blipFill rotWithShape="1">
          <a:blip r:embed="rId3">
            <a:alphaModFix/>
          </a:blip>
          <a:srcRect b="619"/>
          <a:stretch/>
        </p:blipFill>
        <p:spPr>
          <a:xfrm rot="2700000">
            <a:off x="16270669" y="-98947"/>
            <a:ext cx="2072513" cy="2059669"/>
          </a:xfrm>
          <a:prstGeom prst="rect">
            <a:avLst/>
          </a:prstGeom>
          <a:noFill/>
          <a:ln>
            <a:noFill/>
          </a:ln>
        </p:spPr>
      </p:pic>
      <p:grpSp>
        <p:nvGrpSpPr>
          <p:cNvPr id="968" name="Google Shape;968;p58"/>
          <p:cNvGrpSpPr/>
          <p:nvPr/>
        </p:nvGrpSpPr>
        <p:grpSpPr>
          <a:xfrm>
            <a:off x="0" y="8843309"/>
            <a:ext cx="18287996" cy="3230764"/>
            <a:chOff x="0" y="-38100"/>
            <a:chExt cx="4816592" cy="850900"/>
          </a:xfrm>
        </p:grpSpPr>
        <p:sp>
          <p:nvSpPr>
            <p:cNvPr id="969" name="Google Shape;969;p58"/>
            <p:cNvSpPr/>
            <p:nvPr/>
          </p:nvSpPr>
          <p:spPr>
            <a:xfrm>
              <a:off x="0" y="0"/>
              <a:ext cx="4816592" cy="342131"/>
            </a:xfrm>
            <a:custGeom>
              <a:avLst/>
              <a:gdLst/>
              <a:ahLst/>
              <a:cxnLst/>
              <a:rect l="l" t="t" r="r" b="b"/>
              <a:pathLst>
                <a:path w="4816592" h="342131" extrusionOk="0">
                  <a:moveTo>
                    <a:pt x="0" y="0"/>
                  </a:moveTo>
                  <a:lnTo>
                    <a:pt x="4816592" y="0"/>
                  </a:lnTo>
                  <a:lnTo>
                    <a:pt x="4816592" y="342131"/>
                  </a:lnTo>
                  <a:lnTo>
                    <a:pt x="0" y="342131"/>
                  </a:lnTo>
                  <a:close/>
                </a:path>
              </a:pathLst>
            </a:custGeom>
            <a:solidFill>
              <a:srgbClr val="FEC099"/>
            </a:solidFill>
            <a:ln>
              <a:noFill/>
            </a:ln>
          </p:spPr>
          <p:txBody>
            <a:bodyPr/>
            <a:lstStyle/>
            <a:p>
              <a:endParaRPr lang="en-CA"/>
            </a:p>
          </p:txBody>
        </p:sp>
        <p:sp>
          <p:nvSpPr>
            <p:cNvPr id="970" name="Google Shape;970;p58"/>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pic>
        <p:nvPicPr>
          <p:cNvPr id="971" name="Google Shape;971;p58"/>
          <p:cNvPicPr preferRelativeResize="0"/>
          <p:nvPr/>
        </p:nvPicPr>
        <p:blipFill rotWithShape="1">
          <a:blip r:embed="rId4">
            <a:alphaModFix/>
          </a:blip>
          <a:srcRect/>
          <a:stretch/>
        </p:blipFill>
        <p:spPr>
          <a:xfrm>
            <a:off x="107745" y="9061043"/>
            <a:ext cx="1716191" cy="1175659"/>
          </a:xfrm>
          <a:prstGeom prst="rect">
            <a:avLst/>
          </a:prstGeom>
          <a:noFill/>
          <a:ln>
            <a:noFill/>
          </a:ln>
        </p:spPr>
      </p:pic>
      <p:pic>
        <p:nvPicPr>
          <p:cNvPr id="972" name="Google Shape;972;p58"/>
          <p:cNvPicPr preferRelativeResize="0"/>
          <p:nvPr/>
        </p:nvPicPr>
        <p:blipFill rotWithShape="1">
          <a:blip r:embed="rId5">
            <a:alphaModFix/>
          </a:blip>
          <a:srcRect/>
          <a:stretch/>
        </p:blipFill>
        <p:spPr>
          <a:xfrm>
            <a:off x="15845978" y="7130810"/>
            <a:ext cx="2733798" cy="3538897"/>
          </a:xfrm>
          <a:prstGeom prst="rect">
            <a:avLst/>
          </a:prstGeom>
          <a:noFill/>
          <a:ln>
            <a:noFill/>
          </a:ln>
        </p:spPr>
      </p:pic>
      <p:sp>
        <p:nvSpPr>
          <p:cNvPr id="973" name="Google Shape;973;p58"/>
          <p:cNvSpPr txBox="1"/>
          <p:nvPr/>
        </p:nvSpPr>
        <p:spPr>
          <a:xfrm>
            <a:off x="4051250" y="359376"/>
            <a:ext cx="8229600" cy="1143000"/>
          </a:xfrm>
          <a:prstGeom prst="rect">
            <a:avLst/>
          </a:prstGeom>
          <a:noFill/>
          <a:ln>
            <a:noFill/>
          </a:ln>
        </p:spPr>
        <p:txBody>
          <a:bodyPr spcFirstLastPara="1" wrap="square" lIns="91425" tIns="45700" rIns="91425" bIns="45700" anchor="ctr" anchorCtr="0">
            <a:normAutofit/>
          </a:bodyPr>
          <a:lstStyle/>
          <a:p>
            <a:pPr marL="131445" marR="0" lvl="0" indent="0" algn="ctr" rtl="0">
              <a:lnSpc>
                <a:spcPct val="100000"/>
              </a:lnSpc>
              <a:spcBef>
                <a:spcPts val="0"/>
              </a:spcBef>
              <a:spcAft>
                <a:spcPts val="0"/>
              </a:spcAft>
              <a:buClr>
                <a:schemeClr val="dk1"/>
              </a:buClr>
              <a:buSzPts val="2475"/>
              <a:buFont typeface="Calibri"/>
              <a:buNone/>
            </a:pPr>
            <a:r>
              <a:rPr lang="en-US" sz="4400" b="1" i="0" u="none" strike="noStrike" cap="none" dirty="0">
                <a:solidFill>
                  <a:schemeClr val="dk1"/>
                </a:solidFill>
                <a:latin typeface="Calibri"/>
                <a:ea typeface="Calibri"/>
                <a:cs typeface="Calibri"/>
                <a:sym typeface="Calibri"/>
              </a:rPr>
              <a:t>Question </a:t>
            </a:r>
            <a:r>
              <a:rPr lang="en-US" sz="4400" b="1" dirty="0">
                <a:solidFill>
                  <a:schemeClr val="dk1"/>
                </a:solidFill>
                <a:latin typeface="Calibri"/>
                <a:ea typeface="Calibri"/>
                <a:cs typeface="Calibri"/>
                <a:sym typeface="Calibri"/>
              </a:rPr>
              <a:t>24</a:t>
            </a:r>
            <a:endParaRPr dirty="0"/>
          </a:p>
        </p:txBody>
      </p:sp>
      <p:sp>
        <p:nvSpPr>
          <p:cNvPr id="974" name="Google Shape;974;p58"/>
          <p:cNvSpPr txBox="1"/>
          <p:nvPr/>
        </p:nvSpPr>
        <p:spPr>
          <a:xfrm>
            <a:off x="1359406" y="1502375"/>
            <a:ext cx="13613288" cy="6596136"/>
          </a:xfrm>
          <a:prstGeom prst="rect">
            <a:avLst/>
          </a:prstGeom>
          <a:noFill/>
          <a:ln>
            <a:noFill/>
          </a:ln>
        </p:spPr>
        <p:txBody>
          <a:bodyPr spcFirstLastPara="1" wrap="square" lIns="91425" tIns="45700" rIns="91425" bIns="45700" anchor="t" anchorCtr="0">
            <a:noAutofit/>
          </a:bodyPr>
          <a:lstStyle/>
          <a:p>
            <a:br>
              <a:rPr lang="en-CA" sz="3100" dirty="0">
                <a:effectLst/>
                <a:latin typeface="Helvetica" pitchFamily="2" charset="0"/>
              </a:rPr>
            </a:br>
            <a:endParaRPr lang="en-CA" sz="3100" dirty="0">
              <a:effectLst/>
              <a:latin typeface="Helvetica" pitchFamily="2" charset="0"/>
            </a:endParaRPr>
          </a:p>
          <a:p>
            <a:r>
              <a:rPr lang="en-CA" sz="3100" dirty="0">
                <a:solidFill>
                  <a:schemeClr val="dk1"/>
                </a:solidFill>
                <a:latin typeface="Calibri"/>
                <a:ea typeface="Calibri"/>
                <a:cs typeface="Calibri"/>
              </a:rPr>
              <a:t>Two firms compete in the Canadian market for supplying raw canola oil which is perceived as a homogeneous product. The demand curve faced by these two firms is P = 24 - Q where P is the price of canola oil and Q is the total quantity offered for sale by the two firms. Marginal cost for Firm 1 is $4 and marginal cost for Firm 2 is $8. Neither firm has any fixed costs. </a:t>
            </a:r>
          </a:p>
          <a:p>
            <a:r>
              <a:rPr lang="en-CA" sz="3100" dirty="0">
                <a:solidFill>
                  <a:schemeClr val="dk1"/>
                </a:solidFill>
                <a:latin typeface="Calibri"/>
                <a:ea typeface="Calibri"/>
                <a:cs typeface="Calibri"/>
              </a:rPr>
              <a:t>(a) </a:t>
            </a:r>
            <a:r>
              <a:rPr lang="en-US" sz="3100" dirty="0">
                <a:solidFill>
                  <a:schemeClr val="dk1"/>
                </a:solidFill>
                <a:latin typeface="Calibri"/>
                <a:ea typeface="Calibri"/>
                <a:cs typeface="Calibri"/>
              </a:rPr>
              <a:t>Assume the two firms compete according to the Cournot-Nash equilibrium concept, i.e.  they compete in quantities and make their production decisions simultaneously.</a:t>
            </a:r>
          </a:p>
          <a:p>
            <a:r>
              <a:rPr lang="en-US" sz="3100" dirty="0">
                <a:solidFill>
                  <a:schemeClr val="dk1"/>
                </a:solidFill>
                <a:latin typeface="Calibri"/>
                <a:ea typeface="Calibri"/>
                <a:cs typeface="Calibri"/>
              </a:rPr>
              <a:t>Calculate the equilibrium quantity and the equilibrium profits for each firm. </a:t>
            </a:r>
            <a:endParaRPr lang="en-CA" sz="3100" dirty="0">
              <a:solidFill>
                <a:schemeClr val="dk1"/>
              </a:solidFill>
              <a:latin typeface="Calibri"/>
              <a:ea typeface="Calibri"/>
              <a:cs typeface="Calibri"/>
            </a:endParaRPr>
          </a:p>
          <a:p>
            <a:endParaRPr lang="en-CA" sz="3100" dirty="0">
              <a:latin typeface="Helvetica" pitchFamily="2" charset="0"/>
            </a:endParaRPr>
          </a:p>
          <a:p>
            <a:pPr marL="131445" marR="0" lvl="0" indent="0" algn="l" rtl="0">
              <a:lnSpc>
                <a:spcPct val="100000"/>
              </a:lnSpc>
              <a:spcBef>
                <a:spcPts val="360"/>
              </a:spcBef>
              <a:spcAft>
                <a:spcPts val="0"/>
              </a:spcAft>
              <a:buClr>
                <a:schemeClr val="dk1"/>
              </a:buClr>
              <a:buSzPts val="2025"/>
              <a:buFont typeface="Arial"/>
              <a:buNone/>
            </a:pPr>
            <a:endParaRPr sz="3100" b="1" i="1" u="none" strike="noStrike" cap="none" dirty="0">
              <a:solidFill>
                <a:schemeClr val="dk1"/>
              </a:solidFill>
              <a:latin typeface="Calibri"/>
              <a:ea typeface="Calibri"/>
              <a:cs typeface="Calibri"/>
              <a:sym typeface="Calibri"/>
            </a:endParaRPr>
          </a:p>
          <a:p>
            <a:pPr marL="131445" marR="0" lvl="0" indent="0" algn="l" rtl="0">
              <a:lnSpc>
                <a:spcPct val="100000"/>
              </a:lnSpc>
              <a:spcBef>
                <a:spcPts val="360"/>
              </a:spcBef>
              <a:spcAft>
                <a:spcPts val="0"/>
              </a:spcAft>
              <a:buClr>
                <a:schemeClr val="dk1"/>
              </a:buClr>
              <a:buSzPts val="2025"/>
              <a:buFont typeface="Arial"/>
              <a:buNone/>
            </a:pPr>
            <a:endParaRPr sz="3100" b="1" i="1" u="none" strike="noStrike" cap="none" dirty="0">
              <a:solidFill>
                <a:schemeClr val="dk1"/>
              </a:solidFill>
              <a:latin typeface="Calibri"/>
              <a:ea typeface="Calibri"/>
              <a:cs typeface="Calibri"/>
              <a:sym typeface="Calibri"/>
            </a:endParaRPr>
          </a:p>
          <a:p>
            <a:pPr marL="131445" marR="0" lvl="0" indent="0" algn="l" rtl="0">
              <a:lnSpc>
                <a:spcPct val="100000"/>
              </a:lnSpc>
              <a:spcBef>
                <a:spcPts val="360"/>
              </a:spcBef>
              <a:spcAft>
                <a:spcPts val="0"/>
              </a:spcAft>
              <a:buClr>
                <a:schemeClr val="dk1"/>
              </a:buClr>
              <a:buSzPts val="2025"/>
              <a:buFont typeface="Arial"/>
              <a:buNone/>
            </a:pPr>
            <a:endParaRPr sz="3100" b="1" i="1" u="none" strike="noStrike" cap="none" dirty="0">
              <a:solidFill>
                <a:schemeClr val="dk1"/>
              </a:solidFill>
              <a:latin typeface="Calibri"/>
              <a:ea typeface="Calibri"/>
              <a:cs typeface="Calibri"/>
              <a:sym typeface="Calibri"/>
            </a:endParaRPr>
          </a:p>
          <a:p>
            <a:pPr marL="131445" marR="0" lvl="0" indent="0" algn="l" rtl="0">
              <a:lnSpc>
                <a:spcPct val="100000"/>
              </a:lnSpc>
              <a:spcBef>
                <a:spcPts val="360"/>
              </a:spcBef>
              <a:spcAft>
                <a:spcPts val="0"/>
              </a:spcAft>
              <a:buClr>
                <a:schemeClr val="dk1"/>
              </a:buClr>
              <a:buSzPts val="2025"/>
              <a:buFont typeface="Arial"/>
              <a:buNone/>
            </a:pPr>
            <a:endParaRPr sz="3100" b="1" i="1" u="none" strike="noStrike" cap="none" dirty="0">
              <a:solidFill>
                <a:schemeClr val="dk1"/>
              </a:solidFill>
              <a:latin typeface="Calibri"/>
              <a:ea typeface="Calibri"/>
              <a:cs typeface="Calibri"/>
              <a:sym typeface="Calibri"/>
            </a:endParaRPr>
          </a:p>
          <a:p>
            <a:pPr marL="588645" marR="0" lvl="1" indent="0" algn="l" rtl="0">
              <a:lnSpc>
                <a:spcPct val="100000"/>
              </a:lnSpc>
              <a:spcBef>
                <a:spcPts val="360"/>
              </a:spcBef>
              <a:spcAft>
                <a:spcPts val="0"/>
              </a:spcAft>
              <a:buClr>
                <a:schemeClr val="dk1"/>
              </a:buClr>
              <a:buSzPts val="2250"/>
              <a:buFont typeface="Arial"/>
              <a:buNone/>
            </a:pPr>
            <a:endParaRPr sz="3100" b="1" i="1" u="none" strike="noStrike" cap="none"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69502084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966"/>
        <p:cNvGrpSpPr/>
        <p:nvPr/>
      </p:nvGrpSpPr>
      <p:grpSpPr>
        <a:xfrm>
          <a:off x="0" y="0"/>
          <a:ext cx="0" cy="0"/>
          <a:chOff x="0" y="0"/>
          <a:chExt cx="0" cy="0"/>
        </a:xfrm>
      </p:grpSpPr>
      <p:pic>
        <p:nvPicPr>
          <p:cNvPr id="967" name="Google Shape;967;p58"/>
          <p:cNvPicPr preferRelativeResize="0"/>
          <p:nvPr/>
        </p:nvPicPr>
        <p:blipFill rotWithShape="1">
          <a:blip r:embed="rId3">
            <a:alphaModFix/>
          </a:blip>
          <a:srcRect b="619"/>
          <a:stretch/>
        </p:blipFill>
        <p:spPr>
          <a:xfrm rot="2700000">
            <a:off x="16270669" y="-98947"/>
            <a:ext cx="2072513" cy="2059669"/>
          </a:xfrm>
          <a:prstGeom prst="rect">
            <a:avLst/>
          </a:prstGeom>
          <a:noFill/>
          <a:ln>
            <a:noFill/>
          </a:ln>
        </p:spPr>
      </p:pic>
      <p:grpSp>
        <p:nvGrpSpPr>
          <p:cNvPr id="968" name="Google Shape;968;p58"/>
          <p:cNvGrpSpPr/>
          <p:nvPr/>
        </p:nvGrpSpPr>
        <p:grpSpPr>
          <a:xfrm>
            <a:off x="0" y="8843309"/>
            <a:ext cx="18287996" cy="3230764"/>
            <a:chOff x="0" y="-38100"/>
            <a:chExt cx="4816592" cy="850900"/>
          </a:xfrm>
        </p:grpSpPr>
        <p:sp>
          <p:nvSpPr>
            <p:cNvPr id="969" name="Google Shape;969;p58"/>
            <p:cNvSpPr/>
            <p:nvPr/>
          </p:nvSpPr>
          <p:spPr>
            <a:xfrm>
              <a:off x="0" y="0"/>
              <a:ext cx="4816592" cy="342131"/>
            </a:xfrm>
            <a:custGeom>
              <a:avLst/>
              <a:gdLst/>
              <a:ahLst/>
              <a:cxnLst/>
              <a:rect l="l" t="t" r="r" b="b"/>
              <a:pathLst>
                <a:path w="4816592" h="342131" extrusionOk="0">
                  <a:moveTo>
                    <a:pt x="0" y="0"/>
                  </a:moveTo>
                  <a:lnTo>
                    <a:pt x="4816592" y="0"/>
                  </a:lnTo>
                  <a:lnTo>
                    <a:pt x="4816592" y="342131"/>
                  </a:lnTo>
                  <a:lnTo>
                    <a:pt x="0" y="342131"/>
                  </a:lnTo>
                  <a:close/>
                </a:path>
              </a:pathLst>
            </a:custGeom>
            <a:solidFill>
              <a:srgbClr val="FEC099"/>
            </a:solidFill>
            <a:ln>
              <a:noFill/>
            </a:ln>
          </p:spPr>
          <p:txBody>
            <a:bodyPr/>
            <a:lstStyle/>
            <a:p>
              <a:endParaRPr lang="en-CA"/>
            </a:p>
          </p:txBody>
        </p:sp>
        <p:sp>
          <p:nvSpPr>
            <p:cNvPr id="970" name="Google Shape;970;p58"/>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pic>
        <p:nvPicPr>
          <p:cNvPr id="971" name="Google Shape;971;p58"/>
          <p:cNvPicPr preferRelativeResize="0"/>
          <p:nvPr/>
        </p:nvPicPr>
        <p:blipFill rotWithShape="1">
          <a:blip r:embed="rId4">
            <a:alphaModFix/>
          </a:blip>
          <a:srcRect/>
          <a:stretch/>
        </p:blipFill>
        <p:spPr>
          <a:xfrm>
            <a:off x="107745" y="9061043"/>
            <a:ext cx="1716191" cy="1175659"/>
          </a:xfrm>
          <a:prstGeom prst="rect">
            <a:avLst/>
          </a:prstGeom>
          <a:noFill/>
          <a:ln>
            <a:noFill/>
          </a:ln>
        </p:spPr>
      </p:pic>
      <p:pic>
        <p:nvPicPr>
          <p:cNvPr id="972" name="Google Shape;972;p58"/>
          <p:cNvPicPr preferRelativeResize="0"/>
          <p:nvPr/>
        </p:nvPicPr>
        <p:blipFill rotWithShape="1">
          <a:blip r:embed="rId5">
            <a:alphaModFix/>
          </a:blip>
          <a:srcRect/>
          <a:stretch/>
        </p:blipFill>
        <p:spPr>
          <a:xfrm>
            <a:off x="15845978" y="7130810"/>
            <a:ext cx="2733798" cy="3538897"/>
          </a:xfrm>
          <a:prstGeom prst="rect">
            <a:avLst/>
          </a:prstGeom>
          <a:noFill/>
          <a:ln>
            <a:noFill/>
          </a:ln>
        </p:spPr>
      </p:pic>
      <p:sp>
        <p:nvSpPr>
          <p:cNvPr id="973" name="Google Shape;973;p58"/>
          <p:cNvSpPr txBox="1"/>
          <p:nvPr/>
        </p:nvSpPr>
        <p:spPr>
          <a:xfrm>
            <a:off x="4051250" y="359376"/>
            <a:ext cx="8229600" cy="1143000"/>
          </a:xfrm>
          <a:prstGeom prst="rect">
            <a:avLst/>
          </a:prstGeom>
          <a:noFill/>
          <a:ln>
            <a:noFill/>
          </a:ln>
        </p:spPr>
        <p:txBody>
          <a:bodyPr spcFirstLastPara="1" wrap="square" lIns="91425" tIns="45700" rIns="91425" bIns="45700" anchor="ctr" anchorCtr="0">
            <a:normAutofit/>
          </a:bodyPr>
          <a:lstStyle/>
          <a:p>
            <a:pPr marL="131445" marR="0" lvl="0" indent="0" algn="ctr" rtl="0">
              <a:lnSpc>
                <a:spcPct val="100000"/>
              </a:lnSpc>
              <a:spcBef>
                <a:spcPts val="0"/>
              </a:spcBef>
              <a:spcAft>
                <a:spcPts val="0"/>
              </a:spcAft>
              <a:buClr>
                <a:schemeClr val="dk1"/>
              </a:buClr>
              <a:buSzPts val="2475"/>
              <a:buFont typeface="Calibri"/>
              <a:buNone/>
            </a:pPr>
            <a:r>
              <a:rPr lang="en-US" sz="4400" b="1" i="0" u="none" strike="noStrike" cap="none" dirty="0">
                <a:solidFill>
                  <a:schemeClr val="dk1"/>
                </a:solidFill>
                <a:latin typeface="Calibri"/>
                <a:ea typeface="Calibri"/>
                <a:cs typeface="Calibri"/>
                <a:sym typeface="Calibri"/>
              </a:rPr>
              <a:t>Question </a:t>
            </a:r>
            <a:r>
              <a:rPr lang="en-US" sz="4400" b="1" dirty="0">
                <a:solidFill>
                  <a:schemeClr val="dk1"/>
                </a:solidFill>
                <a:latin typeface="Calibri"/>
                <a:ea typeface="Calibri"/>
                <a:cs typeface="Calibri"/>
                <a:sym typeface="Calibri"/>
              </a:rPr>
              <a:t>24</a:t>
            </a:r>
            <a:endParaRPr dirty="0"/>
          </a:p>
        </p:txBody>
      </p:sp>
      <p:pic>
        <p:nvPicPr>
          <p:cNvPr id="3" name="Picture 2">
            <a:extLst>
              <a:ext uri="{FF2B5EF4-FFF2-40B4-BE49-F238E27FC236}">
                <a16:creationId xmlns:a16="http://schemas.microsoft.com/office/drawing/2014/main" id="{8121A1BD-9F3E-17F5-1D72-B876662B10CF}"/>
              </a:ext>
            </a:extLst>
          </p:cNvPr>
          <p:cNvPicPr>
            <a:picLocks noChangeAspect="1"/>
          </p:cNvPicPr>
          <p:nvPr/>
        </p:nvPicPr>
        <p:blipFill>
          <a:blip r:embed="rId6"/>
          <a:stretch>
            <a:fillRect/>
          </a:stretch>
        </p:blipFill>
        <p:spPr>
          <a:xfrm>
            <a:off x="1722669" y="1488146"/>
            <a:ext cx="7437664" cy="8263016"/>
          </a:xfrm>
          <a:prstGeom prst="rect">
            <a:avLst/>
          </a:prstGeom>
        </p:spPr>
      </p:pic>
      <p:pic>
        <p:nvPicPr>
          <p:cNvPr id="5" name="Picture 4">
            <a:extLst>
              <a:ext uri="{FF2B5EF4-FFF2-40B4-BE49-F238E27FC236}">
                <a16:creationId xmlns:a16="http://schemas.microsoft.com/office/drawing/2014/main" id="{CEFD5442-F07A-6F9A-69E4-E2D1D0D8F9EA}"/>
              </a:ext>
            </a:extLst>
          </p:cNvPr>
          <p:cNvPicPr>
            <a:picLocks noChangeAspect="1"/>
          </p:cNvPicPr>
          <p:nvPr/>
        </p:nvPicPr>
        <p:blipFill>
          <a:blip r:embed="rId7"/>
          <a:stretch>
            <a:fillRect/>
          </a:stretch>
        </p:blipFill>
        <p:spPr>
          <a:xfrm>
            <a:off x="9143998" y="1504475"/>
            <a:ext cx="6858002" cy="6144688"/>
          </a:xfrm>
          <a:prstGeom prst="rect">
            <a:avLst/>
          </a:prstGeom>
        </p:spPr>
      </p:pic>
    </p:spTree>
    <p:extLst>
      <p:ext uri="{BB962C8B-B14F-4D97-AF65-F5344CB8AC3E}">
        <p14:creationId xmlns:p14="http://schemas.microsoft.com/office/powerpoint/2010/main" val="92004987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966"/>
        <p:cNvGrpSpPr/>
        <p:nvPr/>
      </p:nvGrpSpPr>
      <p:grpSpPr>
        <a:xfrm>
          <a:off x="0" y="0"/>
          <a:ext cx="0" cy="0"/>
          <a:chOff x="0" y="0"/>
          <a:chExt cx="0" cy="0"/>
        </a:xfrm>
      </p:grpSpPr>
      <p:pic>
        <p:nvPicPr>
          <p:cNvPr id="967" name="Google Shape;967;p58"/>
          <p:cNvPicPr preferRelativeResize="0"/>
          <p:nvPr/>
        </p:nvPicPr>
        <p:blipFill rotWithShape="1">
          <a:blip r:embed="rId3">
            <a:alphaModFix/>
          </a:blip>
          <a:srcRect b="619"/>
          <a:stretch/>
        </p:blipFill>
        <p:spPr>
          <a:xfrm rot="2700000">
            <a:off x="16270669" y="-98947"/>
            <a:ext cx="2072513" cy="2059669"/>
          </a:xfrm>
          <a:prstGeom prst="rect">
            <a:avLst/>
          </a:prstGeom>
          <a:noFill/>
          <a:ln>
            <a:noFill/>
          </a:ln>
        </p:spPr>
      </p:pic>
      <p:grpSp>
        <p:nvGrpSpPr>
          <p:cNvPr id="968" name="Google Shape;968;p58"/>
          <p:cNvGrpSpPr/>
          <p:nvPr/>
        </p:nvGrpSpPr>
        <p:grpSpPr>
          <a:xfrm>
            <a:off x="0" y="8843309"/>
            <a:ext cx="18287996" cy="3230764"/>
            <a:chOff x="0" y="-38100"/>
            <a:chExt cx="4816592" cy="850900"/>
          </a:xfrm>
        </p:grpSpPr>
        <p:sp>
          <p:nvSpPr>
            <p:cNvPr id="969" name="Google Shape;969;p58"/>
            <p:cNvSpPr/>
            <p:nvPr/>
          </p:nvSpPr>
          <p:spPr>
            <a:xfrm>
              <a:off x="0" y="0"/>
              <a:ext cx="4816592" cy="342131"/>
            </a:xfrm>
            <a:custGeom>
              <a:avLst/>
              <a:gdLst/>
              <a:ahLst/>
              <a:cxnLst/>
              <a:rect l="l" t="t" r="r" b="b"/>
              <a:pathLst>
                <a:path w="4816592" h="342131" extrusionOk="0">
                  <a:moveTo>
                    <a:pt x="0" y="0"/>
                  </a:moveTo>
                  <a:lnTo>
                    <a:pt x="4816592" y="0"/>
                  </a:lnTo>
                  <a:lnTo>
                    <a:pt x="4816592" y="342131"/>
                  </a:lnTo>
                  <a:lnTo>
                    <a:pt x="0" y="342131"/>
                  </a:lnTo>
                  <a:close/>
                </a:path>
              </a:pathLst>
            </a:custGeom>
            <a:solidFill>
              <a:srgbClr val="FEC099"/>
            </a:solidFill>
            <a:ln>
              <a:noFill/>
            </a:ln>
          </p:spPr>
          <p:txBody>
            <a:bodyPr/>
            <a:lstStyle/>
            <a:p>
              <a:endParaRPr lang="en-CA"/>
            </a:p>
          </p:txBody>
        </p:sp>
        <p:sp>
          <p:nvSpPr>
            <p:cNvPr id="970" name="Google Shape;970;p58"/>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pic>
        <p:nvPicPr>
          <p:cNvPr id="971" name="Google Shape;971;p58"/>
          <p:cNvPicPr preferRelativeResize="0"/>
          <p:nvPr/>
        </p:nvPicPr>
        <p:blipFill rotWithShape="1">
          <a:blip r:embed="rId4">
            <a:alphaModFix/>
          </a:blip>
          <a:srcRect/>
          <a:stretch/>
        </p:blipFill>
        <p:spPr>
          <a:xfrm>
            <a:off x="107745" y="9061043"/>
            <a:ext cx="1716191" cy="1175659"/>
          </a:xfrm>
          <a:prstGeom prst="rect">
            <a:avLst/>
          </a:prstGeom>
          <a:noFill/>
          <a:ln>
            <a:noFill/>
          </a:ln>
        </p:spPr>
      </p:pic>
      <p:pic>
        <p:nvPicPr>
          <p:cNvPr id="972" name="Google Shape;972;p58"/>
          <p:cNvPicPr preferRelativeResize="0"/>
          <p:nvPr/>
        </p:nvPicPr>
        <p:blipFill rotWithShape="1">
          <a:blip r:embed="rId5">
            <a:alphaModFix/>
          </a:blip>
          <a:srcRect/>
          <a:stretch/>
        </p:blipFill>
        <p:spPr>
          <a:xfrm>
            <a:off x="15845978" y="7130810"/>
            <a:ext cx="2733798" cy="3538897"/>
          </a:xfrm>
          <a:prstGeom prst="rect">
            <a:avLst/>
          </a:prstGeom>
          <a:noFill/>
          <a:ln>
            <a:noFill/>
          </a:ln>
        </p:spPr>
      </p:pic>
      <p:sp>
        <p:nvSpPr>
          <p:cNvPr id="973" name="Google Shape;973;p58"/>
          <p:cNvSpPr txBox="1"/>
          <p:nvPr/>
        </p:nvSpPr>
        <p:spPr>
          <a:xfrm>
            <a:off x="4051250" y="359376"/>
            <a:ext cx="8229600" cy="1143000"/>
          </a:xfrm>
          <a:prstGeom prst="rect">
            <a:avLst/>
          </a:prstGeom>
          <a:noFill/>
          <a:ln>
            <a:noFill/>
          </a:ln>
        </p:spPr>
        <p:txBody>
          <a:bodyPr spcFirstLastPara="1" wrap="square" lIns="91425" tIns="45700" rIns="91425" bIns="45700" anchor="ctr" anchorCtr="0">
            <a:normAutofit/>
          </a:bodyPr>
          <a:lstStyle/>
          <a:p>
            <a:pPr marL="131445" marR="0" lvl="0" indent="0" algn="ctr" rtl="0">
              <a:lnSpc>
                <a:spcPct val="100000"/>
              </a:lnSpc>
              <a:spcBef>
                <a:spcPts val="0"/>
              </a:spcBef>
              <a:spcAft>
                <a:spcPts val="0"/>
              </a:spcAft>
              <a:buClr>
                <a:schemeClr val="dk1"/>
              </a:buClr>
              <a:buSzPts val="2475"/>
              <a:buFont typeface="Calibri"/>
              <a:buNone/>
            </a:pPr>
            <a:r>
              <a:rPr lang="en-US" sz="4400" b="1" i="0" u="none" strike="noStrike" cap="none" dirty="0">
                <a:solidFill>
                  <a:schemeClr val="dk1"/>
                </a:solidFill>
                <a:latin typeface="Calibri"/>
                <a:ea typeface="Calibri"/>
                <a:cs typeface="Calibri"/>
                <a:sym typeface="Calibri"/>
              </a:rPr>
              <a:t>Question </a:t>
            </a:r>
            <a:r>
              <a:rPr lang="en-US" sz="4400" b="1" dirty="0">
                <a:solidFill>
                  <a:schemeClr val="dk1"/>
                </a:solidFill>
                <a:latin typeface="Calibri"/>
                <a:ea typeface="Calibri"/>
                <a:cs typeface="Calibri"/>
                <a:sym typeface="Calibri"/>
              </a:rPr>
              <a:t>25</a:t>
            </a:r>
            <a:endParaRPr dirty="0"/>
          </a:p>
        </p:txBody>
      </p:sp>
      <mc:AlternateContent xmlns:mc="http://schemas.openxmlformats.org/markup-compatibility/2006">
        <mc:Choice xmlns:a14="http://schemas.microsoft.com/office/drawing/2010/main" Requires="a14">
          <p:sp>
            <p:nvSpPr>
              <p:cNvPr id="974" name="Google Shape;974;p58"/>
              <p:cNvSpPr txBox="1"/>
              <p:nvPr/>
            </p:nvSpPr>
            <p:spPr>
              <a:xfrm>
                <a:off x="914400" y="1502375"/>
                <a:ext cx="15625482" cy="6596136"/>
              </a:xfrm>
              <a:prstGeom prst="rect">
                <a:avLst/>
              </a:prstGeom>
              <a:noFill/>
              <a:ln>
                <a:noFill/>
              </a:ln>
            </p:spPr>
            <p:txBody>
              <a:bodyPr spcFirstLastPara="1" wrap="square" lIns="91425" tIns="45700" rIns="91425" bIns="45700" anchor="t" anchorCtr="0">
                <a:noAutofit/>
              </a:bodyPr>
              <a:lstStyle/>
              <a:p>
                <a:r>
                  <a:rPr lang="en-US" sz="3100" dirty="0">
                    <a:effectLst/>
                    <a:latin typeface="Helvetica" pitchFamily="2" charset="0"/>
                  </a:rPr>
                  <a:t>Refer to Q-24</a:t>
                </a:r>
                <a:br>
                  <a:rPr lang="en-US" sz="3100" dirty="0">
                    <a:effectLst/>
                    <a:latin typeface="Helvetica" pitchFamily="2" charset="0"/>
                  </a:rPr>
                </a:br>
                <a:r>
                  <a:rPr lang="en-US" sz="3100" dirty="0">
                    <a:solidFill>
                      <a:schemeClr val="dk1"/>
                    </a:solidFill>
                    <a:latin typeface="Calibri"/>
                    <a:ea typeface="Calibri"/>
                    <a:cs typeface="Calibri"/>
                  </a:rPr>
                  <a:t>To eliminate competition, Firm 1 is contemplating the purchase of firm 2. After the buyout, firm 1 would supply the entire market from its original plant and its profits will equal 100. What is the maximum amount that firm 1 would pay for firm 2? What is the minimum amount that firm 2 would accept from firm 1? </a:t>
                </a:r>
              </a:p>
              <a:p>
                <a:endParaRPr lang="en-US" sz="3100" dirty="0">
                  <a:solidFill>
                    <a:schemeClr val="dk1"/>
                  </a:solidFill>
                  <a:latin typeface="Calibri"/>
                  <a:ea typeface="Calibri"/>
                  <a:cs typeface="Calibri"/>
                </a:endParaRPr>
              </a:p>
              <a:p>
                <a:r>
                  <a:rPr lang="en-US" sz="3100" dirty="0">
                    <a:solidFill>
                      <a:schemeClr val="dk1"/>
                    </a:solidFill>
                    <a:latin typeface="Calibri"/>
                    <a:ea typeface="Calibri"/>
                    <a:cs typeface="Calibri"/>
                  </a:rPr>
                  <a:t>By buying firm 2, firm 1 becomes a monopoly. Profit maximization for a monopoly: </a:t>
                </a:r>
                <a14:m>
                  <m:oMath xmlns:m="http://schemas.openxmlformats.org/officeDocument/2006/math">
                    <m:r>
                      <a:rPr lang="en-CA" sz="3100" b="0" i="1" smtClean="0">
                        <a:solidFill>
                          <a:schemeClr val="dk1"/>
                        </a:solidFill>
                        <a:latin typeface="Cambria Math" panose="02040503050406030204" pitchFamily="18" charset="0"/>
                        <a:ea typeface="Calibri"/>
                        <a:cs typeface="Calibri"/>
                      </a:rPr>
                      <m:t>𝑀𝑅</m:t>
                    </m:r>
                    <m:r>
                      <a:rPr lang="en-CA" sz="3100" b="0" i="1" smtClean="0">
                        <a:solidFill>
                          <a:schemeClr val="dk1"/>
                        </a:solidFill>
                        <a:latin typeface="Cambria Math" panose="02040503050406030204" pitchFamily="18" charset="0"/>
                        <a:ea typeface="Calibri"/>
                        <a:cs typeface="Calibri"/>
                      </a:rPr>
                      <m:t>=</m:t>
                    </m:r>
                    <m:r>
                      <a:rPr lang="en-CA" sz="3100" b="0" i="1" smtClean="0">
                        <a:solidFill>
                          <a:schemeClr val="dk1"/>
                        </a:solidFill>
                        <a:latin typeface="Cambria Math" panose="02040503050406030204" pitchFamily="18" charset="0"/>
                        <a:ea typeface="Calibri"/>
                        <a:cs typeface="Calibri"/>
                      </a:rPr>
                      <m:t>𝑀𝐶</m:t>
                    </m:r>
                  </m:oMath>
                </a14:m>
                <a:endParaRPr lang="en-CA" sz="3100" b="0" i="1" dirty="0">
                  <a:solidFill>
                    <a:schemeClr val="dk1"/>
                  </a:solidFill>
                  <a:latin typeface="Cambria Math" panose="02040503050406030204" pitchFamily="18" charset="0"/>
                  <a:ea typeface="Calibri"/>
                  <a:cs typeface="Calibri"/>
                </a:endParaRPr>
              </a:p>
              <a:p>
                <a:pPr/>
                <a14:m>
                  <m:oMathPara xmlns:m="http://schemas.openxmlformats.org/officeDocument/2006/math">
                    <m:oMathParaPr>
                      <m:jc m:val="left"/>
                    </m:oMathParaPr>
                    <m:oMath xmlns:m="http://schemas.openxmlformats.org/officeDocument/2006/math">
                      <m:r>
                        <a:rPr lang="en-US" sz="3100" b="0" i="1" smtClean="0">
                          <a:solidFill>
                            <a:schemeClr val="dk1"/>
                          </a:solidFill>
                          <a:latin typeface="Cambria Math" panose="02040503050406030204" pitchFamily="18" charset="0"/>
                          <a:ea typeface="Calibri"/>
                          <a:cs typeface="Calibri"/>
                        </a:rPr>
                        <m:t>𝑀</m:t>
                      </m:r>
                      <m:r>
                        <a:rPr lang="en-CA" sz="3100" b="0" i="1" smtClean="0">
                          <a:solidFill>
                            <a:schemeClr val="dk1"/>
                          </a:solidFill>
                          <a:latin typeface="Cambria Math" panose="02040503050406030204" pitchFamily="18" charset="0"/>
                          <a:ea typeface="Calibri"/>
                          <a:cs typeface="Calibri"/>
                        </a:rPr>
                        <m:t>𝑅</m:t>
                      </m:r>
                      <m:r>
                        <a:rPr lang="en-CA" sz="3100" b="0" i="1" smtClean="0">
                          <a:solidFill>
                            <a:schemeClr val="dk1"/>
                          </a:solidFill>
                          <a:latin typeface="Cambria Math" panose="02040503050406030204" pitchFamily="18" charset="0"/>
                          <a:ea typeface="Calibri"/>
                          <a:cs typeface="Calibri"/>
                        </a:rPr>
                        <m:t>=</m:t>
                      </m:r>
                      <m:r>
                        <a:rPr lang="en-CA" sz="3100" b="0" i="1" smtClean="0">
                          <a:solidFill>
                            <a:schemeClr val="dk1"/>
                          </a:solidFill>
                          <a:latin typeface="Cambria Math" panose="02040503050406030204" pitchFamily="18" charset="0"/>
                          <a:ea typeface="Calibri"/>
                          <a:cs typeface="Calibri"/>
                        </a:rPr>
                        <m:t>24</m:t>
                      </m:r>
                      <m:r>
                        <a:rPr lang="en-CA" sz="3100" b="0" i="1" smtClean="0">
                          <a:solidFill>
                            <a:schemeClr val="dk1"/>
                          </a:solidFill>
                          <a:latin typeface="Cambria Math" panose="02040503050406030204" pitchFamily="18" charset="0"/>
                          <a:ea typeface="Calibri"/>
                          <a:cs typeface="Calibri"/>
                        </a:rPr>
                        <m:t>−</m:t>
                      </m:r>
                      <m:r>
                        <a:rPr lang="en-CA" sz="3100" b="0" i="1" smtClean="0">
                          <a:solidFill>
                            <a:schemeClr val="dk1"/>
                          </a:solidFill>
                          <a:latin typeface="Cambria Math" panose="02040503050406030204" pitchFamily="18" charset="0"/>
                          <a:ea typeface="Calibri"/>
                          <a:cs typeface="Calibri"/>
                        </a:rPr>
                        <m:t>2</m:t>
                      </m:r>
                      <m:sSub>
                        <m:sSubPr>
                          <m:ctrlPr>
                            <a:rPr lang="en-CA" sz="3100" b="0" i="1" smtClean="0">
                              <a:solidFill>
                                <a:schemeClr val="dk1"/>
                              </a:solidFill>
                              <a:latin typeface="Cambria Math" panose="02040503050406030204" pitchFamily="18" charset="0"/>
                              <a:ea typeface="Calibri"/>
                              <a:cs typeface="Calibri"/>
                            </a:rPr>
                          </m:ctrlPr>
                        </m:sSubPr>
                        <m:e>
                          <m:r>
                            <a:rPr lang="en-CA" sz="3100" b="0" i="1" smtClean="0">
                              <a:solidFill>
                                <a:schemeClr val="dk1"/>
                              </a:solidFill>
                              <a:latin typeface="Cambria Math" panose="02040503050406030204" pitchFamily="18" charset="0"/>
                              <a:ea typeface="Calibri"/>
                              <a:cs typeface="Calibri"/>
                            </a:rPr>
                            <m:t>𝑞</m:t>
                          </m:r>
                        </m:e>
                        <m:sub>
                          <m:r>
                            <a:rPr lang="en-CA" sz="3100" b="0" i="1" smtClean="0">
                              <a:solidFill>
                                <a:schemeClr val="dk1"/>
                              </a:solidFill>
                              <a:latin typeface="Cambria Math" panose="02040503050406030204" pitchFamily="18" charset="0"/>
                              <a:ea typeface="Calibri"/>
                              <a:cs typeface="Calibri"/>
                            </a:rPr>
                            <m:t>1</m:t>
                          </m:r>
                        </m:sub>
                      </m:sSub>
                    </m:oMath>
                  </m:oMathPara>
                </a14:m>
                <a:endParaRPr lang="en-CA" sz="3100" b="0" dirty="0">
                  <a:solidFill>
                    <a:schemeClr val="dk1"/>
                  </a:solidFill>
                  <a:latin typeface="Calibri"/>
                  <a:ea typeface="Calibri"/>
                  <a:cs typeface="Calibri"/>
                </a:endParaRPr>
              </a:p>
              <a:p>
                <a:pPr/>
                <a14:m>
                  <m:oMathPara xmlns:m="http://schemas.openxmlformats.org/officeDocument/2006/math">
                    <m:oMathParaPr>
                      <m:jc m:val="left"/>
                    </m:oMathParaPr>
                    <m:oMath xmlns:m="http://schemas.openxmlformats.org/officeDocument/2006/math">
                      <m:r>
                        <a:rPr lang="en-CA" sz="3100" b="0" i="1" smtClean="0">
                          <a:solidFill>
                            <a:schemeClr val="dk1"/>
                          </a:solidFill>
                          <a:latin typeface="Cambria Math" panose="02040503050406030204" pitchFamily="18" charset="0"/>
                          <a:ea typeface="Calibri"/>
                          <a:cs typeface="Calibri"/>
                        </a:rPr>
                        <m:t>24</m:t>
                      </m:r>
                      <m:r>
                        <a:rPr lang="en-CA" sz="3100" b="0" i="1" smtClean="0">
                          <a:solidFill>
                            <a:schemeClr val="dk1"/>
                          </a:solidFill>
                          <a:latin typeface="Cambria Math" panose="02040503050406030204" pitchFamily="18" charset="0"/>
                          <a:ea typeface="Calibri"/>
                          <a:cs typeface="Calibri"/>
                        </a:rPr>
                        <m:t>−</m:t>
                      </m:r>
                      <m:r>
                        <a:rPr lang="en-CA" sz="3100" i="1">
                          <a:solidFill>
                            <a:schemeClr val="dk1"/>
                          </a:solidFill>
                          <a:latin typeface="Cambria Math" panose="02040503050406030204" pitchFamily="18" charset="0"/>
                          <a:ea typeface="Calibri"/>
                          <a:cs typeface="Calibri"/>
                        </a:rPr>
                        <m:t>2</m:t>
                      </m:r>
                      <m:sSub>
                        <m:sSubPr>
                          <m:ctrlPr>
                            <a:rPr lang="en-CA" sz="3100" i="1">
                              <a:solidFill>
                                <a:schemeClr val="dk1"/>
                              </a:solidFill>
                              <a:latin typeface="Cambria Math" panose="02040503050406030204" pitchFamily="18" charset="0"/>
                              <a:ea typeface="Calibri"/>
                              <a:cs typeface="Calibri"/>
                            </a:rPr>
                          </m:ctrlPr>
                        </m:sSubPr>
                        <m:e>
                          <m:r>
                            <a:rPr lang="en-CA" sz="3100" i="1">
                              <a:solidFill>
                                <a:schemeClr val="dk1"/>
                              </a:solidFill>
                              <a:latin typeface="Cambria Math" panose="02040503050406030204" pitchFamily="18" charset="0"/>
                              <a:ea typeface="Calibri"/>
                              <a:cs typeface="Calibri"/>
                            </a:rPr>
                            <m:t>𝑞</m:t>
                          </m:r>
                        </m:e>
                        <m:sub>
                          <m:r>
                            <a:rPr lang="en-CA" sz="3100" i="1">
                              <a:solidFill>
                                <a:schemeClr val="dk1"/>
                              </a:solidFill>
                              <a:latin typeface="Cambria Math" panose="02040503050406030204" pitchFamily="18" charset="0"/>
                              <a:ea typeface="Calibri"/>
                              <a:cs typeface="Calibri"/>
                            </a:rPr>
                            <m:t>1</m:t>
                          </m:r>
                        </m:sub>
                      </m:sSub>
                      <m:r>
                        <a:rPr lang="en-CA" sz="3100" b="0" i="1" smtClean="0">
                          <a:solidFill>
                            <a:schemeClr val="dk1"/>
                          </a:solidFill>
                          <a:latin typeface="Cambria Math" panose="02040503050406030204" pitchFamily="18" charset="0"/>
                          <a:ea typeface="Calibri"/>
                          <a:cs typeface="Calibri"/>
                        </a:rPr>
                        <m:t>=</m:t>
                      </m:r>
                      <m:r>
                        <a:rPr lang="en-CA" sz="3100" b="0" i="1" smtClean="0">
                          <a:solidFill>
                            <a:schemeClr val="dk1"/>
                          </a:solidFill>
                          <a:latin typeface="Cambria Math" panose="02040503050406030204" pitchFamily="18" charset="0"/>
                          <a:ea typeface="Calibri"/>
                          <a:cs typeface="Calibri"/>
                        </a:rPr>
                        <m:t>4</m:t>
                      </m:r>
                      <m:r>
                        <a:rPr lang="en-CA" sz="3100" b="0" i="1" smtClean="0">
                          <a:solidFill>
                            <a:schemeClr val="dk1"/>
                          </a:solidFill>
                          <a:latin typeface="Cambria Math" panose="02040503050406030204" pitchFamily="18" charset="0"/>
                          <a:ea typeface="Calibri"/>
                          <a:cs typeface="Calibri"/>
                        </a:rPr>
                        <m:t>⇒</m:t>
                      </m:r>
                      <m:sSub>
                        <m:sSubPr>
                          <m:ctrlPr>
                            <a:rPr lang="en-CA" sz="3100" i="1">
                              <a:solidFill>
                                <a:schemeClr val="dk1"/>
                              </a:solidFill>
                              <a:latin typeface="Cambria Math" panose="02040503050406030204" pitchFamily="18" charset="0"/>
                              <a:ea typeface="Calibri"/>
                              <a:cs typeface="Calibri"/>
                            </a:rPr>
                          </m:ctrlPr>
                        </m:sSubPr>
                        <m:e>
                          <m:r>
                            <a:rPr lang="en-CA" sz="3100" i="1">
                              <a:solidFill>
                                <a:schemeClr val="dk1"/>
                              </a:solidFill>
                              <a:latin typeface="Cambria Math" panose="02040503050406030204" pitchFamily="18" charset="0"/>
                              <a:ea typeface="Calibri"/>
                              <a:cs typeface="Calibri"/>
                            </a:rPr>
                            <m:t>𝑞</m:t>
                          </m:r>
                        </m:e>
                        <m:sub>
                          <m:r>
                            <a:rPr lang="en-CA" sz="3100" i="1">
                              <a:solidFill>
                                <a:schemeClr val="dk1"/>
                              </a:solidFill>
                              <a:latin typeface="Cambria Math" panose="02040503050406030204" pitchFamily="18" charset="0"/>
                              <a:ea typeface="Calibri"/>
                              <a:cs typeface="Calibri"/>
                            </a:rPr>
                            <m:t>1</m:t>
                          </m:r>
                        </m:sub>
                      </m:sSub>
                      <m:r>
                        <a:rPr lang="en-CA" sz="3100" b="0" i="1" smtClean="0">
                          <a:solidFill>
                            <a:schemeClr val="dk1"/>
                          </a:solidFill>
                          <a:latin typeface="Cambria Math" panose="02040503050406030204" pitchFamily="18" charset="0"/>
                          <a:ea typeface="Calibri"/>
                          <a:cs typeface="Calibri"/>
                        </a:rPr>
                        <m:t>=</m:t>
                      </m:r>
                      <m:r>
                        <a:rPr lang="en-CA" sz="3100" b="0" i="1" smtClean="0">
                          <a:solidFill>
                            <a:schemeClr val="dk1"/>
                          </a:solidFill>
                          <a:latin typeface="Cambria Math" panose="02040503050406030204" pitchFamily="18" charset="0"/>
                          <a:ea typeface="Calibri"/>
                          <a:cs typeface="Calibri"/>
                        </a:rPr>
                        <m:t>10</m:t>
                      </m:r>
                      <m:r>
                        <a:rPr lang="en-CA" sz="3100" b="0" i="1" smtClean="0">
                          <a:solidFill>
                            <a:schemeClr val="dk1"/>
                          </a:solidFill>
                          <a:latin typeface="Cambria Math" panose="02040503050406030204" pitchFamily="18" charset="0"/>
                          <a:ea typeface="Calibri"/>
                          <a:cs typeface="Calibri"/>
                        </a:rPr>
                        <m:t> </m:t>
                      </m:r>
                      <m:r>
                        <a:rPr lang="en-CA" sz="3100" b="0" i="1" smtClean="0">
                          <a:solidFill>
                            <a:schemeClr val="dk1"/>
                          </a:solidFill>
                          <a:latin typeface="Cambria Math" panose="02040503050406030204" pitchFamily="18" charset="0"/>
                          <a:ea typeface="Calibri"/>
                          <a:cs typeface="Calibri"/>
                        </a:rPr>
                        <m:t>𝑢𝑛𝑖𝑡𝑠</m:t>
                      </m:r>
                    </m:oMath>
                  </m:oMathPara>
                </a14:m>
                <a:endParaRPr lang="en-US" sz="3100" dirty="0">
                  <a:solidFill>
                    <a:schemeClr val="dk1"/>
                  </a:solidFill>
                  <a:latin typeface="Calibri"/>
                  <a:ea typeface="Calibri"/>
                  <a:cs typeface="Calibri"/>
                </a:endParaRPr>
              </a:p>
              <a:p>
                <a:pPr/>
                <a:r>
                  <a:rPr lang="en-US" sz="3100" dirty="0">
                    <a:solidFill>
                      <a:schemeClr val="dk1"/>
                    </a:solidFill>
                    <a:latin typeface="Calibri"/>
                    <a:ea typeface="Calibri"/>
                    <a:cs typeface="Calibri"/>
                  </a:rPr>
                  <a:t>Profit </a:t>
                </a:r>
                <a14:m>
                  <m:oMath xmlns:m="http://schemas.openxmlformats.org/officeDocument/2006/math">
                    <m:r>
                      <a:rPr lang="en-US" sz="3100" i="1" smtClean="0">
                        <a:solidFill>
                          <a:schemeClr val="dk1"/>
                        </a:solidFill>
                        <a:latin typeface="Cambria Math" panose="02040503050406030204" pitchFamily="18" charset="0"/>
                        <a:ea typeface="Cambria Math" panose="02040503050406030204" pitchFamily="18" charset="0"/>
                        <a:cs typeface="Calibri"/>
                      </a:rPr>
                      <m:t>𝜋</m:t>
                    </m:r>
                    <m:r>
                      <a:rPr lang="en-CA" sz="3100" b="0" i="1" smtClean="0">
                        <a:solidFill>
                          <a:schemeClr val="dk1"/>
                        </a:solidFill>
                        <a:latin typeface="Cambria Math" panose="02040503050406030204" pitchFamily="18" charset="0"/>
                        <a:ea typeface="Cambria Math" panose="02040503050406030204" pitchFamily="18" charset="0"/>
                        <a:cs typeface="Calibri"/>
                      </a:rPr>
                      <m:t>=</m:t>
                    </m:r>
                    <m:r>
                      <a:rPr lang="en-CA" sz="3100" b="0" i="1" smtClean="0">
                        <a:solidFill>
                          <a:schemeClr val="dk1"/>
                        </a:solidFill>
                        <a:latin typeface="Cambria Math" panose="02040503050406030204" pitchFamily="18" charset="0"/>
                        <a:ea typeface="Cambria Math" panose="02040503050406030204" pitchFamily="18" charset="0"/>
                        <a:cs typeface="Calibri"/>
                      </a:rPr>
                      <m:t>𝑃</m:t>
                    </m:r>
                    <m:sSub>
                      <m:sSubPr>
                        <m:ctrlPr>
                          <a:rPr lang="en-CA" sz="3100" i="1">
                            <a:solidFill>
                              <a:schemeClr val="dk1"/>
                            </a:solidFill>
                            <a:latin typeface="Cambria Math" panose="02040503050406030204" pitchFamily="18" charset="0"/>
                            <a:ea typeface="Calibri"/>
                            <a:cs typeface="Calibri"/>
                          </a:rPr>
                        </m:ctrlPr>
                      </m:sSubPr>
                      <m:e>
                        <m:r>
                          <a:rPr lang="en-CA" sz="3100" i="1">
                            <a:solidFill>
                              <a:schemeClr val="dk1"/>
                            </a:solidFill>
                            <a:latin typeface="Cambria Math" panose="02040503050406030204" pitchFamily="18" charset="0"/>
                            <a:ea typeface="Calibri"/>
                            <a:cs typeface="Calibri"/>
                          </a:rPr>
                          <m:t>𝑞</m:t>
                        </m:r>
                      </m:e>
                      <m:sub>
                        <m:r>
                          <a:rPr lang="en-CA" sz="3100" i="1">
                            <a:solidFill>
                              <a:schemeClr val="dk1"/>
                            </a:solidFill>
                            <a:latin typeface="Cambria Math" panose="02040503050406030204" pitchFamily="18" charset="0"/>
                            <a:ea typeface="Calibri"/>
                            <a:cs typeface="Calibri"/>
                          </a:rPr>
                          <m:t>1</m:t>
                        </m:r>
                      </m:sub>
                    </m:sSub>
                    <m:r>
                      <a:rPr lang="en-CA" sz="3100" b="0" i="1" smtClean="0">
                        <a:solidFill>
                          <a:schemeClr val="dk1"/>
                        </a:solidFill>
                        <a:latin typeface="Cambria Math" panose="02040503050406030204" pitchFamily="18" charset="0"/>
                        <a:ea typeface="Calibri"/>
                        <a:cs typeface="Calibri"/>
                      </a:rPr>
                      <m:t>−</m:t>
                    </m:r>
                    <m:r>
                      <a:rPr lang="en-CA" sz="3100" b="0" i="1" smtClean="0">
                        <a:solidFill>
                          <a:schemeClr val="dk1"/>
                        </a:solidFill>
                        <a:latin typeface="Cambria Math" panose="02040503050406030204" pitchFamily="18" charset="0"/>
                        <a:ea typeface="Calibri"/>
                        <a:cs typeface="Calibri"/>
                      </a:rPr>
                      <m:t>𝑐</m:t>
                    </m:r>
                    <m:sSub>
                      <m:sSubPr>
                        <m:ctrlPr>
                          <a:rPr lang="en-CA" sz="3100" i="1">
                            <a:solidFill>
                              <a:schemeClr val="dk1"/>
                            </a:solidFill>
                            <a:latin typeface="Cambria Math" panose="02040503050406030204" pitchFamily="18" charset="0"/>
                            <a:ea typeface="Calibri"/>
                            <a:cs typeface="Calibri"/>
                          </a:rPr>
                        </m:ctrlPr>
                      </m:sSubPr>
                      <m:e>
                        <m:r>
                          <a:rPr lang="en-CA" sz="3100" i="1">
                            <a:solidFill>
                              <a:schemeClr val="dk1"/>
                            </a:solidFill>
                            <a:latin typeface="Cambria Math" panose="02040503050406030204" pitchFamily="18" charset="0"/>
                            <a:ea typeface="Calibri"/>
                            <a:cs typeface="Calibri"/>
                          </a:rPr>
                          <m:t>𝑞</m:t>
                        </m:r>
                      </m:e>
                      <m:sub>
                        <m:r>
                          <a:rPr lang="en-CA" sz="3100" i="1">
                            <a:solidFill>
                              <a:schemeClr val="dk1"/>
                            </a:solidFill>
                            <a:latin typeface="Cambria Math" panose="02040503050406030204" pitchFamily="18" charset="0"/>
                            <a:ea typeface="Calibri"/>
                            <a:cs typeface="Calibri"/>
                          </a:rPr>
                          <m:t>1</m:t>
                        </m:r>
                      </m:sub>
                    </m:sSub>
                    <m:r>
                      <a:rPr lang="en-CA" sz="3100" b="0" i="1" smtClean="0">
                        <a:solidFill>
                          <a:schemeClr val="dk1"/>
                        </a:solidFill>
                        <a:latin typeface="Cambria Math" panose="02040503050406030204" pitchFamily="18" charset="0"/>
                        <a:ea typeface="Calibri"/>
                        <a:cs typeface="Calibri"/>
                      </a:rPr>
                      <m:t>=</m:t>
                    </m:r>
                    <m:r>
                      <a:rPr lang="en-CA" sz="3100" b="0" i="1" smtClean="0">
                        <a:solidFill>
                          <a:schemeClr val="dk1"/>
                        </a:solidFill>
                        <a:latin typeface="Cambria Math" panose="02040503050406030204" pitchFamily="18" charset="0"/>
                        <a:ea typeface="Cambria Math" panose="02040503050406030204" pitchFamily="18" charset="0"/>
                        <a:cs typeface="Calibri"/>
                      </a:rPr>
                      <m:t>10</m:t>
                    </m:r>
                    <m:d>
                      <m:dPr>
                        <m:ctrlPr>
                          <a:rPr lang="en-CA" sz="3100" b="0" i="1" smtClean="0">
                            <a:solidFill>
                              <a:schemeClr val="dk1"/>
                            </a:solidFill>
                            <a:latin typeface="Cambria Math" panose="02040503050406030204" pitchFamily="18" charset="0"/>
                            <a:ea typeface="Cambria Math" panose="02040503050406030204" pitchFamily="18" charset="0"/>
                            <a:cs typeface="Calibri"/>
                          </a:rPr>
                        </m:ctrlPr>
                      </m:dPr>
                      <m:e>
                        <m:r>
                          <a:rPr lang="en-CA" sz="3100" b="0" i="1" smtClean="0">
                            <a:solidFill>
                              <a:schemeClr val="dk1"/>
                            </a:solidFill>
                            <a:latin typeface="Cambria Math" panose="02040503050406030204" pitchFamily="18" charset="0"/>
                            <a:ea typeface="Cambria Math" panose="02040503050406030204" pitchFamily="18" charset="0"/>
                            <a:cs typeface="Calibri"/>
                          </a:rPr>
                          <m:t>24</m:t>
                        </m:r>
                        <m:r>
                          <a:rPr lang="en-CA" sz="3100" b="0" i="1" smtClean="0">
                            <a:solidFill>
                              <a:schemeClr val="dk1"/>
                            </a:solidFill>
                            <a:latin typeface="Cambria Math" panose="02040503050406030204" pitchFamily="18" charset="0"/>
                            <a:ea typeface="Cambria Math" panose="02040503050406030204" pitchFamily="18" charset="0"/>
                            <a:cs typeface="Calibri"/>
                          </a:rPr>
                          <m:t>−</m:t>
                        </m:r>
                        <m:r>
                          <a:rPr lang="en-CA" sz="3100" b="0" i="1" smtClean="0">
                            <a:solidFill>
                              <a:schemeClr val="dk1"/>
                            </a:solidFill>
                            <a:latin typeface="Cambria Math" panose="02040503050406030204" pitchFamily="18" charset="0"/>
                            <a:ea typeface="Cambria Math" panose="02040503050406030204" pitchFamily="18" charset="0"/>
                            <a:cs typeface="Calibri"/>
                          </a:rPr>
                          <m:t>10</m:t>
                        </m:r>
                      </m:e>
                    </m:d>
                    <m:r>
                      <a:rPr lang="en-CA" sz="3100" b="0" i="1" smtClean="0">
                        <a:solidFill>
                          <a:schemeClr val="dk1"/>
                        </a:solidFill>
                        <a:latin typeface="Cambria Math" panose="02040503050406030204" pitchFamily="18" charset="0"/>
                        <a:ea typeface="Cambria Math" panose="02040503050406030204" pitchFamily="18" charset="0"/>
                        <a:cs typeface="Calibri"/>
                      </a:rPr>
                      <m:t>−</m:t>
                    </m:r>
                    <m:r>
                      <a:rPr lang="en-CA" sz="3100" b="0" i="1" smtClean="0">
                        <a:solidFill>
                          <a:schemeClr val="dk1"/>
                        </a:solidFill>
                        <a:latin typeface="Cambria Math" panose="02040503050406030204" pitchFamily="18" charset="0"/>
                        <a:ea typeface="Cambria Math" panose="02040503050406030204" pitchFamily="18" charset="0"/>
                        <a:cs typeface="Calibri"/>
                      </a:rPr>
                      <m:t>10</m:t>
                    </m:r>
                    <m:d>
                      <m:dPr>
                        <m:ctrlPr>
                          <a:rPr lang="en-CA" sz="3100" b="0" i="1" smtClean="0">
                            <a:solidFill>
                              <a:schemeClr val="dk1"/>
                            </a:solidFill>
                            <a:latin typeface="Cambria Math" panose="02040503050406030204" pitchFamily="18" charset="0"/>
                            <a:ea typeface="Cambria Math" panose="02040503050406030204" pitchFamily="18" charset="0"/>
                            <a:cs typeface="Calibri"/>
                          </a:rPr>
                        </m:ctrlPr>
                      </m:dPr>
                      <m:e>
                        <m:r>
                          <a:rPr lang="en-CA" sz="3100" b="0" i="1" smtClean="0">
                            <a:solidFill>
                              <a:schemeClr val="dk1"/>
                            </a:solidFill>
                            <a:latin typeface="Cambria Math" panose="02040503050406030204" pitchFamily="18" charset="0"/>
                            <a:ea typeface="Cambria Math" panose="02040503050406030204" pitchFamily="18" charset="0"/>
                            <a:cs typeface="Calibri"/>
                          </a:rPr>
                          <m:t>4</m:t>
                        </m:r>
                      </m:e>
                    </m:d>
                    <m:r>
                      <a:rPr lang="en-CA" sz="3100" b="1" i="1" smtClean="0">
                        <a:solidFill>
                          <a:schemeClr val="dk1"/>
                        </a:solidFill>
                        <a:latin typeface="Cambria Math" panose="02040503050406030204" pitchFamily="18" charset="0"/>
                        <a:ea typeface="Cambria Math" panose="02040503050406030204" pitchFamily="18" charset="0"/>
                        <a:cs typeface="Calibri"/>
                      </a:rPr>
                      <m:t>=$</m:t>
                    </m:r>
                    <m:r>
                      <a:rPr lang="en-CA" sz="3100" b="1" i="1" smtClean="0">
                        <a:solidFill>
                          <a:schemeClr val="dk1"/>
                        </a:solidFill>
                        <a:latin typeface="Cambria Math" panose="02040503050406030204" pitchFamily="18" charset="0"/>
                        <a:ea typeface="Cambria Math" panose="02040503050406030204" pitchFamily="18" charset="0"/>
                        <a:cs typeface="Calibri"/>
                      </a:rPr>
                      <m:t>𝟏𝟎𝟎</m:t>
                    </m:r>
                  </m:oMath>
                </a14:m>
                <a:endParaRPr lang="en-US" sz="3100" b="1" dirty="0">
                  <a:solidFill>
                    <a:schemeClr val="dk1"/>
                  </a:solidFill>
                  <a:latin typeface="Calibri"/>
                  <a:ea typeface="Calibri"/>
                  <a:cs typeface="Calibri"/>
                </a:endParaRPr>
              </a:p>
              <a:p>
                <a:r>
                  <a:rPr lang="en-US" sz="3100" dirty="0">
                    <a:solidFill>
                      <a:schemeClr val="dk1"/>
                    </a:solidFill>
                    <a:latin typeface="Calibri"/>
                    <a:ea typeface="Calibri"/>
                    <a:cs typeface="Calibri"/>
                  </a:rPr>
                  <a:t>With buying firm 2, firm 1 makes 100 – 64 = 36 more than by playing Nash-Cournot game. So Firm 1 is </a:t>
                </a:r>
                <a:r>
                  <a:rPr lang="en-US" sz="3100" b="1" dirty="0">
                    <a:solidFill>
                      <a:schemeClr val="dk1"/>
                    </a:solidFill>
                    <a:latin typeface="Calibri"/>
                    <a:ea typeface="Calibri"/>
                    <a:cs typeface="Calibri"/>
                  </a:rPr>
                  <a:t>willing to pay up to $36 </a:t>
                </a:r>
                <a:r>
                  <a:rPr lang="en-US" sz="3100" dirty="0">
                    <a:solidFill>
                      <a:schemeClr val="dk1"/>
                    </a:solidFill>
                    <a:latin typeface="Calibri"/>
                    <a:ea typeface="Calibri"/>
                    <a:cs typeface="Calibri"/>
                  </a:rPr>
                  <a:t>to buy out firm 2 and monopolize the market. (1 pt)</a:t>
                </a:r>
              </a:p>
              <a:p>
                <a:r>
                  <a:rPr lang="en-US" sz="3100" dirty="0">
                    <a:solidFill>
                      <a:schemeClr val="dk1"/>
                    </a:solidFill>
                    <a:latin typeface="Calibri"/>
                    <a:ea typeface="Calibri"/>
                    <a:cs typeface="Calibri"/>
                  </a:rPr>
                  <a:t>Firm 2 makes $16 by playing Nash-Cournot game and so needs </a:t>
                </a:r>
                <a:r>
                  <a:rPr lang="en-US" sz="3100" b="1" dirty="0">
                    <a:solidFill>
                      <a:schemeClr val="dk1"/>
                    </a:solidFill>
                    <a:latin typeface="Calibri"/>
                    <a:ea typeface="Calibri"/>
                    <a:cs typeface="Calibri"/>
                  </a:rPr>
                  <a:t>minimum $16 </a:t>
                </a:r>
                <a:r>
                  <a:rPr lang="en-US" sz="3100" dirty="0">
                    <a:solidFill>
                      <a:schemeClr val="dk1"/>
                    </a:solidFill>
                    <a:latin typeface="Calibri"/>
                    <a:ea typeface="Calibri"/>
                    <a:cs typeface="Calibri"/>
                  </a:rPr>
                  <a:t>compensation to be bought out</a:t>
                </a:r>
                <a:br>
                  <a:rPr lang="en-US" sz="3100" dirty="0">
                    <a:solidFill>
                      <a:schemeClr val="dk1"/>
                    </a:solidFill>
                    <a:latin typeface="Calibri"/>
                    <a:ea typeface="Calibri"/>
                    <a:cs typeface="Calibri"/>
                  </a:rPr>
                </a:br>
                <a:endParaRPr lang="en-US" sz="3100" dirty="0">
                  <a:solidFill>
                    <a:schemeClr val="dk1"/>
                  </a:solidFill>
                  <a:latin typeface="Calibri"/>
                  <a:ea typeface="Calibri"/>
                  <a:cs typeface="Calibri"/>
                </a:endParaRPr>
              </a:p>
              <a:p>
                <a:endParaRPr lang="en-US" sz="3100" dirty="0">
                  <a:solidFill>
                    <a:schemeClr val="dk1"/>
                  </a:solidFill>
                  <a:latin typeface="Calibri"/>
                  <a:ea typeface="Calibri"/>
                  <a:cs typeface="Calibri"/>
                </a:endParaRPr>
              </a:p>
              <a:p>
                <a:pPr marL="131445" marR="0" lvl="0" indent="0" algn="l" rtl="0">
                  <a:lnSpc>
                    <a:spcPct val="100000"/>
                  </a:lnSpc>
                  <a:spcBef>
                    <a:spcPts val="360"/>
                  </a:spcBef>
                  <a:spcAft>
                    <a:spcPts val="0"/>
                  </a:spcAft>
                  <a:buClr>
                    <a:schemeClr val="dk1"/>
                  </a:buClr>
                  <a:buSzPts val="2025"/>
                  <a:buFont typeface="Arial"/>
                  <a:buNone/>
                </a:pPr>
                <a:endParaRPr lang="en-US" sz="3100" b="1" i="1" u="none" strike="noStrike" cap="none" dirty="0">
                  <a:solidFill>
                    <a:schemeClr val="dk1"/>
                  </a:solidFill>
                  <a:latin typeface="Calibri"/>
                  <a:ea typeface="Calibri"/>
                  <a:cs typeface="Calibri"/>
                  <a:sym typeface="Calibri"/>
                </a:endParaRPr>
              </a:p>
              <a:p>
                <a:pPr marL="131445" marR="0" lvl="0" indent="0" algn="l" rtl="0">
                  <a:lnSpc>
                    <a:spcPct val="100000"/>
                  </a:lnSpc>
                  <a:spcBef>
                    <a:spcPts val="360"/>
                  </a:spcBef>
                  <a:spcAft>
                    <a:spcPts val="0"/>
                  </a:spcAft>
                  <a:buClr>
                    <a:schemeClr val="dk1"/>
                  </a:buClr>
                  <a:buSzPts val="2025"/>
                  <a:buFont typeface="Arial"/>
                  <a:buNone/>
                </a:pPr>
                <a:endParaRPr lang="en-US" sz="3100" b="1" i="1" u="none" strike="noStrike" cap="none" dirty="0">
                  <a:solidFill>
                    <a:schemeClr val="dk1"/>
                  </a:solidFill>
                  <a:latin typeface="Calibri"/>
                  <a:ea typeface="Calibri"/>
                  <a:cs typeface="Calibri"/>
                  <a:sym typeface="Calibri"/>
                </a:endParaRPr>
              </a:p>
              <a:p>
                <a:pPr marL="131445" marR="0" lvl="0" indent="0" algn="l" rtl="0">
                  <a:lnSpc>
                    <a:spcPct val="100000"/>
                  </a:lnSpc>
                  <a:spcBef>
                    <a:spcPts val="360"/>
                  </a:spcBef>
                  <a:spcAft>
                    <a:spcPts val="0"/>
                  </a:spcAft>
                  <a:buClr>
                    <a:schemeClr val="dk1"/>
                  </a:buClr>
                  <a:buSzPts val="2025"/>
                  <a:buFont typeface="Arial"/>
                  <a:buNone/>
                </a:pPr>
                <a:endParaRPr lang="en-US" sz="3100" b="1" i="1" u="none" strike="noStrike" cap="none" dirty="0">
                  <a:solidFill>
                    <a:schemeClr val="dk1"/>
                  </a:solidFill>
                  <a:latin typeface="Calibri"/>
                  <a:ea typeface="Calibri"/>
                  <a:cs typeface="Calibri"/>
                  <a:sym typeface="Calibri"/>
                </a:endParaRPr>
              </a:p>
              <a:p>
                <a:pPr marL="131445" marR="0" lvl="0" indent="0" algn="l" rtl="0">
                  <a:lnSpc>
                    <a:spcPct val="100000"/>
                  </a:lnSpc>
                  <a:spcBef>
                    <a:spcPts val="360"/>
                  </a:spcBef>
                  <a:spcAft>
                    <a:spcPts val="0"/>
                  </a:spcAft>
                  <a:buClr>
                    <a:schemeClr val="dk1"/>
                  </a:buClr>
                  <a:buSzPts val="2025"/>
                  <a:buFont typeface="Arial"/>
                  <a:buNone/>
                </a:pPr>
                <a:endParaRPr lang="en-US" sz="3100" b="1" i="1" u="none" strike="noStrike" cap="none" dirty="0">
                  <a:solidFill>
                    <a:schemeClr val="dk1"/>
                  </a:solidFill>
                  <a:latin typeface="Calibri"/>
                  <a:ea typeface="Calibri"/>
                  <a:cs typeface="Calibri"/>
                  <a:sym typeface="Calibri"/>
                </a:endParaRPr>
              </a:p>
              <a:p>
                <a:pPr marL="588645" marR="0" lvl="1" indent="0" algn="l" rtl="0">
                  <a:lnSpc>
                    <a:spcPct val="100000"/>
                  </a:lnSpc>
                  <a:spcBef>
                    <a:spcPts val="360"/>
                  </a:spcBef>
                  <a:spcAft>
                    <a:spcPts val="0"/>
                  </a:spcAft>
                  <a:buClr>
                    <a:schemeClr val="dk1"/>
                  </a:buClr>
                  <a:buSzPts val="2250"/>
                  <a:buFont typeface="Arial"/>
                  <a:buNone/>
                </a:pPr>
                <a:endParaRPr sz="3100" b="1" i="1" u="none" strike="noStrike" cap="none" dirty="0">
                  <a:solidFill>
                    <a:schemeClr val="dk1"/>
                  </a:solidFill>
                  <a:latin typeface="Calibri"/>
                  <a:ea typeface="Calibri"/>
                  <a:cs typeface="Calibri"/>
                  <a:sym typeface="Calibri"/>
                </a:endParaRPr>
              </a:p>
            </p:txBody>
          </p:sp>
        </mc:Choice>
        <mc:Fallback>
          <p:sp>
            <p:nvSpPr>
              <p:cNvPr id="974" name="Google Shape;974;p58"/>
              <p:cNvSpPr txBox="1">
                <a:spLocks noRot="1" noChangeAspect="1" noMove="1" noResize="1" noEditPoints="1" noAdjustHandles="1" noChangeArrowheads="1" noChangeShapeType="1" noTextEdit="1"/>
              </p:cNvSpPr>
              <p:nvPr/>
            </p:nvSpPr>
            <p:spPr>
              <a:xfrm>
                <a:off x="914400" y="1502375"/>
                <a:ext cx="15625482" cy="6596136"/>
              </a:xfrm>
              <a:prstGeom prst="rect">
                <a:avLst/>
              </a:prstGeom>
              <a:blipFill>
                <a:blip r:embed="rId6"/>
                <a:stretch>
                  <a:fillRect l="-975" t="-1109" r="-585" b="-4621"/>
                </a:stretch>
              </a:blipFill>
              <a:ln>
                <a:noFill/>
              </a:ln>
            </p:spPr>
            <p:txBody>
              <a:bodyPr/>
              <a:lstStyle/>
              <a:p>
                <a:r>
                  <a:rPr lang="en-CA">
                    <a:noFill/>
                  </a:rPr>
                  <a:t> </a:t>
                </a:r>
              </a:p>
            </p:txBody>
          </p:sp>
        </mc:Fallback>
      </mc:AlternateContent>
    </p:spTree>
    <p:extLst>
      <p:ext uri="{BB962C8B-B14F-4D97-AF65-F5344CB8AC3E}">
        <p14:creationId xmlns:p14="http://schemas.microsoft.com/office/powerpoint/2010/main" val="18051524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pic>
        <p:nvPicPr>
          <p:cNvPr id="203" name="Google Shape;203;g164065c128d_0_45"/>
          <p:cNvPicPr preferRelativeResize="0"/>
          <p:nvPr/>
        </p:nvPicPr>
        <p:blipFill rotWithShape="1">
          <a:blip r:embed="rId3">
            <a:alphaModFix/>
          </a:blip>
          <a:srcRect b="619"/>
          <a:stretch/>
        </p:blipFill>
        <p:spPr>
          <a:xfrm rot="2700000">
            <a:off x="16270669" y="-98947"/>
            <a:ext cx="2072513" cy="2059669"/>
          </a:xfrm>
          <a:prstGeom prst="rect">
            <a:avLst/>
          </a:prstGeom>
          <a:noFill/>
          <a:ln>
            <a:noFill/>
          </a:ln>
        </p:spPr>
      </p:pic>
      <p:grpSp>
        <p:nvGrpSpPr>
          <p:cNvPr id="204" name="Google Shape;204;g164065c128d_0_45"/>
          <p:cNvGrpSpPr/>
          <p:nvPr/>
        </p:nvGrpSpPr>
        <p:grpSpPr>
          <a:xfrm>
            <a:off x="0" y="8843309"/>
            <a:ext cx="18287996" cy="3230764"/>
            <a:chOff x="0" y="-38100"/>
            <a:chExt cx="4816592" cy="850900"/>
          </a:xfrm>
        </p:grpSpPr>
        <p:sp>
          <p:nvSpPr>
            <p:cNvPr id="205" name="Google Shape;205;g164065c128d_0_45"/>
            <p:cNvSpPr/>
            <p:nvPr/>
          </p:nvSpPr>
          <p:spPr>
            <a:xfrm>
              <a:off x="0" y="0"/>
              <a:ext cx="4816592" cy="342131"/>
            </a:xfrm>
            <a:custGeom>
              <a:avLst/>
              <a:gdLst/>
              <a:ahLst/>
              <a:cxnLst/>
              <a:rect l="l" t="t" r="r" b="b"/>
              <a:pathLst>
                <a:path w="4816592" h="342131" extrusionOk="0">
                  <a:moveTo>
                    <a:pt x="0" y="0"/>
                  </a:moveTo>
                  <a:lnTo>
                    <a:pt x="4816592" y="0"/>
                  </a:lnTo>
                  <a:lnTo>
                    <a:pt x="4816592" y="342131"/>
                  </a:lnTo>
                  <a:lnTo>
                    <a:pt x="0" y="342131"/>
                  </a:lnTo>
                  <a:close/>
                </a:path>
              </a:pathLst>
            </a:custGeom>
            <a:solidFill>
              <a:srgbClr val="FEC099"/>
            </a:solidFill>
            <a:ln>
              <a:noFill/>
            </a:ln>
          </p:spPr>
          <p:txBody>
            <a:bodyPr/>
            <a:lstStyle/>
            <a:p>
              <a:endParaRPr lang="en-CA"/>
            </a:p>
          </p:txBody>
        </p:sp>
        <p:sp>
          <p:nvSpPr>
            <p:cNvPr id="206" name="Google Shape;206;g164065c128d_0_45"/>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pic>
        <p:nvPicPr>
          <p:cNvPr id="207" name="Google Shape;207;g164065c128d_0_45"/>
          <p:cNvPicPr preferRelativeResize="0"/>
          <p:nvPr/>
        </p:nvPicPr>
        <p:blipFill rotWithShape="1">
          <a:blip r:embed="rId4">
            <a:alphaModFix/>
          </a:blip>
          <a:srcRect/>
          <a:stretch/>
        </p:blipFill>
        <p:spPr>
          <a:xfrm>
            <a:off x="107745" y="9061043"/>
            <a:ext cx="1716191" cy="1175659"/>
          </a:xfrm>
          <a:prstGeom prst="rect">
            <a:avLst/>
          </a:prstGeom>
          <a:noFill/>
          <a:ln>
            <a:noFill/>
          </a:ln>
        </p:spPr>
      </p:pic>
      <p:pic>
        <p:nvPicPr>
          <p:cNvPr id="208" name="Google Shape;208;g164065c128d_0_45"/>
          <p:cNvPicPr preferRelativeResize="0"/>
          <p:nvPr/>
        </p:nvPicPr>
        <p:blipFill rotWithShape="1">
          <a:blip r:embed="rId5">
            <a:alphaModFix/>
          </a:blip>
          <a:srcRect/>
          <a:stretch/>
        </p:blipFill>
        <p:spPr>
          <a:xfrm>
            <a:off x="15845978" y="7130810"/>
            <a:ext cx="2733798" cy="3538897"/>
          </a:xfrm>
          <a:prstGeom prst="rect">
            <a:avLst/>
          </a:prstGeom>
          <a:noFill/>
          <a:ln>
            <a:noFill/>
          </a:ln>
        </p:spPr>
      </p:pic>
      <p:sp>
        <p:nvSpPr>
          <p:cNvPr id="209" name="Google Shape;209;g164065c128d_0_45"/>
          <p:cNvSpPr txBox="1">
            <a:spLocks noGrp="1"/>
          </p:cNvSpPr>
          <p:nvPr>
            <p:ph type="body" idx="1"/>
          </p:nvPr>
        </p:nvSpPr>
        <p:spPr>
          <a:xfrm>
            <a:off x="763360" y="1801918"/>
            <a:ext cx="6906682" cy="3768126"/>
          </a:xfrm>
          <a:prstGeom prst="rect">
            <a:avLst/>
          </a:prstGeom>
          <a:noFill/>
          <a:ln>
            <a:noFill/>
          </a:ln>
        </p:spPr>
        <p:txBody>
          <a:bodyPr spcFirstLastPara="1" wrap="square" lIns="91425" tIns="45700" rIns="91425" bIns="45700" anchor="t" anchorCtr="0">
            <a:normAutofit/>
          </a:bodyPr>
          <a:lstStyle/>
          <a:p>
            <a:pPr marL="131445" lvl="0" indent="0" algn="l" rtl="0">
              <a:lnSpc>
                <a:spcPct val="100000"/>
              </a:lnSpc>
              <a:spcBef>
                <a:spcPts val="360"/>
              </a:spcBef>
              <a:spcAft>
                <a:spcPts val="0"/>
              </a:spcAft>
              <a:buSzPts val="1800"/>
              <a:buNone/>
            </a:pPr>
            <a:r>
              <a:rPr lang="en-US"/>
              <a:t>1. Movement along the demand curve</a:t>
            </a:r>
            <a:endParaRPr/>
          </a:p>
          <a:p>
            <a:pPr marL="1102995" lvl="1" indent="-514350" algn="l" rtl="0">
              <a:lnSpc>
                <a:spcPct val="100000"/>
              </a:lnSpc>
              <a:spcBef>
                <a:spcPts val="360"/>
              </a:spcBef>
              <a:spcAft>
                <a:spcPts val="0"/>
              </a:spcAft>
              <a:buSzPts val="1575"/>
              <a:buChar char="–"/>
            </a:pPr>
            <a:r>
              <a:rPr lang="en-US"/>
              <a:t>Changes in Price</a:t>
            </a:r>
            <a:endParaRPr/>
          </a:p>
        </p:txBody>
      </p:sp>
      <p:sp>
        <p:nvSpPr>
          <p:cNvPr id="210" name="Google Shape;210;g164065c128d_0_45"/>
          <p:cNvSpPr txBox="1"/>
          <p:nvPr/>
        </p:nvSpPr>
        <p:spPr>
          <a:xfrm>
            <a:off x="4051250" y="359376"/>
            <a:ext cx="8229600" cy="1143000"/>
          </a:xfrm>
          <a:prstGeom prst="rect">
            <a:avLst/>
          </a:prstGeom>
          <a:noFill/>
          <a:ln>
            <a:noFill/>
          </a:ln>
        </p:spPr>
        <p:txBody>
          <a:bodyPr spcFirstLastPara="1" wrap="square" lIns="91425" tIns="45700" rIns="91425" bIns="45700" anchor="ctr" anchorCtr="0">
            <a:normAutofit/>
          </a:bodyPr>
          <a:lstStyle/>
          <a:p>
            <a:pPr marL="0" marR="0" lvl="0" indent="0" algn="ctr" rtl="0">
              <a:lnSpc>
                <a:spcPct val="100000"/>
              </a:lnSpc>
              <a:spcBef>
                <a:spcPts val="0"/>
              </a:spcBef>
              <a:spcAft>
                <a:spcPts val="0"/>
              </a:spcAft>
              <a:buClr>
                <a:schemeClr val="dk1"/>
              </a:buClr>
              <a:buSzPts val="1800"/>
              <a:buFont typeface="Calibri"/>
              <a:buNone/>
            </a:pPr>
            <a:r>
              <a:rPr lang="en-US" sz="4400" b="1" i="0" u="none" strike="noStrike" cap="none">
                <a:solidFill>
                  <a:schemeClr val="dk1"/>
                </a:solidFill>
                <a:latin typeface="Calibri"/>
                <a:ea typeface="Calibri"/>
                <a:cs typeface="Calibri"/>
                <a:sym typeface="Calibri"/>
              </a:rPr>
              <a:t>Two Types of Changes</a:t>
            </a:r>
            <a:endParaRPr/>
          </a:p>
        </p:txBody>
      </p:sp>
      <p:pic>
        <p:nvPicPr>
          <p:cNvPr id="211" name="Google Shape;211;g164065c128d_0_45"/>
          <p:cNvPicPr preferRelativeResize="0"/>
          <p:nvPr/>
        </p:nvPicPr>
        <p:blipFill rotWithShape="1">
          <a:blip r:embed="rId6">
            <a:alphaModFix/>
          </a:blip>
          <a:srcRect/>
          <a:stretch/>
        </p:blipFill>
        <p:spPr>
          <a:xfrm>
            <a:off x="1140532" y="3314763"/>
            <a:ext cx="6152338" cy="4801825"/>
          </a:xfrm>
          <a:prstGeom prst="rect">
            <a:avLst/>
          </a:prstGeom>
          <a:noFill/>
          <a:ln>
            <a:noFill/>
          </a:ln>
        </p:spPr>
      </p:pic>
      <p:sp>
        <p:nvSpPr>
          <p:cNvPr id="212" name="Google Shape;212;g164065c128d_0_45"/>
          <p:cNvSpPr txBox="1"/>
          <p:nvPr/>
        </p:nvSpPr>
        <p:spPr>
          <a:xfrm>
            <a:off x="9224666" y="1801918"/>
            <a:ext cx="8229600" cy="3768126"/>
          </a:xfrm>
          <a:prstGeom prst="rect">
            <a:avLst/>
          </a:prstGeom>
          <a:noFill/>
          <a:ln>
            <a:noFill/>
          </a:ln>
        </p:spPr>
        <p:txBody>
          <a:bodyPr spcFirstLastPara="1" wrap="square" lIns="91425" tIns="45700" rIns="91425" bIns="45700" anchor="t" anchorCtr="0">
            <a:normAutofit/>
          </a:bodyPr>
          <a:lstStyle/>
          <a:p>
            <a:pPr marL="131445" marR="0" lvl="0" indent="0" algn="l" rtl="0">
              <a:lnSpc>
                <a:spcPct val="100000"/>
              </a:lnSpc>
              <a:spcBef>
                <a:spcPts val="360"/>
              </a:spcBef>
              <a:spcAft>
                <a:spcPts val="0"/>
              </a:spcAft>
              <a:buClr>
                <a:schemeClr val="dk1"/>
              </a:buClr>
              <a:buSzPts val="1800"/>
              <a:buFont typeface="Arial"/>
              <a:buNone/>
            </a:pPr>
            <a:r>
              <a:rPr lang="en-US" sz="3200" b="0" i="0" u="none" strike="noStrike" cap="none">
                <a:solidFill>
                  <a:schemeClr val="dk1"/>
                </a:solidFill>
                <a:latin typeface="Calibri"/>
                <a:ea typeface="Calibri"/>
                <a:cs typeface="Calibri"/>
                <a:sym typeface="Calibri"/>
              </a:rPr>
              <a:t>2. Shift in the demand curve</a:t>
            </a:r>
            <a:endParaRPr/>
          </a:p>
          <a:p>
            <a:pPr marL="1102995" marR="0" lvl="1" indent="-514350" algn="l" rtl="0">
              <a:lnSpc>
                <a:spcPct val="100000"/>
              </a:lnSpc>
              <a:spcBef>
                <a:spcPts val="360"/>
              </a:spcBef>
              <a:spcAft>
                <a:spcPts val="0"/>
              </a:spcAft>
              <a:buClr>
                <a:schemeClr val="dk1"/>
              </a:buClr>
              <a:buSzPts val="1575"/>
              <a:buFont typeface="Arial"/>
              <a:buChar char="–"/>
            </a:pPr>
            <a:r>
              <a:rPr lang="en-US" sz="2800" b="0" i="0" u="none" strike="noStrike" cap="none">
                <a:solidFill>
                  <a:schemeClr val="dk1"/>
                </a:solidFill>
                <a:latin typeface="Calibri"/>
                <a:ea typeface="Calibri"/>
                <a:cs typeface="Calibri"/>
                <a:sym typeface="Calibri"/>
              </a:rPr>
              <a:t>Entire demand curve shifts </a:t>
            </a:r>
            <a:r>
              <a:rPr lang="en-US" sz="2800">
                <a:solidFill>
                  <a:schemeClr val="dk1"/>
                </a:solidFill>
                <a:latin typeface="Calibri"/>
                <a:ea typeface="Calibri"/>
                <a:cs typeface="Calibri"/>
                <a:sym typeface="Calibri"/>
              </a:rPr>
              <a:t>leftward</a:t>
            </a:r>
            <a:r>
              <a:rPr lang="en-US" sz="2800" b="0" i="0" u="none" strike="noStrike" cap="none">
                <a:solidFill>
                  <a:schemeClr val="dk1"/>
                </a:solidFill>
                <a:latin typeface="Calibri"/>
                <a:ea typeface="Calibri"/>
                <a:cs typeface="Calibri"/>
                <a:sym typeface="Calibri"/>
              </a:rPr>
              <a:t> or </a:t>
            </a:r>
            <a:r>
              <a:rPr lang="en-US" sz="2800">
                <a:solidFill>
                  <a:schemeClr val="dk1"/>
                </a:solidFill>
                <a:latin typeface="Calibri"/>
                <a:ea typeface="Calibri"/>
                <a:cs typeface="Calibri"/>
                <a:sym typeface="Calibri"/>
              </a:rPr>
              <a:t>rightward</a:t>
            </a:r>
            <a:r>
              <a:rPr lang="en-US" sz="2800" b="0" i="0" u="none" strike="noStrike" cap="none">
                <a:solidFill>
                  <a:schemeClr val="dk1"/>
                </a:solidFill>
                <a:latin typeface="Calibri"/>
                <a:ea typeface="Calibri"/>
                <a:cs typeface="Calibri"/>
                <a:sym typeface="Calibri"/>
              </a:rPr>
              <a:t> as a result of change in demand determinants </a:t>
            </a:r>
            <a:r>
              <a:rPr lang="en-US" sz="2800" b="0" i="0" u="sng" strike="noStrike" cap="none">
                <a:solidFill>
                  <a:schemeClr val="dk1"/>
                </a:solidFill>
                <a:latin typeface="Calibri"/>
                <a:ea typeface="Calibri"/>
                <a:cs typeface="Calibri"/>
                <a:sym typeface="Calibri"/>
              </a:rPr>
              <a:t>other</a:t>
            </a:r>
            <a:r>
              <a:rPr lang="en-US" sz="2800" b="0" i="0" u="none" strike="noStrike" cap="none">
                <a:solidFill>
                  <a:schemeClr val="dk1"/>
                </a:solidFill>
                <a:latin typeface="Calibri"/>
                <a:ea typeface="Calibri"/>
                <a:cs typeface="Calibri"/>
                <a:sym typeface="Calibri"/>
              </a:rPr>
              <a:t> than price</a:t>
            </a:r>
            <a:endParaRPr/>
          </a:p>
        </p:txBody>
      </p:sp>
      <p:pic>
        <p:nvPicPr>
          <p:cNvPr id="213" name="Google Shape;213;g164065c128d_0_45"/>
          <p:cNvPicPr preferRelativeResize="0"/>
          <p:nvPr/>
        </p:nvPicPr>
        <p:blipFill rotWithShape="1">
          <a:blip r:embed="rId7">
            <a:alphaModFix/>
          </a:blip>
          <a:srcRect l="14092" t="24389" r="10922" b="8740"/>
          <a:stretch/>
        </p:blipFill>
        <p:spPr>
          <a:xfrm>
            <a:off x="10116953" y="4094557"/>
            <a:ext cx="6106197" cy="4088409"/>
          </a:xfrm>
          <a:prstGeom prst="rect">
            <a:avLst/>
          </a:prstGeom>
          <a:noFill/>
          <a:ln>
            <a:noFill/>
          </a:ln>
        </p:spPr>
      </p:pic>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C30A2D411DF584B9B3A8AA29D7429FC" ma:contentTypeVersion="11" ma:contentTypeDescription="Create a new document." ma:contentTypeScope="" ma:versionID="49e29f63d953f3b81ce11927b897e759">
  <xsd:schema xmlns:xsd="http://www.w3.org/2001/XMLSchema" xmlns:xs="http://www.w3.org/2001/XMLSchema" xmlns:p="http://schemas.microsoft.com/office/2006/metadata/properties" xmlns:ns3="49a58bd4-92a5-492d-b8cd-145501b599b7" xmlns:ns4="764458fe-c77a-4854-9dc7-89d80c906bf8" targetNamespace="http://schemas.microsoft.com/office/2006/metadata/properties" ma:root="true" ma:fieldsID="c6bb65a0fb28dad4238360d5e424c744" ns3:_="" ns4:_="">
    <xsd:import namespace="49a58bd4-92a5-492d-b8cd-145501b599b7"/>
    <xsd:import namespace="764458fe-c77a-4854-9dc7-89d80c906bf8"/>
    <xsd:element name="properties">
      <xsd:complexType>
        <xsd:sequence>
          <xsd:element name="documentManagement">
            <xsd:complexType>
              <xsd:all>
                <xsd:element ref="ns3:MediaServiceMetadata" minOccurs="0"/>
                <xsd:element ref="ns3:MediaServiceFastMetadata" minOccurs="0"/>
                <xsd:element ref="ns3:MediaServiceObjectDetectorVersions" minOccurs="0"/>
                <xsd:element ref="ns3:_activity" minOccurs="0"/>
                <xsd:element ref="ns3:MediaServiceAutoTags" minOccurs="0"/>
                <xsd:element ref="ns3:MediaServiceOCR" minOccurs="0"/>
                <xsd:element ref="ns3:MediaServiceGenerationTime" minOccurs="0"/>
                <xsd:element ref="ns3:MediaServiceEventHashCode" minOccurs="0"/>
                <xsd:element ref="ns4:SharedWithUsers" minOccurs="0"/>
                <xsd:element ref="ns4:SharedWithDetails" minOccurs="0"/>
                <xsd:element ref="ns4: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9a58bd4-92a5-492d-b8cd-145501b599b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_activity" ma:index="11" nillable="true" ma:displayName="_activity" ma:hidden="true" ma:internalName="_activity">
      <xsd:simpleType>
        <xsd:restriction base="dms:Note"/>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64458fe-c77a-4854-9dc7-89d80c906bf8"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element name="SharingHintHash" ma:index="18"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49a58bd4-92a5-492d-b8cd-145501b599b7" xsi:nil="true"/>
  </documentManagement>
</p:properties>
</file>

<file path=customXml/itemProps1.xml><?xml version="1.0" encoding="utf-8"?>
<ds:datastoreItem xmlns:ds="http://schemas.openxmlformats.org/officeDocument/2006/customXml" ds:itemID="{870D0E50-575E-4274-B86F-899C3D75621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9a58bd4-92a5-492d-b8cd-145501b599b7"/>
    <ds:schemaRef ds:uri="764458fe-c77a-4854-9dc7-89d80c906bf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E6701650-9B8C-4EE4-AA27-4A3BAEB139CE}">
  <ds:schemaRefs>
    <ds:schemaRef ds:uri="http://schemas.microsoft.com/sharepoint/v3/contenttype/forms"/>
  </ds:schemaRefs>
</ds:datastoreItem>
</file>

<file path=customXml/itemProps3.xml><?xml version="1.0" encoding="utf-8"?>
<ds:datastoreItem xmlns:ds="http://schemas.openxmlformats.org/officeDocument/2006/customXml" ds:itemID="{0BCB7789-089D-42DD-B491-EDF5CAD4111A}">
  <ds:schemaRefs>
    <ds:schemaRef ds:uri="http://schemas.openxmlformats.org/package/2006/metadata/core-properties"/>
    <ds:schemaRef ds:uri="http://purl.org/dc/elements/1.1/"/>
    <ds:schemaRef ds:uri="http://schemas.microsoft.com/office/2006/metadata/properties"/>
    <ds:schemaRef ds:uri="http://www.w3.org/XML/1998/namespace"/>
    <ds:schemaRef ds:uri="http://schemas.microsoft.com/office/2006/documentManagement/types"/>
    <ds:schemaRef ds:uri="http://purl.org/dc/dcmitype/"/>
    <ds:schemaRef ds:uri="http://schemas.microsoft.com/office/infopath/2007/PartnerControls"/>
    <ds:schemaRef ds:uri="764458fe-c77a-4854-9dc7-89d80c906bf8"/>
    <ds:schemaRef ds:uri="49a58bd4-92a5-492d-b8cd-145501b599b7"/>
    <ds:schemaRef ds:uri="http://purl.org/dc/terms/"/>
  </ds:schemaRefs>
</ds:datastoreItem>
</file>

<file path=docProps/app.xml><?xml version="1.0" encoding="utf-8"?>
<Properties xmlns="http://schemas.openxmlformats.org/officeDocument/2006/extended-properties" xmlns:vt="http://schemas.openxmlformats.org/officeDocument/2006/docPropsVTypes">
  <TotalTime>1298</TotalTime>
  <Words>6048</Words>
  <Application>Microsoft Office PowerPoint</Application>
  <PresentationFormat>Custom</PresentationFormat>
  <Paragraphs>680</Paragraphs>
  <Slides>86</Slides>
  <Notes>86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86</vt:i4>
      </vt:variant>
    </vt:vector>
  </HeadingPairs>
  <TitlesOfParts>
    <vt:vector size="94" baseType="lpstr">
      <vt:lpstr>Abril Fatface</vt:lpstr>
      <vt:lpstr>Lato</vt:lpstr>
      <vt:lpstr>Arial</vt:lpstr>
      <vt:lpstr>Wingdings</vt:lpstr>
      <vt:lpstr>Calibri</vt:lpstr>
      <vt:lpstr>Cambria Math</vt:lpstr>
      <vt:lpstr>Helvetica</vt:lpstr>
      <vt:lpstr>Office Theme</vt:lpstr>
      <vt:lpstr>PowerPoint Presentation</vt:lpstr>
      <vt:lpstr>PowerPoint Presentation</vt:lpstr>
      <vt:lpstr>PowerPoint Presentation</vt:lpstr>
      <vt:lpstr>Economic Theory</vt:lpstr>
      <vt:lpstr>PowerPoint Presentation</vt:lpstr>
      <vt:lpstr>Question 1</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Question 2</vt:lpstr>
      <vt:lpstr>Demand Function</vt:lpstr>
      <vt:lpstr>The Supply Curve</vt:lpstr>
      <vt:lpstr>Market Equilibrium</vt:lpstr>
      <vt:lpstr>Question 3</vt:lpstr>
      <vt:lpstr>Question 3</vt:lpstr>
      <vt:lpstr>Question 3</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Question 6</vt:lpstr>
      <vt:lpstr>Question 7</vt:lpstr>
      <vt:lpstr>PowerPoint Presentation</vt:lpstr>
      <vt:lpstr>PowerPoint Presentation</vt:lpstr>
      <vt:lpstr>PowerPoint Presentation</vt:lpstr>
      <vt:lpstr>PowerPoint Presentation</vt:lpstr>
      <vt:lpstr>PowerPoint Presentation</vt:lpstr>
      <vt:lpstr>PowerPoint Presentation</vt:lpstr>
      <vt:lpstr>Question 8</vt:lpstr>
      <vt:lpstr>Question 9</vt:lpstr>
      <vt:lpstr>PowerPoint Presentation</vt:lpstr>
      <vt:lpstr>PowerPoint Presentation</vt:lpstr>
      <vt:lpstr>PowerPoint Presentation</vt:lpstr>
      <vt:lpstr>PowerPoint Presentation</vt:lpstr>
      <vt:lpstr>Question 10</vt:lpstr>
      <vt:lpstr>Question 10</vt:lpstr>
      <vt:lpstr>Question 11</vt:lpstr>
      <vt:lpstr>Question 12</vt:lpstr>
      <vt:lpstr>Question 12</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Winson Yu</dc:creator>
  <cp:lastModifiedBy>saggar07@student.ubc.ca</cp:lastModifiedBy>
  <cp:revision>3</cp:revision>
  <dcterms:created xsi:type="dcterms:W3CDTF">2006-08-16T00:00:00Z</dcterms:created>
  <dcterms:modified xsi:type="dcterms:W3CDTF">2023-10-26T05:57:42Z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0x0101005C30A2D411DF584B9B3A8AA29D7429FC</vt:lpwstr>
  </property>
</Properties>
</file>